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4" r:id="rId3"/>
    <p:sldId id="263" r:id="rId4"/>
    <p:sldId id="262" r:id="rId5"/>
    <p:sldId id="261" r:id="rId6"/>
    <p:sldId id="260" r:id="rId7"/>
    <p:sldId id="259" r:id="rId8"/>
    <p:sldId id="258" r:id="rId9"/>
    <p:sldId id="267" r:id="rId10"/>
    <p:sldId id="266" r:id="rId11"/>
    <p:sldId id="265" r:id="rId12"/>
    <p:sldId id="257" r:id="rId13"/>
    <p:sldId id="268" r:id="rId14"/>
    <p:sldId id="271" r:id="rId15"/>
    <p:sldId id="270" r:id="rId16"/>
    <p:sldId id="269" r:id="rId17"/>
    <p:sldId id="275" r:id="rId18"/>
    <p:sldId id="274" r:id="rId19"/>
    <p:sldId id="273" r:id="rId20"/>
    <p:sldId id="272" r:id="rId21"/>
    <p:sldId id="280" r:id="rId22"/>
    <p:sldId id="279" r:id="rId23"/>
    <p:sldId id="278" r:id="rId24"/>
    <p:sldId id="277" r:id="rId25"/>
    <p:sldId id="276" r:id="rId26"/>
    <p:sldId id="281" r:id="rId27"/>
    <p:sldId id="282" r:id="rId28"/>
    <p:sldId id="284" r:id="rId29"/>
    <p:sldId id="283" r:id="rId30"/>
    <p:sldId id="286" r:id="rId31"/>
    <p:sldId id="287" r:id="rId32"/>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1" d="100"/>
          <a:sy n="81" d="100"/>
        </p:scale>
        <p:origin x="-732"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14" name="13 Başlık"/>
          <p:cNvSpPr>
            <a:spLocks noGrp="1"/>
          </p:cNvSpPr>
          <p:nvPr>
            <p:ph type="ctrTitle"/>
          </p:nvPr>
        </p:nvSpPr>
        <p:spPr>
          <a:xfrm>
            <a:off x="1432560" y="359898"/>
            <a:ext cx="7406640" cy="1472184"/>
          </a:xfrm>
        </p:spPr>
        <p:txBody>
          <a:bodyPr anchor="b"/>
          <a:lstStyle>
            <a:lvl1pPr algn="l">
              <a:defRPr/>
            </a:lvl1pPr>
            <a:extLst/>
          </a:lstStyle>
          <a:p>
            <a:r>
              <a:rPr kumimoji="0" lang="tr-TR" smtClean="0"/>
              <a:t>Asıl başlık stili için tıklatın</a:t>
            </a:r>
            <a:endParaRPr kumimoji="0" lang="en-US"/>
          </a:p>
        </p:txBody>
      </p:sp>
      <p:sp>
        <p:nvSpPr>
          <p:cNvPr id="22" name="21 Alt Başlık"/>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tr-TR" smtClean="0"/>
              <a:t>Asıl alt başlık stilini düzenlemek için tıklatın</a:t>
            </a:r>
            <a:endParaRPr kumimoji="0" lang="en-US"/>
          </a:p>
        </p:txBody>
      </p:sp>
      <p:sp>
        <p:nvSpPr>
          <p:cNvPr id="7" name="6 Veri Yer Tutucusu"/>
          <p:cNvSpPr>
            <a:spLocks noGrp="1"/>
          </p:cNvSpPr>
          <p:nvPr>
            <p:ph type="dt" sz="half" idx="10"/>
          </p:nvPr>
        </p:nvSpPr>
        <p:spPr/>
        <p:txBody>
          <a:bodyPr/>
          <a:lstStyle>
            <a:extLst/>
          </a:lstStyle>
          <a:p>
            <a:fld id="{F9AB7D5A-8F34-428E-A654-47109AECD653}" type="datetimeFigureOut">
              <a:rPr lang="tr-TR" smtClean="0"/>
              <a:t>25.1.2017</a:t>
            </a:fld>
            <a:endParaRPr lang="tr-TR"/>
          </a:p>
        </p:txBody>
      </p:sp>
      <p:sp>
        <p:nvSpPr>
          <p:cNvPr id="20" name="19 Altbilgi Yer Tutucusu"/>
          <p:cNvSpPr>
            <a:spLocks noGrp="1"/>
          </p:cNvSpPr>
          <p:nvPr>
            <p:ph type="ftr" sz="quarter" idx="11"/>
          </p:nvPr>
        </p:nvSpPr>
        <p:spPr/>
        <p:txBody>
          <a:bodyPr/>
          <a:lstStyle>
            <a:extLst/>
          </a:lstStyle>
          <a:p>
            <a:endParaRPr lang="tr-TR"/>
          </a:p>
        </p:txBody>
      </p:sp>
      <p:sp>
        <p:nvSpPr>
          <p:cNvPr id="10" name="9 Slayt Numarası Yer Tutucusu"/>
          <p:cNvSpPr>
            <a:spLocks noGrp="1"/>
          </p:cNvSpPr>
          <p:nvPr>
            <p:ph type="sldNum" sz="quarter" idx="12"/>
          </p:nvPr>
        </p:nvSpPr>
        <p:spPr/>
        <p:txBody>
          <a:bodyPr/>
          <a:lstStyle>
            <a:extLst/>
          </a:lstStyle>
          <a:p>
            <a:fld id="{6218CFE6-3CDF-42CE-B36C-8C522A50C3D6}" type="slidenum">
              <a:rPr lang="tr-TR" smtClean="0"/>
              <a:t>‹#›</a:t>
            </a:fld>
            <a:endParaRPr lang="tr-TR"/>
          </a:p>
        </p:txBody>
      </p:sp>
      <p:sp>
        <p:nvSpPr>
          <p:cNvPr id="8" name="7 Oval"/>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Oval"/>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extLs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F9AB7D5A-8F34-428E-A654-47109AECD653}" type="datetimeFigureOut">
              <a:rPr lang="tr-TR" smtClean="0"/>
              <a:t>25.1.2017</a:t>
            </a:fld>
            <a:endParaRPr lang="tr-TR"/>
          </a:p>
        </p:txBody>
      </p:sp>
      <p:sp>
        <p:nvSpPr>
          <p:cNvPr id="5" name="4 Altbilgi Yer Tutucusu"/>
          <p:cNvSpPr>
            <a:spLocks noGrp="1"/>
          </p:cNvSpPr>
          <p:nvPr>
            <p:ph type="ftr" sz="quarter" idx="11"/>
          </p:nvPr>
        </p:nvSpPr>
        <p:spPr/>
        <p:txBody>
          <a:bodyPr/>
          <a:lstStyle>
            <a:extLst/>
          </a:lstStyle>
          <a:p>
            <a:endParaRPr lang="tr-TR"/>
          </a:p>
        </p:txBody>
      </p:sp>
      <p:sp>
        <p:nvSpPr>
          <p:cNvPr id="6" name="5 Slayt Numarası Yer Tutucusu"/>
          <p:cNvSpPr>
            <a:spLocks noGrp="1"/>
          </p:cNvSpPr>
          <p:nvPr>
            <p:ph type="sldNum" sz="quarter" idx="12"/>
          </p:nvPr>
        </p:nvSpPr>
        <p:spPr/>
        <p:txBody>
          <a:bodyPr/>
          <a:lstStyle>
            <a:extLst/>
          </a:lstStyle>
          <a:p>
            <a:fld id="{6218CFE6-3CDF-42CE-B36C-8C522A50C3D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858000" y="274639"/>
            <a:ext cx="1828800" cy="5851525"/>
          </a:xfrm>
        </p:spPr>
        <p:txBody>
          <a:bodyPr vert="eaVert"/>
          <a:lstStyle>
            <a:extLs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1143000" y="274640"/>
            <a:ext cx="5562600" cy="5851525"/>
          </a:xfrm>
        </p:spPr>
        <p:txBody>
          <a:bodyPr vert="eaVert"/>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F9AB7D5A-8F34-428E-A654-47109AECD653}" type="datetimeFigureOut">
              <a:rPr lang="tr-TR" smtClean="0"/>
              <a:t>25.1.2017</a:t>
            </a:fld>
            <a:endParaRPr lang="tr-TR"/>
          </a:p>
        </p:txBody>
      </p:sp>
      <p:sp>
        <p:nvSpPr>
          <p:cNvPr id="5" name="4 Altbilgi Yer Tutucusu"/>
          <p:cNvSpPr>
            <a:spLocks noGrp="1"/>
          </p:cNvSpPr>
          <p:nvPr>
            <p:ph type="ftr" sz="quarter" idx="11"/>
          </p:nvPr>
        </p:nvSpPr>
        <p:spPr/>
        <p:txBody>
          <a:bodyPr/>
          <a:lstStyle>
            <a:extLst/>
          </a:lstStyle>
          <a:p>
            <a:endParaRPr lang="tr-TR"/>
          </a:p>
        </p:txBody>
      </p:sp>
      <p:sp>
        <p:nvSpPr>
          <p:cNvPr id="6" name="5 Slayt Numarası Yer Tutucusu"/>
          <p:cNvSpPr>
            <a:spLocks noGrp="1"/>
          </p:cNvSpPr>
          <p:nvPr>
            <p:ph type="sldNum" sz="quarter" idx="12"/>
          </p:nvPr>
        </p:nvSpPr>
        <p:spPr/>
        <p:txBody>
          <a:bodyPr/>
          <a:lstStyle>
            <a:extLst/>
          </a:lstStyle>
          <a:p>
            <a:fld id="{6218CFE6-3CDF-42CE-B36C-8C522A50C3D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extLst/>
          </a:lstStyle>
          <a:p>
            <a:r>
              <a:rPr kumimoji="0" lang="tr-TR" smtClean="0"/>
              <a:t>Asıl başlık stili için tıklatın</a:t>
            </a:r>
            <a:endParaRPr kumimoji="0" lang="en-US"/>
          </a:p>
        </p:txBody>
      </p:sp>
      <p:sp>
        <p:nvSpPr>
          <p:cNvPr id="3" name="2 İçerik Yer Tutucusu"/>
          <p:cNvSpPr>
            <a:spLocks noGrp="1"/>
          </p:cNvSpPr>
          <p:nvPr>
            <p:ph idx="1"/>
          </p:nvPr>
        </p:nvSpPr>
        <p:spPr/>
        <p:txBody>
          <a:bodyPr/>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F9AB7D5A-8F34-428E-A654-47109AECD653}" type="datetimeFigureOut">
              <a:rPr lang="tr-TR" smtClean="0"/>
              <a:t>25.1.2017</a:t>
            </a:fld>
            <a:endParaRPr lang="tr-TR"/>
          </a:p>
        </p:txBody>
      </p:sp>
      <p:sp>
        <p:nvSpPr>
          <p:cNvPr id="5" name="4 Altbilgi Yer Tutucusu"/>
          <p:cNvSpPr>
            <a:spLocks noGrp="1"/>
          </p:cNvSpPr>
          <p:nvPr>
            <p:ph type="ftr" sz="quarter" idx="11"/>
          </p:nvPr>
        </p:nvSpPr>
        <p:spPr/>
        <p:txBody>
          <a:bodyPr/>
          <a:lstStyle>
            <a:extLst/>
          </a:lstStyle>
          <a:p>
            <a:endParaRPr lang="tr-TR"/>
          </a:p>
        </p:txBody>
      </p:sp>
      <p:sp>
        <p:nvSpPr>
          <p:cNvPr id="6" name="5 Slayt Numarası Yer Tutucusu"/>
          <p:cNvSpPr>
            <a:spLocks noGrp="1"/>
          </p:cNvSpPr>
          <p:nvPr>
            <p:ph type="sldNum" sz="quarter" idx="12"/>
          </p:nvPr>
        </p:nvSpPr>
        <p:spPr/>
        <p:txBody>
          <a:bodyPr/>
          <a:lstStyle>
            <a:extLst/>
          </a:lstStyle>
          <a:p>
            <a:fld id="{6218CFE6-3CDF-42CE-B36C-8C522A50C3D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spTree>
      <p:nvGrpSpPr>
        <p:cNvPr id="1" name=""/>
        <p:cNvGrpSpPr/>
        <p:nvPr/>
      </p:nvGrpSpPr>
      <p:grpSpPr>
        <a:xfrm>
          <a:off x="0" y="0"/>
          <a:ext cx="0" cy="0"/>
          <a:chOff x="0" y="0"/>
          <a:chExt cx="0" cy="0"/>
        </a:xfrm>
      </p:grpSpPr>
      <p:sp>
        <p:nvSpPr>
          <p:cNvPr id="7" name="6 Dikdörtgen"/>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Başlık"/>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extLst/>
          </a:lstStyle>
          <a:p>
            <a:fld id="{F9AB7D5A-8F34-428E-A654-47109AECD653}" type="datetimeFigureOut">
              <a:rPr lang="tr-TR" smtClean="0"/>
              <a:t>25.1.2017</a:t>
            </a:fld>
            <a:endParaRPr lang="tr-TR"/>
          </a:p>
        </p:txBody>
      </p:sp>
      <p:sp>
        <p:nvSpPr>
          <p:cNvPr id="5" name="4 Altbilgi Yer Tutucusu"/>
          <p:cNvSpPr>
            <a:spLocks noGrp="1"/>
          </p:cNvSpPr>
          <p:nvPr>
            <p:ph type="ftr" sz="quarter" idx="11"/>
          </p:nvPr>
        </p:nvSpPr>
        <p:spPr/>
        <p:txBody>
          <a:bodyPr/>
          <a:lstStyle>
            <a:extLst/>
          </a:lstStyle>
          <a:p>
            <a:endParaRPr lang="tr-TR"/>
          </a:p>
        </p:txBody>
      </p:sp>
      <p:sp>
        <p:nvSpPr>
          <p:cNvPr id="6" name="5 Slayt Numarası Yer Tutucusu"/>
          <p:cNvSpPr>
            <a:spLocks noGrp="1"/>
          </p:cNvSpPr>
          <p:nvPr>
            <p:ph type="sldNum" sz="quarter" idx="12"/>
          </p:nvPr>
        </p:nvSpPr>
        <p:spPr/>
        <p:txBody>
          <a:bodyPr/>
          <a:lstStyle>
            <a:extLst/>
          </a:lstStyle>
          <a:p>
            <a:fld id="{6218CFE6-3CDF-42CE-B36C-8C522A50C3D6}" type="slidenum">
              <a:rPr lang="tr-TR" smtClean="0"/>
              <a:t>‹#›</a:t>
            </a:fld>
            <a:endParaRPr lang="tr-TR"/>
          </a:p>
        </p:txBody>
      </p:sp>
      <p:sp>
        <p:nvSpPr>
          <p:cNvPr id="10" name="9 Dikdörtgen"/>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Oval"/>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Oval"/>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a:xfrm>
            <a:off x="1435608" y="274320"/>
            <a:ext cx="7498080" cy="1143000"/>
          </a:xfrm>
        </p:spPr>
        <p:txBody>
          <a:bodyPr/>
          <a:lstStyle>
            <a:extLst/>
          </a:lstStyle>
          <a:p>
            <a:r>
              <a:rPr kumimoji="0" lang="tr-TR" smtClean="0"/>
              <a:t>Asıl başlık stili için tıklatın</a:t>
            </a:r>
            <a:endParaRPr kumimoji="0" lang="en-US"/>
          </a:p>
        </p:txBody>
      </p:sp>
      <p:sp>
        <p:nvSpPr>
          <p:cNvPr id="3" name="2 İçerik Yer Tutucusu"/>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extLst/>
          </a:lstStyle>
          <a:p>
            <a:fld id="{F9AB7D5A-8F34-428E-A654-47109AECD653}" type="datetimeFigureOut">
              <a:rPr lang="tr-TR" smtClean="0"/>
              <a:t>25.1.2017</a:t>
            </a:fld>
            <a:endParaRPr lang="tr-TR"/>
          </a:p>
        </p:txBody>
      </p:sp>
      <p:sp>
        <p:nvSpPr>
          <p:cNvPr id="6" name="5 Altbilgi Yer Tutucusu"/>
          <p:cNvSpPr>
            <a:spLocks noGrp="1"/>
          </p:cNvSpPr>
          <p:nvPr>
            <p:ph type="ftr" sz="quarter" idx="11"/>
          </p:nvPr>
        </p:nvSpPr>
        <p:spPr/>
        <p:txBody>
          <a:bodyPr/>
          <a:lstStyle>
            <a:extLst/>
          </a:lstStyle>
          <a:p>
            <a:endParaRPr lang="tr-TR"/>
          </a:p>
        </p:txBody>
      </p:sp>
      <p:sp>
        <p:nvSpPr>
          <p:cNvPr id="7" name="6 Slayt Numarası Yer Tutucusu"/>
          <p:cNvSpPr>
            <a:spLocks noGrp="1"/>
          </p:cNvSpPr>
          <p:nvPr>
            <p:ph type="sldNum" sz="quarter" idx="12"/>
          </p:nvPr>
        </p:nvSpPr>
        <p:spPr/>
        <p:txBody>
          <a:bodyPr/>
          <a:lstStyle>
            <a:extLst/>
          </a:lstStyle>
          <a:p>
            <a:fld id="{6218CFE6-3CDF-42CE-B36C-8C522A50C3D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extLst/>
          </a:lstStyle>
          <a:p>
            <a:fld id="{F9AB7D5A-8F34-428E-A654-47109AECD653}" type="datetimeFigureOut">
              <a:rPr lang="tr-TR" smtClean="0"/>
              <a:t>25.1.2017</a:t>
            </a:fld>
            <a:endParaRPr lang="tr-TR"/>
          </a:p>
        </p:txBody>
      </p:sp>
      <p:sp>
        <p:nvSpPr>
          <p:cNvPr id="8" name="7 Altbilgi Yer Tutucusu"/>
          <p:cNvSpPr>
            <a:spLocks noGrp="1"/>
          </p:cNvSpPr>
          <p:nvPr>
            <p:ph type="ftr" sz="quarter" idx="11"/>
          </p:nvPr>
        </p:nvSpPr>
        <p:spPr/>
        <p:txBody>
          <a:bodyPr/>
          <a:lstStyle>
            <a:extLst/>
          </a:lstStyle>
          <a:p>
            <a:endParaRPr lang="tr-TR"/>
          </a:p>
        </p:txBody>
      </p:sp>
      <p:sp>
        <p:nvSpPr>
          <p:cNvPr id="9" name="8 Slayt Numarası Yer Tutucusu"/>
          <p:cNvSpPr>
            <a:spLocks noGrp="1"/>
          </p:cNvSpPr>
          <p:nvPr>
            <p:ph type="sldNum" sz="quarter" idx="12"/>
          </p:nvPr>
        </p:nvSpPr>
        <p:spPr/>
        <p:txBody>
          <a:bodyPr/>
          <a:lstStyle>
            <a:extLst/>
          </a:lstStyle>
          <a:p>
            <a:fld id="{6218CFE6-3CDF-42CE-B36C-8C522A50C3D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a:xfrm>
            <a:off x="1435608" y="274320"/>
            <a:ext cx="7498080" cy="1143000"/>
          </a:xfrm>
        </p:spPr>
        <p:txBody>
          <a:bodyPr anchor="ctr"/>
          <a:lstStyle>
            <a:extLst/>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extLst/>
          </a:lstStyle>
          <a:p>
            <a:fld id="{F9AB7D5A-8F34-428E-A654-47109AECD653}" type="datetimeFigureOut">
              <a:rPr lang="tr-TR" smtClean="0"/>
              <a:t>25.1.2017</a:t>
            </a:fld>
            <a:endParaRPr lang="tr-TR"/>
          </a:p>
        </p:txBody>
      </p:sp>
      <p:sp>
        <p:nvSpPr>
          <p:cNvPr id="4" name="3 Altbilgi Yer Tutucusu"/>
          <p:cNvSpPr>
            <a:spLocks noGrp="1"/>
          </p:cNvSpPr>
          <p:nvPr>
            <p:ph type="ftr" sz="quarter" idx="11"/>
          </p:nvPr>
        </p:nvSpPr>
        <p:spPr/>
        <p:txBody>
          <a:bodyPr/>
          <a:lstStyle>
            <a:extLst/>
          </a:lstStyle>
          <a:p>
            <a:endParaRPr lang="tr-TR"/>
          </a:p>
        </p:txBody>
      </p:sp>
      <p:sp>
        <p:nvSpPr>
          <p:cNvPr id="5" name="4 Slayt Numarası Yer Tutucusu"/>
          <p:cNvSpPr>
            <a:spLocks noGrp="1"/>
          </p:cNvSpPr>
          <p:nvPr>
            <p:ph type="sldNum" sz="quarter" idx="12"/>
          </p:nvPr>
        </p:nvSpPr>
        <p:spPr/>
        <p:txBody>
          <a:bodyPr/>
          <a:lstStyle>
            <a:extLst/>
          </a:lstStyle>
          <a:p>
            <a:fld id="{6218CFE6-3CDF-42CE-B36C-8C522A50C3D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oş">
    <p:spTree>
      <p:nvGrpSpPr>
        <p:cNvPr id="1" name=""/>
        <p:cNvGrpSpPr/>
        <p:nvPr/>
      </p:nvGrpSpPr>
      <p:grpSpPr>
        <a:xfrm>
          <a:off x="0" y="0"/>
          <a:ext cx="0" cy="0"/>
          <a:chOff x="0" y="0"/>
          <a:chExt cx="0" cy="0"/>
        </a:xfrm>
      </p:grpSpPr>
      <p:sp>
        <p:nvSpPr>
          <p:cNvPr id="5" name="4 Dikdörtgen"/>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Veri Yer Tutucusu"/>
          <p:cNvSpPr>
            <a:spLocks noGrp="1"/>
          </p:cNvSpPr>
          <p:nvPr>
            <p:ph type="dt" sz="half" idx="10"/>
          </p:nvPr>
        </p:nvSpPr>
        <p:spPr/>
        <p:txBody>
          <a:bodyPr/>
          <a:lstStyle>
            <a:extLst/>
          </a:lstStyle>
          <a:p>
            <a:fld id="{F9AB7D5A-8F34-428E-A654-47109AECD653}" type="datetimeFigureOut">
              <a:rPr lang="tr-TR" smtClean="0"/>
              <a:t>25.1.2017</a:t>
            </a:fld>
            <a:endParaRPr lang="tr-TR"/>
          </a:p>
        </p:txBody>
      </p:sp>
      <p:sp>
        <p:nvSpPr>
          <p:cNvPr id="3" name="2 Altbilgi Yer Tutucusu"/>
          <p:cNvSpPr>
            <a:spLocks noGrp="1"/>
          </p:cNvSpPr>
          <p:nvPr>
            <p:ph type="ftr" sz="quarter" idx="11"/>
          </p:nvPr>
        </p:nvSpPr>
        <p:spPr/>
        <p:txBody>
          <a:bodyPr/>
          <a:lstStyle>
            <a:extLst/>
          </a:lstStyle>
          <a:p>
            <a:endParaRPr lang="tr-TR"/>
          </a:p>
        </p:txBody>
      </p:sp>
      <p:sp>
        <p:nvSpPr>
          <p:cNvPr id="4" name="3 Slayt Numarası Yer Tutucusu"/>
          <p:cNvSpPr>
            <a:spLocks noGrp="1"/>
          </p:cNvSpPr>
          <p:nvPr>
            <p:ph type="sldNum" sz="quarter" idx="12"/>
          </p:nvPr>
        </p:nvSpPr>
        <p:spPr/>
        <p:txBody>
          <a:bodyPr/>
          <a:lstStyle>
            <a:extLst/>
          </a:lstStyle>
          <a:p>
            <a:fld id="{6218CFE6-3CDF-42CE-B36C-8C522A50C3D6}" type="slidenum">
              <a:rPr lang="tr-TR" smtClean="0"/>
              <a:t>‹#›</a:t>
            </a:fld>
            <a:endParaRPr lang="tr-TR"/>
          </a:p>
        </p:txBody>
      </p:sp>
      <p:sp>
        <p:nvSpPr>
          <p:cNvPr id="6" name="5 Dikdörtgen"/>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extLst/>
          </a:lstStyle>
          <a:p>
            <a:fld id="{F9AB7D5A-8F34-428E-A654-47109AECD653}" type="datetimeFigureOut">
              <a:rPr lang="tr-TR" smtClean="0"/>
              <a:t>25.1.2017</a:t>
            </a:fld>
            <a:endParaRPr lang="tr-TR"/>
          </a:p>
        </p:txBody>
      </p:sp>
      <p:sp>
        <p:nvSpPr>
          <p:cNvPr id="6" name="5 Altbilgi Yer Tutucusu"/>
          <p:cNvSpPr>
            <a:spLocks noGrp="1"/>
          </p:cNvSpPr>
          <p:nvPr>
            <p:ph type="ftr" sz="quarter" idx="11"/>
          </p:nvPr>
        </p:nvSpPr>
        <p:spPr/>
        <p:txBody>
          <a:bodyPr/>
          <a:lstStyle>
            <a:extLst/>
          </a:lstStyle>
          <a:p>
            <a:endParaRPr lang="tr-TR"/>
          </a:p>
        </p:txBody>
      </p:sp>
      <p:sp>
        <p:nvSpPr>
          <p:cNvPr id="7" name="6 Slayt Numarası Yer Tutucusu"/>
          <p:cNvSpPr>
            <a:spLocks noGrp="1"/>
          </p:cNvSpPr>
          <p:nvPr>
            <p:ph type="sldNum" sz="quarter" idx="12"/>
          </p:nvPr>
        </p:nvSpPr>
        <p:spPr/>
        <p:txBody>
          <a:bodyPr/>
          <a:lstStyle>
            <a:extLst/>
          </a:lstStyle>
          <a:p>
            <a:fld id="{6218CFE6-3CDF-42CE-B36C-8C522A50C3D6}"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tr-TR" smtClean="0"/>
              <a:t>Asıl başlık stili için tıklatın</a:t>
            </a:r>
            <a:endParaRPr kumimoji="0" lang="en-US"/>
          </a:p>
        </p:txBody>
      </p:sp>
      <p:sp>
        <p:nvSpPr>
          <p:cNvPr id="5" name="4 Veri Yer Tutucusu"/>
          <p:cNvSpPr>
            <a:spLocks noGrp="1"/>
          </p:cNvSpPr>
          <p:nvPr>
            <p:ph type="dt" sz="half" idx="10"/>
          </p:nvPr>
        </p:nvSpPr>
        <p:spPr/>
        <p:txBody>
          <a:bodyPr/>
          <a:lstStyle>
            <a:extLst/>
          </a:lstStyle>
          <a:p>
            <a:fld id="{F9AB7D5A-8F34-428E-A654-47109AECD653}" type="datetimeFigureOut">
              <a:rPr lang="tr-TR" smtClean="0"/>
              <a:t>25.1.2017</a:t>
            </a:fld>
            <a:endParaRPr lang="tr-TR"/>
          </a:p>
        </p:txBody>
      </p:sp>
      <p:sp>
        <p:nvSpPr>
          <p:cNvPr id="6" name="5 Altbilgi Yer Tutucusu"/>
          <p:cNvSpPr>
            <a:spLocks noGrp="1"/>
          </p:cNvSpPr>
          <p:nvPr>
            <p:ph type="ftr" sz="quarter" idx="11"/>
          </p:nvPr>
        </p:nvSpPr>
        <p:spPr/>
        <p:txBody>
          <a:bodyPr/>
          <a:lstStyle>
            <a:extLst/>
          </a:lstStyle>
          <a:p>
            <a:endParaRPr lang="tr-TR"/>
          </a:p>
        </p:txBody>
      </p:sp>
      <p:sp>
        <p:nvSpPr>
          <p:cNvPr id="7" name="6 Slayt Numarası Yer Tutucusu"/>
          <p:cNvSpPr>
            <a:spLocks noGrp="1"/>
          </p:cNvSpPr>
          <p:nvPr>
            <p:ph type="sldNum" sz="quarter" idx="12"/>
          </p:nvPr>
        </p:nvSpPr>
        <p:spPr/>
        <p:txBody>
          <a:bodyPr/>
          <a:lstStyle>
            <a:extLst/>
          </a:lstStyle>
          <a:p>
            <a:fld id="{6218CFE6-3CDF-42CE-B36C-8C522A50C3D6}" type="slidenum">
              <a:rPr lang="tr-TR" smtClean="0"/>
              <a:t>‹#›</a:t>
            </a:fld>
            <a:endParaRPr lang="tr-TR"/>
          </a:p>
        </p:txBody>
      </p:sp>
      <p:sp>
        <p:nvSpPr>
          <p:cNvPr id="8" name="7 Dikdörtgen"/>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Resim Yer Tutucusu"/>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tr-TR" smtClean="0"/>
              <a:t>Resim eklemek için simgeyi tıklatın</a:t>
            </a:r>
            <a:endParaRPr kumimoji="0" lang="en-US" dirty="0"/>
          </a:p>
        </p:txBody>
      </p:sp>
      <p:sp>
        <p:nvSpPr>
          <p:cNvPr id="9" name="8 Akış Çizelgesi: İşlem"/>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Akış Çizelgesi: İşlem"/>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etin Yer Tutucusu"/>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tr-TR" smtClean="0"/>
              <a:t>Asıl metin stillerini düzenlemek için tıklatın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Pasta"/>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Oval"/>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Halka"/>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Dikdörtgen"/>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Başlık Yer Tutucusu"/>
          <p:cNvSpPr>
            <a:spLocks noGrp="1"/>
          </p:cNvSpPr>
          <p:nvPr>
            <p:ph type="title"/>
          </p:nvPr>
        </p:nvSpPr>
        <p:spPr>
          <a:xfrm>
            <a:off x="1435608" y="274638"/>
            <a:ext cx="7498080" cy="1143000"/>
          </a:xfrm>
          <a:prstGeom prst="rect">
            <a:avLst/>
          </a:prstGeom>
        </p:spPr>
        <p:txBody>
          <a:bodyPr anchor="ctr">
            <a:normAutofit/>
          </a:bodyPr>
          <a:lstStyle>
            <a:extLst/>
          </a:lstStyle>
          <a:p>
            <a:r>
              <a:rPr kumimoji="0" lang="tr-TR" smtClean="0"/>
              <a:t>Asıl başlık stili için tıklatın</a:t>
            </a:r>
            <a:endParaRPr kumimoji="0" lang="en-US"/>
          </a:p>
        </p:txBody>
      </p:sp>
      <p:sp>
        <p:nvSpPr>
          <p:cNvPr id="9" name="8 Metin Yer Tutucusu"/>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24" name="23 Veri Yer Tutucusu"/>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9AB7D5A-8F34-428E-A654-47109AECD653}" type="datetimeFigureOut">
              <a:rPr lang="tr-TR" smtClean="0"/>
              <a:t>25.1.2017</a:t>
            </a:fld>
            <a:endParaRPr lang="tr-TR"/>
          </a:p>
        </p:txBody>
      </p:sp>
      <p:sp>
        <p:nvSpPr>
          <p:cNvPr id="10" name="9 Altbilgi Yer Tutucusu"/>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tr-TR"/>
          </a:p>
        </p:txBody>
      </p:sp>
      <p:sp>
        <p:nvSpPr>
          <p:cNvPr id="22" name="21 Slayt Numarası Yer Tutucusu"/>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218CFE6-3CDF-42CE-B36C-8C522A50C3D6}" type="slidenum">
              <a:rPr lang="tr-TR" smtClean="0"/>
              <a:t>‹#›</a:t>
            </a:fld>
            <a:endParaRPr lang="tr-TR"/>
          </a:p>
        </p:txBody>
      </p:sp>
      <p:sp>
        <p:nvSpPr>
          <p:cNvPr id="15" name="14 Dikdörtgen"/>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ders-notlari.com/search/label/ygs%20biyoloji"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714348" y="1772816"/>
            <a:ext cx="7772400" cy="2268953"/>
          </a:xfrm>
        </p:spPr>
        <p:txBody>
          <a:bodyPr>
            <a:normAutofit/>
          </a:bodyPr>
          <a:lstStyle/>
          <a:p>
            <a:pPr algn="ctr"/>
            <a:r>
              <a:rPr lang="tr-TR" sz="3600" dirty="0" smtClean="0"/>
              <a:t>TURİZM ve ÇEVRE</a:t>
            </a:r>
            <a:br>
              <a:rPr lang="tr-TR" sz="3600" dirty="0" smtClean="0"/>
            </a:br>
            <a:r>
              <a:rPr lang="tr-TR" sz="3600" dirty="0"/>
              <a:t/>
            </a:r>
            <a:br>
              <a:rPr lang="tr-TR" sz="3600" dirty="0"/>
            </a:br>
            <a:r>
              <a:rPr lang="tr-TR" sz="3600" dirty="0" err="1" smtClean="0"/>
              <a:t>Öğr</a:t>
            </a:r>
            <a:r>
              <a:rPr lang="tr-TR" sz="3600" dirty="0" smtClean="0"/>
              <a:t>. </a:t>
            </a:r>
            <a:r>
              <a:rPr lang="tr-TR" sz="3600" smtClean="0"/>
              <a:t>Gör.Z.SILA</a:t>
            </a:r>
            <a:r>
              <a:rPr lang="tr-TR" sz="3600" dirty="0" smtClean="0"/>
              <a:t> ÖZŞEN</a:t>
            </a:r>
            <a:endParaRPr lang="tr-TR"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normAutofit fontScale="70000" lnSpcReduction="20000"/>
          </a:bodyPr>
          <a:lstStyle/>
          <a:p>
            <a:r>
              <a:rPr lang="tr-TR" dirty="0"/>
              <a:t>Diğer yöntem ise azotun bağlanmasıdır. Bazı </a:t>
            </a:r>
            <a:r>
              <a:rPr lang="tr-TR" dirty="0" err="1" smtClean="0"/>
              <a:t>prokaryot</a:t>
            </a:r>
            <a:r>
              <a:rPr lang="tr-TR" dirty="0">
                <a:hlinkClick r:id="rId2"/>
              </a:rPr>
              <a:t> </a:t>
            </a:r>
            <a:r>
              <a:rPr lang="tr-TR" dirty="0"/>
              <a:t>canlıların havanın serbest azotunu kullanarak </a:t>
            </a:r>
            <a:r>
              <a:rPr lang="tr-TR" dirty="0" smtClean="0"/>
              <a:t>mineraller </a:t>
            </a:r>
            <a:r>
              <a:rPr lang="tr-TR" dirty="0"/>
              <a:t>haline dönüştürülmesi olayına azotun bağlanması denir. Azot bağlayabilen organizmalar toprakta veya suda serbest olarak yaşayabildikleri gibi bazı bitkilerin köklerinde </a:t>
            </a:r>
            <a:r>
              <a:rPr lang="tr-TR" dirty="0" err="1"/>
              <a:t>simbiyotik</a:t>
            </a:r>
            <a:r>
              <a:rPr lang="tr-TR" dirty="0"/>
              <a:t> olarak da </a:t>
            </a:r>
            <a:r>
              <a:rPr lang="tr-TR" dirty="0" smtClean="0"/>
              <a:t>yaşayabilirler. Topraktaki </a:t>
            </a:r>
            <a:r>
              <a:rPr lang="tr-TR" dirty="0"/>
              <a:t>amonyağın çoğu bazı bakteriler tarafından enerji kaynağı olarak kullanılır. Amonyağın </a:t>
            </a:r>
            <a:r>
              <a:rPr lang="tr-TR" dirty="0" err="1"/>
              <a:t>kemosentetik</a:t>
            </a:r>
            <a:r>
              <a:rPr lang="tr-TR" dirty="0"/>
              <a:t> bakteriler tarafından nitrata dönüştürülmesine</a:t>
            </a:r>
            <a:r>
              <a:rPr lang="tr-TR" b="1" dirty="0"/>
              <a:t> </a:t>
            </a:r>
            <a:r>
              <a:rPr lang="tr-TR" b="1" dirty="0" err="1"/>
              <a:t>nitrifikasyon</a:t>
            </a:r>
            <a:r>
              <a:rPr lang="tr-TR" dirty="0"/>
              <a:t> adı verilir. Bakterilerin sağladığı nitrat, bitkiler tarafından alınarak azotlu organik besin sentezinde kullanılır. Bitkilerin oluşturduğu azotlu organik besinler ise besin zinciriyle tüketicilere aktarılır. Canlıların ölümü ve oluşturdukları atıklar ile toprağa karışan azot saprofitler aracılığı ile ayrıştırılarak tekrar amonyağa dönüştürülür. Bu olaya</a:t>
            </a:r>
            <a:r>
              <a:rPr lang="tr-TR" b="1" dirty="0"/>
              <a:t> </a:t>
            </a:r>
            <a:r>
              <a:rPr lang="tr-TR" b="1" dirty="0" err="1"/>
              <a:t>amonifikasyon</a:t>
            </a:r>
            <a:r>
              <a:rPr lang="tr-TR" dirty="0"/>
              <a:t> </a:t>
            </a:r>
            <a:r>
              <a:rPr lang="tr-TR" dirty="0" smtClean="0"/>
              <a:t>denir. Topraktaki </a:t>
            </a:r>
            <a:r>
              <a:rPr lang="tr-TR" dirty="0"/>
              <a:t>azotlu </a:t>
            </a:r>
            <a:r>
              <a:rPr lang="tr-TR" dirty="0" err="1" smtClean="0"/>
              <a:t>minarellerin</a:t>
            </a:r>
            <a:r>
              <a:rPr lang="tr-TR" dirty="0" smtClean="0"/>
              <a:t> </a:t>
            </a:r>
            <a:r>
              <a:rPr lang="tr-TR" dirty="0"/>
              <a:t>bir kısmı ise bazı bakteriler tarafından tekrar azot gazı haline dönüştürülür ve atmosfere verilir. Bu olaya da </a:t>
            </a:r>
            <a:r>
              <a:rPr lang="tr-TR" b="1" dirty="0" err="1"/>
              <a:t>denitrifikasyon</a:t>
            </a:r>
            <a:r>
              <a:rPr lang="tr-TR" dirty="0"/>
              <a:t> denir.</a:t>
            </a:r>
          </a:p>
          <a:p>
            <a:pPr>
              <a:buNone/>
            </a:pPr>
            <a:endParaRPr lang="tr-T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5911873"/>
          </a:xfrm>
        </p:spPr>
        <p:txBody>
          <a:bodyPr>
            <a:normAutofit fontScale="92500" lnSpcReduction="10000"/>
          </a:bodyPr>
          <a:lstStyle/>
          <a:p>
            <a:r>
              <a:rPr lang="tr-TR" b="1" dirty="0"/>
              <a:t>Fosfor </a:t>
            </a:r>
            <a:r>
              <a:rPr lang="tr-TR" b="1" dirty="0" smtClean="0"/>
              <a:t>Döngüsü</a:t>
            </a:r>
            <a:r>
              <a:rPr lang="tr-TR" b="1" dirty="0"/>
              <a:t/>
            </a:r>
            <a:br>
              <a:rPr lang="tr-TR" b="1" dirty="0"/>
            </a:br>
            <a:endParaRPr lang="tr-TR" dirty="0"/>
          </a:p>
          <a:p>
            <a:r>
              <a:rPr lang="tr-TR" dirty="0"/>
              <a:t>Fosfor; vücudumuzdaki </a:t>
            </a:r>
            <a:r>
              <a:rPr lang="tr-TR" dirty="0" smtClean="0"/>
              <a:t>önemli</a:t>
            </a:r>
            <a:r>
              <a:rPr lang="tr-TR" dirty="0"/>
              <a:t> yapıların oluşumuna katılır. Hücre zarı, kemik, ATP, dişler bunlara örnektir. Fosfatın ana kaynağı fosfatlı kayaçlardır. Fosfatlı kayaçların ortam şartlarına bağlı olarak aşınmasıyla birlikte fosfat toprağa karışır. Toprağa karışan fosfat bitkiler tarafından alınır ve biyolojik moleküllerin yapısında kullanılır ve fosfat besin zinciri yoluyla tüketicilere aktarılır</a:t>
            </a:r>
            <a:r>
              <a:rPr lang="tr-TR" dirty="0" smtClean="0"/>
              <a:t>.</a:t>
            </a:r>
            <a:r>
              <a:rPr lang="tr-TR" dirty="0"/>
              <a:t/>
            </a:r>
            <a:br>
              <a:rPr lang="tr-TR" dirty="0"/>
            </a:br>
            <a:r>
              <a:rPr lang="tr-TR" dirty="0" smtClean="0"/>
              <a:t>Topraktaki </a:t>
            </a:r>
            <a:r>
              <a:rPr lang="tr-TR" dirty="0"/>
              <a:t>çözünmüş fosfatın bir kısmı da akarsulara sızarak denizlere ve okyanuslara taşınır. Fosfat atmosfere geçen bir gaz türü değildir.</a:t>
            </a:r>
          </a:p>
          <a:p>
            <a:endParaRPr lang="tr-TR" dirty="0"/>
          </a:p>
          <a:p>
            <a:pPr>
              <a:buNone/>
            </a:pPr>
            <a:endParaRPr lang="tr-T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normAutofit fontScale="85000" lnSpcReduction="10000"/>
          </a:bodyPr>
          <a:lstStyle/>
          <a:p>
            <a:pPr>
              <a:buNone/>
            </a:pPr>
            <a:r>
              <a:rPr lang="tr-TR" b="1" dirty="0" smtClean="0"/>
              <a:t>Hava Döngüsü:</a:t>
            </a:r>
          </a:p>
          <a:p>
            <a:pPr>
              <a:buNone/>
            </a:pPr>
            <a:r>
              <a:rPr lang="tr-TR" dirty="0" smtClean="0"/>
              <a:t>     Havada </a:t>
            </a:r>
            <a:r>
              <a:rPr lang="tr-TR" dirty="0"/>
              <a:t>oksijen ve karbon elementleri O</a:t>
            </a:r>
            <a:r>
              <a:rPr lang="tr-TR" baseline="-25000" dirty="0"/>
              <a:t>2</a:t>
            </a:r>
            <a:r>
              <a:rPr lang="tr-TR" dirty="0"/>
              <a:t> ve CO</a:t>
            </a:r>
            <a:r>
              <a:rPr lang="tr-TR" baseline="-25000" dirty="0"/>
              <a:t>2</a:t>
            </a:r>
            <a:r>
              <a:rPr lang="tr-TR" dirty="0"/>
              <a:t> şeklinde bulunur. Bitkiler fotosentez sırasında CO</a:t>
            </a:r>
            <a:r>
              <a:rPr lang="tr-TR" baseline="-25000" dirty="0"/>
              <a:t>2</a:t>
            </a:r>
            <a:r>
              <a:rPr lang="tr-TR" dirty="0"/>
              <a:t>  gazını alıp (fotosentez ile) besin ve O</a:t>
            </a:r>
            <a:r>
              <a:rPr lang="tr-TR" baseline="-25000" dirty="0"/>
              <a:t>2</a:t>
            </a:r>
            <a:r>
              <a:rPr lang="tr-TR" dirty="0"/>
              <a:t> üretir. Bitkiler (üreticiler) dışındaki canlılar besin yiyerek karbon ihtiyaçlarını karşılar. O</a:t>
            </a:r>
            <a:r>
              <a:rPr lang="tr-TR" baseline="-25000" dirty="0"/>
              <a:t>2</a:t>
            </a:r>
            <a:r>
              <a:rPr lang="tr-TR" dirty="0"/>
              <a:t>`</a:t>
            </a:r>
            <a:r>
              <a:rPr lang="tr-TR" dirty="0" err="1"/>
              <a:t>li</a:t>
            </a:r>
            <a:r>
              <a:rPr lang="tr-TR" dirty="0"/>
              <a:t> solunum yapan canlılar ortamdaki O</a:t>
            </a:r>
            <a:r>
              <a:rPr lang="tr-TR" baseline="-25000" dirty="0"/>
              <a:t>2</a:t>
            </a:r>
            <a:r>
              <a:rPr lang="tr-TR" dirty="0"/>
              <a:t>`i alır ve ortama CO</a:t>
            </a:r>
            <a:r>
              <a:rPr lang="tr-TR" baseline="-25000" dirty="0"/>
              <a:t>2</a:t>
            </a:r>
            <a:r>
              <a:rPr lang="tr-TR" dirty="0"/>
              <a:t>  verirler. Milyonlarca yıl önce yaşamış ve ölmüş bitki ve havyaların cesetleri toprak altında fosilleşerek fosil yakıtları (kömür, petrol, doğalgaz vb.) oluşturur. Fosil yakıtların yanma tepkimesinden çıkan CO</a:t>
            </a:r>
            <a:r>
              <a:rPr lang="tr-TR" baseline="-25000" dirty="0"/>
              <a:t>2</a:t>
            </a:r>
            <a:r>
              <a:rPr lang="tr-TR" dirty="0"/>
              <a:t> de atmosfere dağıtılır. Yani havanın CO</a:t>
            </a:r>
            <a:r>
              <a:rPr lang="tr-TR" baseline="-25000" dirty="0"/>
              <a:t>2</a:t>
            </a:r>
            <a:r>
              <a:rPr lang="tr-TR" dirty="0"/>
              <a:t>  miktarını azaltan olay fotosentez, arttıran olay ise yanma tepkimeleri ve solunumdur.</a:t>
            </a:r>
            <a:r>
              <a:rPr lang="tr-TR" dirty="0" smtClean="0"/>
              <a:t/>
            </a:r>
            <a:br>
              <a:rPr lang="tr-TR" dirty="0" smtClean="0"/>
            </a:br>
            <a:endParaRPr lang="tr-TR"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SULAK ALANLAR</a:t>
            </a:r>
            <a:endParaRPr lang="tr-TR" dirty="0"/>
          </a:p>
        </p:txBody>
      </p:sp>
      <p:sp>
        <p:nvSpPr>
          <p:cNvPr id="3" name="2 İçerik Yer Tutucusu"/>
          <p:cNvSpPr>
            <a:spLocks noGrp="1"/>
          </p:cNvSpPr>
          <p:nvPr>
            <p:ph idx="1"/>
          </p:nvPr>
        </p:nvSpPr>
        <p:spPr/>
        <p:txBody>
          <a:bodyPr>
            <a:normAutofit fontScale="70000" lnSpcReduction="20000"/>
          </a:bodyPr>
          <a:lstStyle/>
          <a:p>
            <a:pPr>
              <a:buNone/>
            </a:pPr>
            <a:r>
              <a:rPr lang="tr-TR" dirty="0" smtClean="0"/>
              <a:t>     Bir ülkedeki tüm bitki ve hayvan türleri bunlar arasında özellikle tarım, hayvancılık, ormancılık, balıkçılık, tıp-eczacılık ve sanayi alanlarında kullanılan türler, hem o ülkenin hem de dünyanın biyolojik zenginliklerinden kabul edilir. Bu zenginliklerin çok yoğun olduğu bölgeler tropikal alanlar ve sulak alanlardır. Yoğunluk o kadar fazladır ki türler arası yaşamsal ilişkinin her kademesinde denge ve zenginlik söz konusudur. Çeşitli türler bir saatin dişlileri gibi birbirleriyle etkileşim içinde bulunmakta; bizim de bir parçası olduğumuz ekolojik sistemi sağlıklı tutmaktadır. Bu ekolojik zemberek o kadar girifttir ki, tüm bilgilerimize rağmen hangi canlının ekosistemde tam olarak ne rol oynadığını tam olarak bilemiyoruz. Kesin olarak bilinen şey ise, insanoğlunun bugün kaynak olarak kullandığı çeşitlerden ancak doğal sistemler sağlıklı olduğu sürece yararlanabileceğidir. </a:t>
            </a:r>
            <a:endParaRPr lang="tr-T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286544"/>
          </a:xfrm>
        </p:spPr>
        <p:txBody>
          <a:bodyPr>
            <a:normAutofit fontScale="77500" lnSpcReduction="20000"/>
          </a:bodyPr>
          <a:lstStyle/>
          <a:p>
            <a:pPr>
              <a:buNone/>
            </a:pPr>
            <a:r>
              <a:rPr lang="tr-TR" dirty="0" smtClean="0"/>
              <a:t>      İnsanoğlunun çıkarları hatta varlığı sadece ekonomik değeri olanlar değil tüm canlı ve cansız (</a:t>
            </a:r>
            <a:r>
              <a:rPr lang="tr-TR" dirty="0" err="1" smtClean="0"/>
              <a:t>biyotik</a:t>
            </a:r>
            <a:r>
              <a:rPr lang="tr-TR" dirty="0" smtClean="0"/>
              <a:t>-</a:t>
            </a:r>
            <a:r>
              <a:rPr lang="tr-TR" dirty="0" err="1" smtClean="0"/>
              <a:t>abiyotik</a:t>
            </a:r>
            <a:r>
              <a:rPr lang="tr-TR" dirty="0" smtClean="0"/>
              <a:t>  doğayı koruyabilmesine </a:t>
            </a:r>
            <a:r>
              <a:rPr lang="tr-TR" dirty="0" err="1" smtClean="0"/>
              <a:t>bağlıbiyotik</a:t>
            </a:r>
            <a:r>
              <a:rPr lang="tr-TR" dirty="0" smtClean="0"/>
              <a:t>-</a:t>
            </a:r>
            <a:r>
              <a:rPr lang="tr-TR" dirty="0" err="1" smtClean="0"/>
              <a:t>abiyotik</a:t>
            </a:r>
            <a:r>
              <a:rPr lang="tr-TR" dirty="0" smtClean="0"/>
              <a:t> doğayı koruyabilmesine bağlıdır. Türkiye coğrafi konumu, geniş toprakları, </a:t>
            </a:r>
            <a:r>
              <a:rPr lang="tr-TR" dirty="0" err="1" smtClean="0"/>
              <a:t>topoğrafik</a:t>
            </a:r>
            <a:r>
              <a:rPr lang="tr-TR" dirty="0" smtClean="0"/>
              <a:t> yapısı ve farklı iklim bölgeleri sebebiyle, ornitolojik açıdan özel bir önem taşımaktadır. Asya, Avrupa ve Afrika kıtalarının kesişme noktasında bulunan Türkiye, Batı </a:t>
            </a:r>
            <a:r>
              <a:rPr lang="tr-TR" dirty="0" err="1" smtClean="0"/>
              <a:t>Palearktik</a:t>
            </a:r>
            <a:r>
              <a:rPr lang="tr-TR" dirty="0" smtClean="0"/>
              <a:t> yöreyi güneydeki kışlama alanlarına bağlayan tabii bir köprü meydana getirmektedir. Türkiye aynı zamanda, topografyası ve dolayısıyla iklim şartlarının getirdiği çeşitlilik ve değişik yaşama ortamlarının varlığı yönünden de benzersizdir. Bu çeşitlilik sonucunda, gerek bitki örtüsü, gerekse hayvan toplulukları açısından ülkenin yüzölçümü dikkate alındığında, olağanüstü bir ortam zenginliği söz konusudur. </a:t>
            </a:r>
            <a:r>
              <a:rPr lang="tr-TR" dirty="0" err="1" smtClean="0"/>
              <a:t>Wetland</a:t>
            </a:r>
            <a:r>
              <a:rPr lang="tr-TR" dirty="0" smtClean="0"/>
              <a:t> (yaş alan, sulak alan ekoloji çağının bir icadı olan ve oldukça yeni bir kelimedir. Yeni olması nedeniyle önemi henüz tam anlamıyla anlaşılamamıştır. Doğadaki işleyişin değerini ne yazık ki sorunlar çıktıktan sonra fark edebiliyoruz. </a:t>
            </a:r>
          </a:p>
          <a:p>
            <a:endParaRPr lang="tr-T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İçerik Yer Tutucusu"/>
          <p:cNvSpPr>
            <a:spLocks noGrp="1"/>
          </p:cNvSpPr>
          <p:nvPr>
            <p:ph idx="1"/>
          </p:nvPr>
        </p:nvSpPr>
        <p:spPr>
          <a:xfrm>
            <a:off x="457200" y="500042"/>
            <a:ext cx="8229600" cy="5626121"/>
          </a:xfrm>
        </p:spPr>
        <p:txBody>
          <a:bodyPr>
            <a:normAutofit lnSpcReduction="10000"/>
          </a:bodyPr>
          <a:lstStyle/>
          <a:p>
            <a:pPr>
              <a:buNone/>
            </a:pPr>
            <a:r>
              <a:rPr lang="tr-TR" dirty="0" smtClean="0"/>
              <a:t>    Türkiye’de soyu 1960’larda tükenmiş olan </a:t>
            </a:r>
            <a:r>
              <a:rPr lang="tr-TR" dirty="0" err="1" smtClean="0"/>
              <a:t>Yılanboyun</a:t>
            </a:r>
            <a:r>
              <a:rPr lang="tr-TR" dirty="0" smtClean="0"/>
              <a:t> Kuşu dahil olmak üzere 426 kuş türü belirlenmiştir. Bunların içinde, statüsü kesinleşmemiş 13 tür vardır. 400’ü aşkın türden yaklaşık 300’ü Türkiye’yi düzenli olarak kuluçka alanı için kullanmakta, 70 kadarı ise bölgede yalnızca kışlamakta ya da göç sırasında görülmektedir. Geriye kalan 40-45 tür ise, normalde Türkiye’de bulunmamakta, ancak bazı yıllarda, çoğunlukla da olumsuz hava şartlarının etkisi ile bu türlere çok az sayıda rastlanmaktadır. </a:t>
            </a:r>
            <a:endParaRPr lang="tr-T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normAutofit fontScale="92500" lnSpcReduction="10000"/>
          </a:bodyPr>
          <a:lstStyle/>
          <a:p>
            <a:pPr>
              <a:buNone/>
            </a:pPr>
            <a:r>
              <a:rPr lang="tr-TR" dirty="0" smtClean="0"/>
              <a:t>    Ülkemizdeki sulak alanların korunması ve akılcı kullanımı halen yürürlükte olan 2003-2008 Ulusal Sulak Alan Stratejisi kapsamında devam etmektedir. Ülkemizdeki sulak alanların uluslararası düzeyde önem taşımasının asıl nedeni; Batı </a:t>
            </a:r>
            <a:r>
              <a:rPr lang="tr-TR" dirty="0" err="1" smtClean="0"/>
              <a:t>Palearktik</a:t>
            </a:r>
            <a:r>
              <a:rPr lang="tr-TR" dirty="0" smtClean="0"/>
              <a:t> Bölgedeki kuş göç yollarında en önemli ikisinin Türkiye üzerinden geçmesidir. Doğu Karadeniz Bölgesi’nden Türkiye’ye giren Çoruh Vadisi göç rotası ile 200.000’den fazla yırtıcı kuş Çoruh Nehri üzerinden uçarak Doğu Anadolu Bölgesindeki sulak alanlara yayılırlar. Türkiye üzerindeki bu göç, Batı </a:t>
            </a:r>
            <a:r>
              <a:rPr lang="tr-TR" dirty="0" err="1" smtClean="0"/>
              <a:t>Palearktik</a:t>
            </a:r>
            <a:r>
              <a:rPr lang="tr-TR" dirty="0" smtClean="0"/>
              <a:t> Bölgedeki en büyük yırtıcı göçüdür. </a:t>
            </a:r>
            <a:endParaRPr lang="tr-T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TURİZM VE ÇEVRE İLİŞKİSİ</a:t>
            </a:r>
            <a:endParaRPr lang="tr-TR" dirty="0"/>
          </a:p>
        </p:txBody>
      </p:sp>
      <p:sp>
        <p:nvSpPr>
          <p:cNvPr id="3" name="2 İçerik Yer Tutucusu"/>
          <p:cNvSpPr>
            <a:spLocks noGrp="1"/>
          </p:cNvSpPr>
          <p:nvPr>
            <p:ph idx="1"/>
          </p:nvPr>
        </p:nvSpPr>
        <p:spPr>
          <a:xfrm>
            <a:off x="457200" y="1214422"/>
            <a:ext cx="8229600" cy="5357850"/>
          </a:xfrm>
        </p:spPr>
        <p:txBody>
          <a:bodyPr>
            <a:normAutofit fontScale="77500" lnSpcReduction="20000"/>
          </a:bodyPr>
          <a:lstStyle/>
          <a:p>
            <a:pPr>
              <a:buNone/>
            </a:pPr>
            <a:r>
              <a:rPr lang="tr-TR" dirty="0" smtClean="0"/>
              <a:t>   Turizm ve çevre ortak bir ilişkiyi simgeleyen kavramlardır. Çevre, bir turizm kaynağı olma özelliğini taşırken, turizmin en önemli etkileri de çevreye olmaktadır. Bu ilişkilerin yaşamsal nitelikte olduğu, turizmin var olması için çevrenin yaşaması gerektiği ortadadır. Böyle bir açıdan bakılırsa çevrenin kapsamadığı hiçbir alan ve süreç kalmamaktadır. Kavramı belirgin kılmak için bu tanımı açıklamak gerekirse, şu temel öğelerin altı çizilebilir: </a:t>
            </a:r>
          </a:p>
          <a:p>
            <a:pPr>
              <a:buNone/>
            </a:pPr>
            <a:r>
              <a:rPr lang="tr-TR" dirty="0"/>
              <a:t> </a:t>
            </a:r>
            <a:r>
              <a:rPr lang="tr-TR" dirty="0" smtClean="0"/>
              <a:t>  • İnsanla birlikte tüm canlı varlıklar, </a:t>
            </a:r>
          </a:p>
          <a:p>
            <a:pPr>
              <a:buNone/>
            </a:pPr>
            <a:r>
              <a:rPr lang="tr-TR" dirty="0"/>
              <a:t> </a:t>
            </a:r>
            <a:r>
              <a:rPr lang="tr-TR" dirty="0" smtClean="0"/>
              <a:t>  • Cansız varlıklar </a:t>
            </a:r>
          </a:p>
          <a:p>
            <a:pPr>
              <a:buNone/>
            </a:pPr>
            <a:r>
              <a:rPr lang="tr-TR" dirty="0"/>
              <a:t> </a:t>
            </a:r>
            <a:r>
              <a:rPr lang="tr-TR" dirty="0" smtClean="0"/>
              <a:t>  • Canlı varlıkların eylemlerini etkileyen ya da etkileyebilecek fiziksel, kimyasal, biyolojik, toplumsal nitelikteki tüm etkenler. Bu tanım göz önüne alınırsa çevre, canlı ve cansız varlıkların karşılıklı etkileşimlerinin bütünü olarak değerlendirilebilir. </a:t>
            </a:r>
            <a:endParaRPr lang="tr-T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normAutofit fontScale="77500" lnSpcReduction="20000"/>
          </a:bodyPr>
          <a:lstStyle/>
          <a:p>
            <a:pPr>
              <a:buNone/>
            </a:pPr>
            <a:r>
              <a:rPr lang="tr-TR" dirty="0" smtClean="0"/>
              <a:t>    Turizm ve çevre arasındaki karşılıklı etkileşim yaratan ilişkinin anlaşılması, doğal kaynakların ekonomik kalkınmada kullanılmasının bir sınırı olması gerektiğini gündeme gelmiştir. Turizm ve çevre ortak bir ilişkiyi simgeleyen kavramlardır. Çevre, bir turizm kaynağı olma özelliğini taşırken, turizmin en önemli etkileri de çevre üzerinde olmaktadır. Turizmin var olması için çevrenin yaşaması gerektiği ortadadır. Turizm, bir yandan doğal kaynakları yoğun bir biçimde kullanan, bir yandan da korumak zorunda olan bir sektördür. Turizm ile çevre arasında üç önemli öğe bulunmaktadır: </a:t>
            </a:r>
          </a:p>
          <a:p>
            <a:pPr>
              <a:buNone/>
            </a:pPr>
            <a:r>
              <a:rPr lang="tr-TR" dirty="0"/>
              <a:t> </a:t>
            </a:r>
            <a:r>
              <a:rPr lang="tr-TR" dirty="0" smtClean="0"/>
              <a:t>  • Fiziksel çevrenin birçok öğesi turistler için çekim kaynağıdır. </a:t>
            </a:r>
          </a:p>
          <a:p>
            <a:pPr>
              <a:buNone/>
            </a:pPr>
            <a:r>
              <a:rPr lang="tr-TR" dirty="0"/>
              <a:t> </a:t>
            </a:r>
            <a:r>
              <a:rPr lang="tr-TR" dirty="0" smtClean="0"/>
              <a:t>  • Turizm tesisleri ve altyapısı, çevrenin bir yönünü oluşturur. </a:t>
            </a:r>
          </a:p>
          <a:p>
            <a:pPr>
              <a:buNone/>
            </a:pPr>
            <a:r>
              <a:rPr lang="tr-TR" dirty="0"/>
              <a:t> </a:t>
            </a:r>
            <a:r>
              <a:rPr lang="tr-TR" dirty="0" smtClean="0"/>
              <a:t>  • Turizmin gelişmesi ve bir alanın çevresel kullanımı çevresel etkiler yaratır.</a:t>
            </a:r>
          </a:p>
          <a:p>
            <a:pPr>
              <a:buNone/>
            </a:pPr>
            <a:endParaRPr lang="tr-T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8229600" cy="5697559"/>
          </a:xfrm>
        </p:spPr>
        <p:txBody>
          <a:bodyPr>
            <a:normAutofit fontScale="92500" lnSpcReduction="20000"/>
          </a:bodyPr>
          <a:lstStyle/>
          <a:p>
            <a:pPr>
              <a:buNone/>
            </a:pPr>
            <a:r>
              <a:rPr lang="tr-TR" b="1" dirty="0"/>
              <a:t>Geri </a:t>
            </a:r>
            <a:r>
              <a:rPr lang="tr-TR" b="1" dirty="0" smtClean="0"/>
              <a:t>Dönüşüm:</a:t>
            </a:r>
          </a:p>
          <a:p>
            <a:pPr>
              <a:buNone/>
            </a:pPr>
            <a:r>
              <a:rPr lang="tr-TR" dirty="0" smtClean="0"/>
              <a:t>    İnsanoğlu </a:t>
            </a:r>
            <a:r>
              <a:rPr lang="tr-TR" dirty="0"/>
              <a:t>tarafından tüketilen atıklardan, değerlendirilebilen atıklar çeşitli fiziksel veya kimyasal işlemlerle ikincil hammaddeye dönüştürülerek tekrar üretim sürecine dâhil edilmesine </a:t>
            </a:r>
            <a:r>
              <a:rPr lang="tr-TR" dirty="0" smtClean="0"/>
              <a:t>geri dönüşüm denir</a:t>
            </a:r>
            <a:r>
              <a:rPr lang="tr-TR" dirty="0"/>
              <a:t>. İkinci bir tanım olarak ta geri dönüşüm terimini, kullanım dışı kalan geri dönüştürülebilir atık malzemelerin çeşitli geri dönüşüm yöntemleri ile hammadde olarak tekrar imalat süreçlerine kazandırılması olarak </a:t>
            </a:r>
            <a:r>
              <a:rPr lang="tr-TR" dirty="0" smtClean="0"/>
              <a:t>açıklayabiliriz.Geri </a:t>
            </a:r>
            <a:r>
              <a:rPr lang="tr-TR" dirty="0"/>
              <a:t>dönüşebilen maddeler; cam, kağıt, alüminyum, plastik, piller, motor yağı, akümülatörler, beton, organik atıklar ve elektronik atıklardır.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Tarihçe ve Çevreye Ait Yaklaşımlar </a:t>
            </a:r>
            <a:endParaRPr lang="tr-TR" dirty="0"/>
          </a:p>
        </p:txBody>
      </p:sp>
      <p:sp>
        <p:nvSpPr>
          <p:cNvPr id="3" name="2 İçerik Yer Tutucusu"/>
          <p:cNvSpPr>
            <a:spLocks noGrp="1"/>
          </p:cNvSpPr>
          <p:nvPr>
            <p:ph idx="1"/>
          </p:nvPr>
        </p:nvSpPr>
        <p:spPr/>
        <p:txBody>
          <a:bodyPr>
            <a:normAutofit fontScale="92500" lnSpcReduction="10000"/>
          </a:bodyPr>
          <a:lstStyle/>
          <a:p>
            <a:pPr>
              <a:buNone/>
            </a:pPr>
            <a:r>
              <a:rPr lang="tr-TR" dirty="0" smtClean="0"/>
              <a:t>    Çevre kavramını, açık ve belirgin bir anlamının ve sınırının olmaması nedeniyle tanımlamak güçtür. Günlük hayatta ‘çevreleyenler’ veya ‘etraftakiler’ olarak geniş bir anlam yüklenirken sözlüksel anlamda "özellikle insan yaşamını etkileyen etraftakiler" tanımlaması yapılmıştır. Bu konuda, Einstein “Ben olmayan her şey çevredir.” diyerek kavramın genişliğine değinmiştir. Bu gerçekte göz önüne alınarak bir takım sözlüksel tanımlar yapılmıştır.</a:t>
            </a:r>
            <a:endParaRPr lang="tr-T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6429420"/>
          </a:xfrm>
        </p:spPr>
        <p:txBody>
          <a:bodyPr>
            <a:normAutofit fontScale="70000" lnSpcReduction="20000"/>
          </a:bodyPr>
          <a:lstStyle/>
          <a:p>
            <a:pPr>
              <a:buNone/>
            </a:pPr>
            <a:endParaRPr lang="tr-TR" b="1" dirty="0" smtClean="0"/>
          </a:p>
          <a:p>
            <a:pPr>
              <a:buNone/>
            </a:pPr>
            <a:r>
              <a:rPr lang="tr-TR" b="1" dirty="0"/>
              <a:t> </a:t>
            </a:r>
            <a:r>
              <a:rPr lang="tr-TR" b="1" dirty="0" smtClean="0"/>
              <a:t>    </a:t>
            </a:r>
          </a:p>
          <a:p>
            <a:pPr>
              <a:buNone/>
            </a:pPr>
            <a:r>
              <a:rPr lang="tr-TR" b="1" dirty="0"/>
              <a:t> </a:t>
            </a:r>
            <a:r>
              <a:rPr lang="tr-TR" b="1" dirty="0" smtClean="0"/>
              <a:t>    Yararları:</a:t>
            </a:r>
          </a:p>
          <a:p>
            <a:pPr>
              <a:buNone/>
            </a:pPr>
            <a:r>
              <a:rPr lang="tr-TR" dirty="0" smtClean="0"/>
              <a:t>     Tükettiğimiz </a:t>
            </a:r>
            <a:r>
              <a:rPr lang="tr-TR" dirty="0"/>
              <a:t>maddeleri yeniden dönüşüm halkası içine katabildiğimiz zaman öncelikle bunların tekrar ham madde olarak kullanılmasını sağlamış oluruz. Böylece insan nüfusunun artışı ile paralel olarak artan tüketimin doğal dengeyi bozması doğadan aldıklarımızı tekrar doğaya vererek azda olsa engellenmiş olur. Bununla birlikte yeniden dönüştürülebilen maddelerin tekrar ham madde olarak kullanılması büyük miktarda enerji tasarrufunu mümkün kılar. Bir örnek vermek gerekirse yeniden kazanılabilir alüminyumun kullanılması alüminyumun sıfırdan imal edilmesine oranla %35'e varan enerji tasarrufu sağlamaktadır.</a:t>
            </a:r>
            <a:r>
              <a:rPr lang="tr-TR" dirty="0" smtClean="0"/>
              <a:t/>
            </a:r>
            <a:br>
              <a:rPr lang="tr-TR" dirty="0" smtClean="0"/>
            </a:br>
            <a:r>
              <a:rPr lang="tr-TR" dirty="0" smtClean="0"/>
              <a:t>Çöpteki </a:t>
            </a:r>
            <a:r>
              <a:rPr lang="tr-TR" dirty="0"/>
              <a:t>nesneleri ham madde olarak kullandığımız vakit çevre kirliliğinin her geçen gün artmasını da önleyebiliriz. Hurda kağıdı tekrar kağıt imalatında kullandığımızda hava kirliliğini %74-94, su kirliliğini %35, su kullanımını %45 azaltıyoruz. Çevremize-doğaya, ülke ekonomisine ve de kendimize olan sorumluluğumuzdan dolayı günümüzde hepimizin yeniden dönüşüm projesi içinde yer alması gerekmektedir.</a:t>
            </a:r>
            <a:endParaRPr lang="tr-TR"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SÜRDÜRÜLEBİLİR TURİZM</a:t>
            </a:r>
            <a:endParaRPr lang="tr-TR" dirty="0"/>
          </a:p>
        </p:txBody>
      </p:sp>
      <p:sp>
        <p:nvSpPr>
          <p:cNvPr id="5" name="4 İçerik Yer Tutucusu"/>
          <p:cNvSpPr>
            <a:spLocks noGrp="1"/>
          </p:cNvSpPr>
          <p:nvPr>
            <p:ph idx="1"/>
          </p:nvPr>
        </p:nvSpPr>
        <p:spPr>
          <a:xfrm>
            <a:off x="457200" y="1214422"/>
            <a:ext cx="8229600" cy="5429288"/>
          </a:xfrm>
        </p:spPr>
        <p:txBody>
          <a:bodyPr>
            <a:normAutofit fontScale="77500" lnSpcReduction="20000"/>
          </a:bodyPr>
          <a:lstStyle/>
          <a:p>
            <a:pPr>
              <a:buNone/>
            </a:pPr>
            <a:r>
              <a:rPr lang="tr-TR" dirty="0" smtClean="0"/>
              <a:t>    Sürdürülebilirlik kavramı ilk defa 1982’de imzalanan ‘Dünya Doğa Sözleşmesi’nde kullanılmaya başlamış ve böylece uluslararası çevre hukukunun temel ilkesi olarak kabul edilmiştir. Dünya Turizm Örgütünün hesaplamalarına göre 2020 yılında dünyada seyahat eden insan sayısı 1 milyar 560 milyon kişi olarak tahmin edilmektedir. Turistler tarafından yaratılan ekolojik ve sosyal zararın yapısı ve büyüklüğü ziyaretçilerin sayısı ve yoğunluğu ile doğrudan ilgilidir. Turizm hareketlerinin yılın belli dönemlerinde yoğunluk kazandığını ve bölgesel taşıma kapasitelerinin de aşıldığını düşündüğümüzde, turizmin çevresel değerlere zarar verebilme olasılıklarının ve olanağının artacağı söylenebilir. Turizm faaliyetlerindeki bu artış, sürdürülebilir turizmin gelişimi için geçmiştekinden çok daha fazla duyarlılık gösterilmesini ve bilinçli adımların atılmasını gerektirmektedir.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normAutofit fontScale="92500" lnSpcReduction="20000"/>
          </a:bodyPr>
          <a:lstStyle/>
          <a:p>
            <a:pPr>
              <a:buNone/>
            </a:pPr>
            <a:r>
              <a:rPr lang="tr-TR" b="1" dirty="0" smtClean="0"/>
              <a:t>    </a:t>
            </a:r>
            <a:r>
              <a:rPr lang="tr-TR" b="1" dirty="0" err="1" smtClean="0"/>
              <a:t>Ekoturizm</a:t>
            </a:r>
            <a:r>
              <a:rPr lang="tr-TR" b="1" dirty="0" smtClean="0"/>
              <a:t>: </a:t>
            </a:r>
          </a:p>
          <a:p>
            <a:pPr>
              <a:buNone/>
            </a:pPr>
            <a:r>
              <a:rPr lang="tr-TR" b="1" dirty="0"/>
              <a:t> </a:t>
            </a:r>
            <a:r>
              <a:rPr lang="tr-TR" b="1" dirty="0" smtClean="0"/>
              <a:t>   </a:t>
            </a:r>
            <a:r>
              <a:rPr lang="tr-TR" dirty="0" smtClean="0"/>
              <a:t>Canlı varlıkların yaşam ortamlarıyla olan ilişkilerini inceleyen ekoloji, ilk kez 1866 yılında Alman biyologu </a:t>
            </a:r>
            <a:r>
              <a:rPr lang="tr-TR" dirty="0" err="1" smtClean="0"/>
              <a:t>Ernst</a:t>
            </a:r>
            <a:r>
              <a:rPr lang="tr-TR" dirty="0" smtClean="0"/>
              <a:t> </a:t>
            </a:r>
            <a:r>
              <a:rPr lang="tr-TR" dirty="0" err="1" smtClean="0"/>
              <a:t>Haeckel</a:t>
            </a:r>
            <a:r>
              <a:rPr lang="tr-TR" dirty="0" smtClean="0"/>
              <a:t> tarafından kullanılmıştır. </a:t>
            </a:r>
            <a:r>
              <a:rPr lang="tr-TR" dirty="0" err="1" smtClean="0"/>
              <a:t>Ernst</a:t>
            </a:r>
            <a:r>
              <a:rPr lang="tr-TR" dirty="0" smtClean="0"/>
              <a:t> </a:t>
            </a:r>
            <a:r>
              <a:rPr lang="tr-TR" dirty="0" err="1" smtClean="0"/>
              <a:t>Haeckel</a:t>
            </a:r>
            <a:r>
              <a:rPr lang="tr-TR" dirty="0" smtClean="0"/>
              <a:t> ekoloji sözcüğünü Yunanca yaşanılan yer, yurt anlamına gelen </a:t>
            </a:r>
            <a:r>
              <a:rPr lang="tr-TR" dirty="0" err="1" smtClean="0"/>
              <a:t>oikos</a:t>
            </a:r>
            <a:r>
              <a:rPr lang="tr-TR" dirty="0" smtClean="0"/>
              <a:t> ile bilim anlamına gelen </a:t>
            </a:r>
            <a:r>
              <a:rPr lang="tr-TR" dirty="0" err="1" smtClean="0"/>
              <a:t>logia</a:t>
            </a:r>
            <a:r>
              <a:rPr lang="tr-TR" dirty="0" smtClean="0"/>
              <a:t> (logos) sözcüklerinden türetmiştir. İnsan diğer organizmalar gibi çevresi ile etkileşim halindedir. Ekoloji doğal olarak biyolojik toplulukların korunması kadar, yerel kültürlere saygıyı da gerektirmektedir. Buradan hareketle </a:t>
            </a:r>
            <a:r>
              <a:rPr lang="tr-TR" dirty="0" err="1" smtClean="0"/>
              <a:t>ekoturizm</a:t>
            </a:r>
            <a:r>
              <a:rPr lang="tr-TR" dirty="0" smtClean="0"/>
              <a:t>, ev sahibi bölgenin farklı özelliklerinin en az hasar görmesini sağlayacak ziyaret tekniklerini ifade eder. </a:t>
            </a:r>
            <a:endParaRPr lang="tr-T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normAutofit fontScale="85000" lnSpcReduction="20000"/>
          </a:bodyPr>
          <a:lstStyle/>
          <a:p>
            <a:pPr>
              <a:buNone/>
            </a:pPr>
            <a:r>
              <a:rPr lang="tr-TR" b="1" dirty="0" smtClean="0"/>
              <a:t>                        </a:t>
            </a:r>
            <a:r>
              <a:rPr lang="tr-TR" b="1" dirty="0" err="1" smtClean="0"/>
              <a:t>Ekoturizm</a:t>
            </a:r>
            <a:r>
              <a:rPr lang="tr-TR" b="1" dirty="0" smtClean="0"/>
              <a:t> Kavramı </a:t>
            </a:r>
          </a:p>
          <a:p>
            <a:pPr>
              <a:buNone/>
            </a:pPr>
            <a:r>
              <a:rPr lang="tr-TR" dirty="0"/>
              <a:t> </a:t>
            </a:r>
            <a:r>
              <a:rPr lang="tr-TR" dirty="0" smtClean="0"/>
              <a:t>   </a:t>
            </a:r>
            <a:r>
              <a:rPr lang="tr-TR" dirty="0" err="1" smtClean="0"/>
              <a:t>Ekoturizm</a:t>
            </a:r>
            <a:r>
              <a:rPr lang="tr-TR" dirty="0" smtClean="0"/>
              <a:t> olayını tanımlamak için doğa seyahatleri, doğa tabanlı turizm ve özel ilgi turizmi gibi birçok terim kullanılmaktadır. Yine </a:t>
            </a:r>
            <a:r>
              <a:rPr lang="tr-TR" dirty="0" err="1" smtClean="0"/>
              <a:t>ekoturizm</a:t>
            </a:r>
            <a:r>
              <a:rPr lang="tr-TR" dirty="0" smtClean="0"/>
              <a:t> ile ilgi kurulabilecek sürdürülebilir turizm, alternatif turizm gibi çok sayıda terim bulunmaktadır. </a:t>
            </a:r>
            <a:r>
              <a:rPr lang="tr-TR" dirty="0" err="1" smtClean="0"/>
              <a:t>Ekoturizm</a:t>
            </a:r>
            <a:r>
              <a:rPr lang="tr-TR" dirty="0" smtClean="0"/>
              <a:t> tanımların çok sayıda terim bulunmaktadır. </a:t>
            </a:r>
            <a:r>
              <a:rPr lang="tr-TR" dirty="0" err="1" smtClean="0"/>
              <a:t>Ekoturizm</a:t>
            </a:r>
            <a:r>
              <a:rPr lang="tr-TR" dirty="0" smtClean="0"/>
              <a:t> tanımların terim bulunmaktadır. </a:t>
            </a:r>
            <a:r>
              <a:rPr lang="tr-TR" dirty="0" err="1" smtClean="0"/>
              <a:t>Ekoturizm</a:t>
            </a:r>
            <a:r>
              <a:rPr lang="tr-TR" dirty="0" smtClean="0"/>
              <a:t> tanımlarındaki tehlike doğa ile hiçbir ilgisi olmayan turizm şekilleri için de bu terimin kullanılması ve onlardan ayrılmamasıdır. Çok sayıda </a:t>
            </a:r>
            <a:r>
              <a:rPr lang="tr-TR" dirty="0" err="1" smtClean="0"/>
              <a:t>ekoturizm</a:t>
            </a:r>
            <a:r>
              <a:rPr lang="tr-TR" dirty="0" smtClean="0"/>
              <a:t> tanımının olmasının nedenleri; kavramın oldukça yeni olması ve henüz üzerinde uzlaşılamaması,  </a:t>
            </a:r>
            <a:r>
              <a:rPr lang="tr-TR" dirty="0" err="1" smtClean="0"/>
              <a:t>ekoturizmin</a:t>
            </a:r>
            <a:r>
              <a:rPr lang="tr-TR" dirty="0" smtClean="0"/>
              <a:t> çok yönlü oluşu ve araştırmacıların </a:t>
            </a:r>
            <a:r>
              <a:rPr lang="tr-TR" dirty="0" err="1" smtClean="0"/>
              <a:t>ekoturizme</a:t>
            </a:r>
            <a:r>
              <a:rPr lang="tr-TR" dirty="0" smtClean="0"/>
              <a:t> farklı açılardan yaklaşarak tanımlamaya çalışmaları nedenler arasında sayabiliriz.</a:t>
            </a:r>
          </a:p>
          <a:p>
            <a:pPr>
              <a:buNone/>
            </a:pPr>
            <a:endParaRPr lang="tr-T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normAutofit fontScale="92500" lnSpcReduction="20000"/>
          </a:bodyPr>
          <a:lstStyle/>
          <a:p>
            <a:pPr>
              <a:buNone/>
            </a:pPr>
            <a:r>
              <a:rPr lang="tr-TR" b="1" dirty="0" smtClean="0"/>
              <a:t>                         </a:t>
            </a:r>
            <a:r>
              <a:rPr lang="tr-TR" b="1" dirty="0" err="1" smtClean="0"/>
              <a:t>Ekoturizmin</a:t>
            </a:r>
            <a:r>
              <a:rPr lang="tr-TR" b="1" dirty="0" smtClean="0"/>
              <a:t> Faydaları: </a:t>
            </a:r>
          </a:p>
          <a:p>
            <a:pPr>
              <a:buNone/>
            </a:pPr>
            <a:r>
              <a:rPr lang="tr-TR" b="1" dirty="0"/>
              <a:t> </a:t>
            </a:r>
            <a:r>
              <a:rPr lang="tr-TR" b="1" dirty="0" smtClean="0"/>
              <a:t>   </a:t>
            </a:r>
            <a:r>
              <a:rPr lang="tr-TR" dirty="0" smtClean="0"/>
              <a:t>Sürdürülebilir turizmin alt bileşenlerinden birisi olan </a:t>
            </a:r>
            <a:r>
              <a:rPr lang="tr-TR" dirty="0" err="1" smtClean="0"/>
              <a:t>ekoturizmin</a:t>
            </a:r>
            <a:r>
              <a:rPr lang="tr-TR" dirty="0" smtClean="0"/>
              <a:t> faydaları aşağıdaki gibi sıralanmaktadır: </a:t>
            </a:r>
          </a:p>
          <a:p>
            <a:pPr>
              <a:buNone/>
            </a:pPr>
            <a:r>
              <a:rPr lang="tr-TR" dirty="0"/>
              <a:t> </a:t>
            </a:r>
            <a:r>
              <a:rPr lang="tr-TR" dirty="0" smtClean="0"/>
              <a:t>  • Korunan alanlar ve yerel toplum için sermaye artışı. (Çevreyi ziyaret eden bilinçli gezginler alandan daha uzun süre yararlanmak için bu alanların korunmasına destek olmak durumundadır). </a:t>
            </a:r>
          </a:p>
          <a:p>
            <a:pPr>
              <a:buNone/>
            </a:pPr>
            <a:r>
              <a:rPr lang="tr-TR" dirty="0"/>
              <a:t> </a:t>
            </a:r>
            <a:r>
              <a:rPr lang="tr-TR" dirty="0" smtClean="0"/>
              <a:t>   • Yerel halkın refahının gözetilmesi. Yerel halk için iş imkânlarının yaratılması. Turistlerin ve yerel halkın turizm endüstrisi hakkında sorumlu hareket etmesinin sağlanması (Tur rehberleri, park bekçisi, el sanatları, yerel mutfak…)</a:t>
            </a:r>
          </a:p>
          <a:p>
            <a:pPr>
              <a:buNone/>
            </a:pPr>
            <a:endParaRPr lang="tr-T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Çevrenin Korunması İle İlgili Hukuksal Düzenlemeler </a:t>
            </a:r>
            <a:endParaRPr lang="tr-TR" dirty="0"/>
          </a:p>
        </p:txBody>
      </p:sp>
      <p:sp>
        <p:nvSpPr>
          <p:cNvPr id="3" name="2 İçerik Yer Tutucusu"/>
          <p:cNvSpPr>
            <a:spLocks noGrp="1"/>
          </p:cNvSpPr>
          <p:nvPr>
            <p:ph idx="1"/>
          </p:nvPr>
        </p:nvSpPr>
        <p:spPr/>
        <p:txBody>
          <a:bodyPr>
            <a:normAutofit fontScale="62500" lnSpcReduction="20000"/>
          </a:bodyPr>
          <a:lstStyle/>
          <a:p>
            <a:pPr>
              <a:buNone/>
            </a:pPr>
            <a:r>
              <a:rPr lang="tr-TR" b="1" dirty="0" smtClean="0"/>
              <a:t>                        Çevre Mevzuatını Oluşturan Ulusal Yasalar </a:t>
            </a:r>
          </a:p>
          <a:p>
            <a:pPr>
              <a:buNone/>
            </a:pPr>
            <a:r>
              <a:rPr lang="tr-TR" b="1" dirty="0"/>
              <a:t> </a:t>
            </a:r>
            <a:r>
              <a:rPr lang="tr-TR" b="1" dirty="0" smtClean="0"/>
              <a:t>     </a:t>
            </a:r>
            <a:r>
              <a:rPr lang="tr-TR" dirty="0" smtClean="0"/>
              <a:t>Hukuk literatüründe çevre ile ilgili düzenlemeler değişik hukuk dallarının ortak alanına girmektedir. Bu nedenle çevre hukukunu hukukçular “karma hukuk” adı altında incelemektedirler. Çevre hukuku, uluslararası hukuktan ceza hukukuna, anayasa hukukundan medeni hukuka varıncaya kadar pek çok hukuk dalının uygulandığı bir alandır. Bu durum, çevre hukukunun başlı başına bir alan olmadığı ve kendine özgü düzenlemelere gereksinim bulunmadığı anlamına gelmemektedir. Çevrenin bütün endüstriyel ve yaşamsal aktivitelerin temelinde yer alması, çevre hukukunun çeşitli hukuk disiplinlerinin kurallarından oluşan karmaşık bir yapıya sahip olması sonucunu doğurmuştur. Kamusal bir nitelik taşıyan çevre sorunlarının çözümünde devlet doğrudan yetki sahibidir. Bu durum, çevre hukukunu özel hukuk sınırlarının dışına çıkartmaktadır. Fakat özel hukuk ilişkilerini de büyük ölçüde bünyesinde bulundurmaktadır. Bu yönü itibariyle kamu hukuku ve özel hukukun her ikisine özgü özelliklere sahiptir ve karma nitelikli yapısı belirgin bir hukuk dalıdır.</a:t>
            </a:r>
          </a:p>
          <a:p>
            <a:pPr>
              <a:buNone/>
            </a:pPr>
            <a:endParaRPr lang="tr-T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00042"/>
            <a:ext cx="8229600" cy="5626121"/>
          </a:xfrm>
        </p:spPr>
        <p:txBody>
          <a:bodyPr>
            <a:normAutofit fontScale="62500" lnSpcReduction="20000"/>
          </a:bodyPr>
          <a:lstStyle/>
          <a:p>
            <a:pPr>
              <a:buNone/>
            </a:pPr>
            <a:r>
              <a:rPr lang="tr-TR" b="1" dirty="0" smtClean="0"/>
              <a:t>      Çevre Kanunu (2872): </a:t>
            </a:r>
          </a:p>
          <a:p>
            <a:pPr>
              <a:buNone/>
            </a:pPr>
            <a:r>
              <a:rPr lang="tr-TR" b="1" dirty="0"/>
              <a:t> </a:t>
            </a:r>
            <a:r>
              <a:rPr lang="tr-TR" b="1" dirty="0" smtClean="0"/>
              <a:t>     </a:t>
            </a:r>
            <a:r>
              <a:rPr lang="tr-TR" dirty="0" smtClean="0"/>
              <a:t>2872 sayılı Çevre Kanunu’nun 1. maddesinde Kanun’un amacı şu şekilde belirlenmiştir: Çevre Kanununun amacı, “Bütün canlıların ortak varlığı olan çevrenin, sürdürülebilir çevre ve sürdürülebilir kalkınma ilkeleri doğrultusunda korunmasını sağlamaktır.</a:t>
            </a:r>
          </a:p>
          <a:p>
            <a:pPr>
              <a:buNone/>
            </a:pPr>
            <a:endParaRPr lang="tr-TR" dirty="0" smtClean="0"/>
          </a:p>
          <a:p>
            <a:pPr>
              <a:buNone/>
            </a:pPr>
            <a:r>
              <a:rPr lang="tr-TR" dirty="0"/>
              <a:t> </a:t>
            </a:r>
            <a:r>
              <a:rPr lang="tr-TR" dirty="0" smtClean="0"/>
              <a:t>    </a:t>
            </a:r>
            <a:r>
              <a:rPr lang="tr-TR" b="1" dirty="0" smtClean="0"/>
              <a:t>Çevrenin korunmasına, iyileştirilmesine ve  kirliliğinin önlenmesine ilişkin genel ilkeler: </a:t>
            </a:r>
          </a:p>
          <a:p>
            <a:pPr>
              <a:buNone/>
            </a:pPr>
            <a:r>
              <a:rPr lang="tr-TR" b="1" dirty="0"/>
              <a:t> </a:t>
            </a:r>
            <a:r>
              <a:rPr lang="tr-TR" b="1" dirty="0" smtClean="0"/>
              <a:t>     </a:t>
            </a:r>
            <a:r>
              <a:rPr lang="tr-TR" dirty="0" smtClean="0"/>
              <a:t>Başta idare, meslek odaları, birlikler ve sivil toplum kuruluşları olmak üzere herkes, çevrenin korunması ve kirliliğin önlenmesi ile görevli olup bu konuda alınacak tedbirlere ve belirlenen esaslara uymakla yükümlüdürler. Kanun, çevrenin korunmasıyla ilgili görevi sadece devletin işi olarak görmemekte vatandaşlara da bu konuda görev vermektedir. Buna istinaden çevredeki olumsuzluklardan doğrudan etkilenmemiş olsa bile her vatandaş dava açma hakkına sahiptir. </a:t>
            </a:r>
          </a:p>
          <a:p>
            <a:pPr>
              <a:buNone/>
            </a:pPr>
            <a:endParaRPr lang="tr-TR" dirty="0" smtClean="0"/>
          </a:p>
          <a:p>
            <a:pPr>
              <a:buNone/>
            </a:pPr>
            <a:endParaRPr lang="tr-TR" dirty="0" smtClean="0"/>
          </a:p>
          <a:p>
            <a:pPr>
              <a:buNone/>
            </a:pPr>
            <a:r>
              <a:rPr lang="tr-TR" dirty="0"/>
              <a:t> </a:t>
            </a:r>
            <a:r>
              <a:rPr lang="tr-TR" dirty="0" smtClean="0"/>
              <a:t>    </a:t>
            </a:r>
            <a:endParaRPr lang="tr-TR" b="1" dirty="0" smtClean="0"/>
          </a:p>
          <a:p>
            <a:pPr>
              <a:buNone/>
            </a:pPr>
            <a:endParaRPr lang="tr-T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5911873"/>
          </a:xfrm>
        </p:spPr>
        <p:txBody>
          <a:bodyPr>
            <a:normAutofit lnSpcReduction="10000"/>
          </a:bodyPr>
          <a:lstStyle/>
          <a:p>
            <a:pPr>
              <a:buNone/>
            </a:pPr>
            <a:r>
              <a:rPr lang="tr-TR" b="1" dirty="0" smtClean="0"/>
              <a:t>Çevreyle İlgili Uluslararası Yasalar ve Türkiye’nin Taraf Olduğu Uluslararası Sözleşmeler </a:t>
            </a:r>
          </a:p>
          <a:p>
            <a:pPr>
              <a:buNone/>
            </a:pPr>
            <a:r>
              <a:rPr lang="tr-TR" dirty="0" smtClean="0"/>
              <a:t>   Türkiye’nin onayladığı uluslararası sözleşmelerin iç hukuktaki değeri aynıdır. Anayasa hükümleri gibidir. Süreç de benzerdir. Türkiye Devleti uluslararası bir sözleşmeyi önce alır TBMM’ne sunar. Meclis tarafından kabul edilen hukuk kuralı Cumhurbaşkanının onayına sunulur ve Resmi Gazete yayınlanarak geçerlilik kazanmış olur. Türkiye’nin çevreyle ilgili kabul ederek onayladığı uluslararası çevre sözleşmeleri aşağıdaki gibidir:</a:t>
            </a:r>
          </a:p>
          <a:p>
            <a:pPr>
              <a:buNone/>
            </a:pPr>
            <a:endParaRPr lang="tr-T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8229600" cy="5697559"/>
          </a:xfrm>
        </p:spPr>
        <p:txBody>
          <a:bodyPr/>
          <a:lstStyle/>
          <a:p>
            <a:pPr>
              <a:buNone/>
            </a:pPr>
            <a:r>
              <a:rPr lang="tr-TR" dirty="0" smtClean="0"/>
              <a:t>   </a:t>
            </a:r>
            <a:r>
              <a:rPr lang="tr-TR" b="1" dirty="0" smtClean="0"/>
              <a:t>Atmosferde, Feza’da ve Su Altında Nükleer Silah Denemelerinin Önlenmesi Hakkında Antlaşma (Resmi Gazete,	13.05.1965) Sözleşmenin amacı: </a:t>
            </a:r>
            <a:r>
              <a:rPr lang="tr-TR" dirty="0" smtClean="0"/>
              <a:t>Silahlanma yarışına son verilmesi ve nükleer silahlar dahil her nevi silahlara teşviklerin kaldırılması yolunda Birleşmiş Milletler gayelerine uygun olarak top yekûn silahlanmaya karşı bir antlaşmanın en kısa zamanda imzalanmasının amaç olduğu konusunda mutabık kalınmasıdır.</a:t>
            </a:r>
          </a:p>
          <a:p>
            <a:pPr>
              <a:buNone/>
            </a:pPr>
            <a:endParaRPr lang="tr-T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lstStyle/>
          <a:p>
            <a:pPr algn="ctr">
              <a:buNone/>
            </a:pPr>
            <a:endParaRPr lang="tr-TR" b="1" dirty="0" smtClean="0"/>
          </a:p>
          <a:p>
            <a:pPr algn="ctr">
              <a:buNone/>
            </a:pPr>
            <a:endParaRPr lang="tr-TR" b="1" dirty="0"/>
          </a:p>
          <a:p>
            <a:pPr algn="ctr">
              <a:buNone/>
            </a:pPr>
            <a:r>
              <a:rPr lang="tr-TR" b="1" dirty="0" smtClean="0"/>
              <a:t>Kuşların Korunmasına Dair Milletlerarası Sözleşme </a:t>
            </a:r>
          </a:p>
          <a:p>
            <a:pPr>
              <a:buNone/>
            </a:pPr>
            <a:r>
              <a:rPr lang="tr-TR" dirty="0" smtClean="0"/>
              <a:t>   Türkiye Sözleşmeyi 1966 yılında onaylamıştır. Sözleşmenin amacı; bütün kuşların üreme devrelerinde ve nesli tehlikede olan kuşların bütün yıl boyunca korunmasını amaçlamaktadır.</a:t>
            </a:r>
          </a:p>
          <a:p>
            <a:pPr>
              <a:buNone/>
            </a:pPr>
            <a:endParaRPr lang="tr-TR"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714356"/>
            <a:ext cx="8229600" cy="5411807"/>
          </a:xfrm>
        </p:spPr>
        <p:txBody>
          <a:bodyPr>
            <a:normAutofit fontScale="92500" lnSpcReduction="20000"/>
          </a:bodyPr>
          <a:lstStyle/>
          <a:p>
            <a:pPr>
              <a:buNone/>
            </a:pPr>
            <a:r>
              <a:rPr lang="tr-TR" dirty="0" smtClean="0"/>
              <a:t>Çevre; </a:t>
            </a:r>
          </a:p>
          <a:p>
            <a:pPr>
              <a:buNone/>
            </a:pPr>
            <a:r>
              <a:rPr lang="tr-TR" dirty="0" smtClean="0"/>
              <a:t>“Bir	organizmanın	veya	organizmalar	topluluğunun	yaşamı	üzerinde	etkili	olan	tüm	faktörlerdir.”</a:t>
            </a:r>
          </a:p>
          <a:p>
            <a:pPr>
              <a:buNone/>
            </a:pPr>
            <a:r>
              <a:rPr lang="tr-TR" dirty="0" smtClean="0"/>
              <a:t>“Canlıların	yaşamasını	ve	gelişmesini	sağlayan	fiziksel,	kimyasal	ve	biyolojik	faktörlerin	bütünüdür.”</a:t>
            </a:r>
          </a:p>
          <a:p>
            <a:pPr>
              <a:buNone/>
            </a:pPr>
            <a:r>
              <a:rPr lang="tr-TR" dirty="0" smtClean="0"/>
              <a:t>“Toplulukların	ve	organizmaların	uzun	ve	kısa	dönemli	faaliyetlerini,	yaşam	ve	gelişmelerini	doğrudan	ya	da	dolayısıyla	etkileyen	</a:t>
            </a:r>
            <a:r>
              <a:rPr lang="tr-TR" dirty="0" err="1" smtClean="0"/>
              <a:t>biyotik</a:t>
            </a:r>
            <a:r>
              <a:rPr lang="tr-TR" dirty="0" smtClean="0"/>
              <a:t>	(canlı),	</a:t>
            </a:r>
            <a:r>
              <a:rPr lang="tr-TR" dirty="0" err="1" smtClean="0"/>
              <a:t>abiyotik</a:t>
            </a:r>
            <a:r>
              <a:rPr lang="tr-TR" dirty="0" smtClean="0"/>
              <a:t>	(cansız)	ve	kültürel	faktör	ve	koşulların	toplamıdır.”</a:t>
            </a:r>
            <a:endParaRPr lang="tr-T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fontScale="85000" lnSpcReduction="10000"/>
          </a:bodyPr>
          <a:lstStyle/>
          <a:p>
            <a:pPr>
              <a:buNone/>
            </a:pPr>
            <a:r>
              <a:rPr lang="tr-TR" dirty="0" smtClean="0"/>
              <a:t>    </a:t>
            </a:r>
            <a:r>
              <a:rPr lang="tr-TR" b="1" dirty="0" smtClean="0"/>
              <a:t>1971–Özellikle Su Kuşları Yaşama Ortamı Olarak Uluslararası Öneme Sahip Sulak Alanlar Sözleşmesi: </a:t>
            </a:r>
            <a:r>
              <a:rPr lang="tr-TR" dirty="0" smtClean="0"/>
              <a:t>(RAMSAR Sözleşmesi) 1971 yılında İran’ın </a:t>
            </a:r>
            <a:r>
              <a:rPr lang="tr-TR" dirty="0" err="1" smtClean="0"/>
              <a:t>Ramsar</a:t>
            </a:r>
            <a:r>
              <a:rPr lang="tr-TR" dirty="0" smtClean="0"/>
              <a:t> kentinde kabul edilen bu sözleşme, özellikle su kuşlarının yaşama ve üreme alanları için büyük öneme sahip olan sulak alanların korunmasını öngörüyor. Sözleşmenin ana amacı “sulak alanların ekonomik, kültürel, bilimsel ve </a:t>
            </a:r>
            <a:r>
              <a:rPr lang="tr-TR" dirty="0" err="1" smtClean="0"/>
              <a:t>rekreasyonel</a:t>
            </a:r>
            <a:r>
              <a:rPr lang="tr-TR" dirty="0" smtClean="0"/>
              <a:t> olarak büyük bir kaynak teşkil ettiği ve kaybedilmeleri halinde bir daha geri getirilmeyeceği” olarak belirtiliyor</a:t>
            </a:r>
            <a:endParaRPr lang="tr-T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lt Başlık 2"/>
          <p:cNvSpPr>
            <a:spLocks noGrp="1"/>
          </p:cNvSpPr>
          <p:nvPr>
            <p:ph type="subTitle" idx="1"/>
          </p:nvPr>
        </p:nvSpPr>
        <p:spPr>
          <a:xfrm>
            <a:off x="1432560" y="1850064"/>
            <a:ext cx="7406640" cy="2515040"/>
          </a:xfrm>
        </p:spPr>
        <p:txBody>
          <a:bodyPr>
            <a:normAutofit/>
          </a:bodyPr>
          <a:lstStyle/>
          <a:p>
            <a:endParaRPr lang="tr-TR" sz="1600" dirty="0" smtClean="0">
              <a:latin typeface="Arial" pitchFamily="34" charset="0"/>
              <a:cs typeface="Arial" pitchFamily="34" charset="0"/>
            </a:endParaRPr>
          </a:p>
          <a:p>
            <a:r>
              <a:rPr lang="tr-TR" sz="1600" dirty="0" smtClean="0">
                <a:latin typeface="Arial" pitchFamily="34" charset="0"/>
                <a:cs typeface="Arial" pitchFamily="34" charset="0"/>
              </a:rPr>
              <a:t>KAYNAK:</a:t>
            </a:r>
            <a:endParaRPr lang="tr-TR" sz="1600" dirty="0">
              <a:latin typeface="Arial" pitchFamily="34" charset="0"/>
              <a:cs typeface="Arial" pitchFamily="34" charset="0"/>
            </a:endParaRPr>
          </a:p>
          <a:p>
            <a:r>
              <a:rPr lang="tr-TR" sz="1600" dirty="0" smtClean="0">
                <a:latin typeface="Arial" pitchFamily="34" charset="0"/>
                <a:cs typeface="Arial" pitchFamily="34" charset="0"/>
              </a:rPr>
              <a:t>‘‘TURİZM VE ÇEVRE’</a:t>
            </a:r>
          </a:p>
          <a:p>
            <a:r>
              <a:rPr lang="tr-TR" sz="1600" dirty="0" smtClean="0">
                <a:latin typeface="Arial" pitchFamily="34" charset="0"/>
                <a:cs typeface="Arial" pitchFamily="34" charset="0"/>
              </a:rPr>
              <a:t>’ ANKARA ÜNİVERSİTESİ UZAKTAN EĞİTİM YAYINLARI</a:t>
            </a:r>
          </a:p>
          <a:p>
            <a:r>
              <a:rPr lang="tr-TR" sz="1600" dirty="0">
                <a:latin typeface="Arial" pitchFamily="34" charset="0"/>
                <a:cs typeface="Arial" pitchFamily="34" charset="0"/>
              </a:rPr>
              <a:t> </a:t>
            </a:r>
            <a:r>
              <a:rPr lang="tr-TR" sz="1600" dirty="0" smtClean="0">
                <a:latin typeface="Arial" pitchFamily="34" charset="0"/>
                <a:cs typeface="Arial" pitchFamily="34" charset="0"/>
              </a:rPr>
              <a:t>Yazar: </a:t>
            </a:r>
            <a:r>
              <a:rPr lang="tr-TR" sz="1600" dirty="0" err="1" smtClean="0">
                <a:latin typeface="Arial" pitchFamily="34" charset="0"/>
                <a:cs typeface="Arial" pitchFamily="34" charset="0"/>
              </a:rPr>
              <a:t>Öğr.Gör.Nihat</a:t>
            </a:r>
            <a:r>
              <a:rPr lang="tr-TR" sz="1600" dirty="0" smtClean="0">
                <a:latin typeface="Arial" pitchFamily="34" charset="0"/>
                <a:cs typeface="Arial" pitchFamily="34" charset="0"/>
              </a:rPr>
              <a:t> DEMİRTAŞ</a:t>
            </a:r>
            <a:endParaRPr lang="tr-TR" sz="1600" dirty="0">
              <a:latin typeface="Arial" pitchFamily="34" charset="0"/>
              <a:cs typeface="Arial" pitchFamily="34" charset="0"/>
            </a:endParaRPr>
          </a:p>
        </p:txBody>
      </p:sp>
    </p:spTree>
    <p:extLst>
      <p:ext uri="{BB962C8B-B14F-4D97-AF65-F5344CB8AC3E}">
        <p14:creationId xmlns:p14="http://schemas.microsoft.com/office/powerpoint/2010/main" val="1375807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Çevre Biliminin Tarihsel Gelişimi </a:t>
            </a:r>
            <a:endParaRPr lang="tr-TR" dirty="0"/>
          </a:p>
        </p:txBody>
      </p:sp>
      <p:sp>
        <p:nvSpPr>
          <p:cNvPr id="3" name="2 İçerik Yer Tutucusu"/>
          <p:cNvSpPr>
            <a:spLocks noGrp="1"/>
          </p:cNvSpPr>
          <p:nvPr>
            <p:ph idx="1"/>
          </p:nvPr>
        </p:nvSpPr>
        <p:spPr>
          <a:xfrm>
            <a:off x="457200" y="1285860"/>
            <a:ext cx="8229600" cy="5357850"/>
          </a:xfrm>
        </p:spPr>
        <p:txBody>
          <a:bodyPr>
            <a:normAutofit fontScale="77500" lnSpcReduction="20000"/>
          </a:bodyPr>
          <a:lstStyle/>
          <a:p>
            <a:pPr>
              <a:buNone/>
            </a:pPr>
            <a:r>
              <a:rPr lang="tr-TR" dirty="0" smtClean="0"/>
              <a:t>    Dünyanın oluşumu ve bugünkü haline dönüşümünde, temel maddeler diye tanımlanan elementler ve türlü kimyasal bileşiklerin, belirli bir olasılıkla belirli yörelerde toplanmış jeolojik değişimlere de bağlı olarak birikimleri veya dağılımları ortaya çıkmıştır. Bu şekilde insan ölçüsü ve zaman idraki sınırları içinde milyonlarca yıllık oluşum süreci sonunda “doğal denge” adı verilen bir denge oluşmuştur. İnsanoğlu, dünyada 1,5 milyon yıl önce yaşamaya başlamıştır. Oysa yer küre 5,5 milyar yaşındadır. Son 1,5 milyon yıl içinde insanoğlu, doğayı büyük ölçüde zorlamış, doğal varlıkları aşırı ölçüde değiştirmiş, kaynakları büyük boyutlarda sömürmüş, tüketmiş ve günümüzün en önemli sorunu olan çevre (ortam) kirlenmesine giden yolu açmıştır. Çevrebilimin tarihsel süreçte yerini alması, Yunanlı bilim adamı </a:t>
            </a:r>
            <a:r>
              <a:rPr lang="tr-TR" dirty="0" err="1" smtClean="0"/>
              <a:t>Teofrostus'tan</a:t>
            </a:r>
            <a:r>
              <a:rPr lang="tr-TR" dirty="0" smtClean="0"/>
              <a:t> kalan yazılarla başlar. Eski yunanlar dönemindeki çevre ile yazılar, ancak Rönesans sonrasında ortaya çıkmıştır.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357982"/>
          </a:xfrm>
        </p:spPr>
        <p:txBody>
          <a:bodyPr>
            <a:normAutofit fontScale="70000" lnSpcReduction="20000"/>
          </a:bodyPr>
          <a:lstStyle/>
          <a:p>
            <a:pPr>
              <a:buNone/>
            </a:pPr>
            <a:r>
              <a:rPr lang="tr-TR" b="1" dirty="0" smtClean="0"/>
              <a:t>       Biyolojik Çeşitlilik: </a:t>
            </a:r>
            <a:r>
              <a:rPr lang="tr-TR" dirty="0" smtClean="0"/>
              <a:t>Bu kavram canlı organizmaların sayı, çeşit, cins ve değişiklik bakımından gösterdikleri durumları anlatmaktadır. Biyolojik çeşitlilik denilince üç temel biyolojik çeşitlilik akla gelmektedir. Bunlar, • Genetik açısından, • Tür açısından, • Ekosistem açısından ele alınır. Ekolojik denge göz önüne alınarak alt basamaklara inildiği zaman aşağıdaki gibi biyolojik çeşitliliği görmek mümkün olacaktır.</a:t>
            </a:r>
          </a:p>
          <a:p>
            <a:pPr>
              <a:buNone/>
            </a:pPr>
            <a:r>
              <a:rPr lang="tr-TR" dirty="0" smtClean="0"/>
              <a:t>     Bu tanımın kapsamındaki yaşam ortamının, yaşanabilirlik özelliği, büyük bir önem taşımaktadır. Yaşanabilir ortamın bozulması ya popülasyonun yer değiştirmesine ya da ortadan kalkmasına yol açmaktadır. Günümüzde kentlerin genişlemesi, tarım alanlarının açılması ve sanayileşme sonucunda, habitatların bozulmasının, iklim türlerinin giderek azalmasına ve kimilerinin de yok olmasına neden olduğu görülmektedir.</a:t>
            </a:r>
          </a:p>
          <a:p>
            <a:pPr marL="514350" indent="-514350"/>
            <a:r>
              <a:rPr lang="tr-TR" dirty="0" smtClean="0"/>
              <a:t>    Çevre ve Çevrenin Gelişim Süreci 15</a:t>
            </a:r>
          </a:p>
          <a:p>
            <a:r>
              <a:rPr lang="tr-TR" dirty="0" smtClean="0"/>
              <a:t>Organizma</a:t>
            </a:r>
          </a:p>
          <a:p>
            <a:r>
              <a:rPr lang="tr-TR" dirty="0" smtClean="0"/>
              <a:t>Bitkiler İnsan Hayvanlar</a:t>
            </a:r>
          </a:p>
          <a:p>
            <a:r>
              <a:rPr lang="tr-TR" dirty="0" smtClean="0"/>
              <a:t>Fasulye Patlıcan </a:t>
            </a:r>
            <a:r>
              <a:rPr lang="tr-TR" dirty="0" err="1" smtClean="0"/>
              <a:t>Etciller</a:t>
            </a:r>
            <a:r>
              <a:rPr lang="tr-TR" dirty="0" smtClean="0"/>
              <a:t> Otçullar</a:t>
            </a:r>
          </a:p>
          <a:p>
            <a:r>
              <a:rPr lang="tr-TR" dirty="0" smtClean="0"/>
              <a:t>Kuru fasulye</a:t>
            </a:r>
          </a:p>
          <a:p>
            <a:r>
              <a:rPr lang="tr-TR" dirty="0" smtClean="0"/>
              <a:t>Yeşil fasulye</a:t>
            </a:r>
          </a:p>
          <a:p>
            <a:r>
              <a:rPr lang="tr-TR" dirty="0" smtClean="0"/>
              <a:t>Gen çeşitliliği</a:t>
            </a:r>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normAutofit fontScale="77500" lnSpcReduction="20000"/>
          </a:bodyPr>
          <a:lstStyle/>
          <a:p>
            <a:pPr>
              <a:buNone/>
            </a:pPr>
            <a:r>
              <a:rPr lang="tr-TR" b="1" dirty="0" smtClean="0"/>
              <a:t>Ekosistem:</a:t>
            </a:r>
            <a:endParaRPr lang="tr-TR" dirty="0" smtClean="0"/>
          </a:p>
          <a:p>
            <a:pPr>
              <a:buNone/>
            </a:pPr>
            <a:r>
              <a:rPr lang="tr-TR" b="1" dirty="0"/>
              <a:t> </a:t>
            </a:r>
            <a:r>
              <a:rPr lang="tr-TR" b="1" dirty="0" smtClean="0"/>
              <a:t>   </a:t>
            </a:r>
            <a:r>
              <a:rPr lang="tr-TR" dirty="0" smtClean="0"/>
              <a:t>Bütün canlıların birbirleriyle ve cansız çevreleriyle oluşturdukları karmaşık ilişkileri gösteren sisteme ekosistem denir. Bu unsurlar düşünüldüğünde çok değişik ekosistem örnekleri görülebilir.</a:t>
            </a:r>
          </a:p>
          <a:p>
            <a:pPr>
              <a:buNone/>
            </a:pPr>
            <a:r>
              <a:rPr lang="tr-TR" dirty="0" smtClean="0"/>
              <a:t>    Ekosistemde canlıların birbirleriyle ve cansız çevreleriyle karmaşık ilişkiler oluşturduklarından sistemin işleyişindeki karşılıklı etkileşim özelliği nedeniyle sistemin bir yerindeki aksaklık tüm sistemi etkileyebilmektedir. Ekosistemleri oluşturan başlıca dört öğe şunlardır: </a:t>
            </a:r>
          </a:p>
          <a:p>
            <a:pPr>
              <a:buNone/>
            </a:pPr>
            <a:r>
              <a:rPr lang="tr-TR" dirty="0" smtClean="0"/>
              <a:t>• Cansız Varlıklar: İnorganik ve organik maddeler </a:t>
            </a:r>
          </a:p>
          <a:p>
            <a:pPr>
              <a:buNone/>
            </a:pPr>
            <a:r>
              <a:rPr lang="tr-TR" dirty="0" smtClean="0"/>
              <a:t>• </a:t>
            </a:r>
            <a:r>
              <a:rPr lang="tr-TR" dirty="0" err="1" smtClean="0"/>
              <a:t>Primer</a:t>
            </a:r>
            <a:r>
              <a:rPr lang="tr-TR" dirty="0"/>
              <a:t> </a:t>
            </a:r>
            <a:r>
              <a:rPr lang="tr-TR" dirty="0" smtClean="0"/>
              <a:t>Üreticiler: Yeşil bitkiler, (yaptıkları) fotosentez ile canlılar dünyası için önemlidir. Organik maddelerin meydana getirilmesinde ağırlıklıdırlar.</a:t>
            </a:r>
          </a:p>
          <a:p>
            <a:pPr>
              <a:buNone/>
            </a:pPr>
            <a:r>
              <a:rPr lang="tr-TR" dirty="0" smtClean="0"/>
              <a:t>• Tüketiciler: Bitkisel ve hayvansal maddeleri yiyenler. </a:t>
            </a:r>
          </a:p>
          <a:p>
            <a:pPr>
              <a:buNone/>
            </a:pPr>
            <a:r>
              <a:rPr lang="tr-TR" dirty="0" smtClean="0"/>
              <a:t>• Ayrıştırıcılar: Bunlar, organik maddeleri ayrıştıran bakteri, mantar gibi canlılardır. </a:t>
            </a:r>
          </a:p>
          <a:p>
            <a:pPr>
              <a:buNone/>
            </a:pPr>
            <a:endParaRPr lang="tr-TR"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DÖNGÜLER</a:t>
            </a:r>
            <a:endParaRPr lang="tr-TR" dirty="0"/>
          </a:p>
        </p:txBody>
      </p:sp>
      <p:sp>
        <p:nvSpPr>
          <p:cNvPr id="3" name="2 İçerik Yer Tutucusu"/>
          <p:cNvSpPr>
            <a:spLocks noGrp="1"/>
          </p:cNvSpPr>
          <p:nvPr>
            <p:ph idx="1"/>
          </p:nvPr>
        </p:nvSpPr>
        <p:spPr/>
        <p:txBody>
          <a:bodyPr>
            <a:normAutofit fontScale="77500" lnSpcReduction="20000"/>
          </a:bodyPr>
          <a:lstStyle/>
          <a:p>
            <a:r>
              <a:rPr lang="tr-TR" b="1" dirty="0"/>
              <a:t>Su </a:t>
            </a:r>
            <a:r>
              <a:rPr lang="tr-TR" b="1" dirty="0" smtClean="0"/>
              <a:t>Döngüsü</a:t>
            </a:r>
            <a:endParaRPr lang="tr-TR" dirty="0"/>
          </a:p>
          <a:p>
            <a:r>
              <a:rPr lang="tr-TR" dirty="0"/>
              <a:t>Yeryüzünün 2/3 ü sularla kaplıdır. Yeryüzündeki su kitlesinin büyük bir kısmını okyanuslar, denizler, göller ve buzullar oluşturur. Bunun yan ısıra suyun bir kısmı atmosferde buhar olarak bulunurken, bir kısmı da yer altı kaynaklarında bulunur. Suyun bu farklı kaynaklar arasındaki dolaşımına su döngüsü denir. Su döngüsünün tamamlanmasında canlılarda rol oynar</a:t>
            </a:r>
            <a:r>
              <a:rPr lang="tr-TR" dirty="0" smtClean="0"/>
              <a:t>.</a:t>
            </a:r>
            <a:r>
              <a:rPr lang="tr-TR" dirty="0"/>
              <a:t> Su döngüsü buharlaşma ve yoğunlaşma gibi kurallara bağlı olarak gerçekleşir. Su, ortam şartlarının etkisiyle buharlaşarak atmosfere geçer. Su atmosferde nem olarak bulunur ve yeryüzüne yağışlar halinde yeryüzüne düşer. Yeryüzüne düşen suyun bir kısmı tekrar buharlaşır, bir kısmı ise canlılar tarafından kullanılır.</a:t>
            </a:r>
          </a:p>
          <a:p>
            <a:pPr>
              <a:buNone/>
            </a:pPr>
            <a:endParaRPr lang="tr-T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286544"/>
          </a:xfrm>
        </p:spPr>
        <p:txBody>
          <a:bodyPr>
            <a:normAutofit fontScale="62500" lnSpcReduction="20000"/>
          </a:bodyPr>
          <a:lstStyle/>
          <a:p>
            <a:r>
              <a:rPr lang="tr-TR" b="1" dirty="0"/>
              <a:t>Karbon </a:t>
            </a:r>
            <a:r>
              <a:rPr lang="tr-TR" b="1" dirty="0" smtClean="0"/>
              <a:t>Döngüsü</a:t>
            </a:r>
            <a:r>
              <a:rPr lang="tr-TR" b="1" dirty="0"/>
              <a:t/>
            </a:r>
            <a:br>
              <a:rPr lang="tr-TR" b="1" dirty="0"/>
            </a:br>
            <a:endParaRPr lang="tr-TR" dirty="0"/>
          </a:p>
          <a:p>
            <a:r>
              <a:rPr lang="tr-TR" dirty="0"/>
              <a:t>Karbon canlılar için çok önemlidir. Çünkü canlıların yapısını oluşturan tüm organik bileşikler karbon içermektedir ve canlılar bir kaynaktan karbon almak zorundadır. </a:t>
            </a:r>
            <a:r>
              <a:rPr lang="tr-TR" dirty="0" smtClean="0"/>
              <a:t>Canlı</a:t>
            </a:r>
            <a:r>
              <a:rPr lang="tr-TR" dirty="0"/>
              <a:t> yapısındaki organik bileşiklerde bulunan karbon kaynağı inorganik karbon kaynağıdır. Canlıların başlıca karbon kaynağını karbondioksit oluşturur. Yeşil bitkiler karbondioksiti kullanarak organik madde üretirler. Fotosentez ile üretilen organik besinlerin yapısına katılan karbon tüketici hayvanların yapısına geçer. Üretici, tüketici ve ayrıştırıcı organizmaların solunumları sonucu, organik madde yapısındaki karbon elementinin bir bölümü karbondioksit halinde atmosfere döner. Bir kısmı ise bitki ve hayvan ölüleri ile toprağa geçer</a:t>
            </a:r>
            <a:r>
              <a:rPr lang="tr-TR" dirty="0" smtClean="0"/>
              <a:t>. </a:t>
            </a:r>
            <a:r>
              <a:rPr lang="tr-TR" dirty="0"/>
              <a:t>Sonuç olarak karbon, inorganik depolardan canlı sistemlere geçtikten sonra tekrar inorganik depolara doğru hareket ederek gerçek bir döngü oluşturmaktadır. Bu süreç saatler, günler, yılla içerisinde tamamlanabilir. Bazen ise çok uzun yıllarda tamamlanabilir. Organizmaların ölümü ile doğaya verilen karbon bir sürede kömür, petrol veya kayaçlara dönüşebilir. Kömür ve petrolün yanması ve kayaçların fiziksel etkilerle aşınması ile karbon tekrar inorganik depolara döner. Yanma sonucu atmosfere verilen karbondioksitin yarısı atmosferde kalırken bir kısmı da okyanuslar tarafından </a:t>
            </a:r>
            <a:r>
              <a:rPr lang="tr-TR" dirty="0" err="1"/>
              <a:t>absorblanır</a:t>
            </a:r>
            <a:r>
              <a:rPr lang="tr-TR" dirty="0"/>
              <a:t>.</a:t>
            </a:r>
          </a:p>
          <a:p>
            <a:pPr>
              <a:buNone/>
            </a:pPr>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8229600" cy="5697559"/>
          </a:xfrm>
        </p:spPr>
        <p:txBody>
          <a:bodyPr>
            <a:normAutofit fontScale="85000" lnSpcReduction="20000"/>
          </a:bodyPr>
          <a:lstStyle/>
          <a:p>
            <a:r>
              <a:rPr lang="tr-TR" b="1" dirty="0"/>
              <a:t>Azot </a:t>
            </a:r>
            <a:r>
              <a:rPr lang="tr-TR" b="1" dirty="0" smtClean="0"/>
              <a:t>Döngüsü</a:t>
            </a:r>
            <a:r>
              <a:rPr lang="tr-TR" b="1" dirty="0"/>
              <a:t/>
            </a:r>
            <a:br>
              <a:rPr lang="tr-TR" b="1" dirty="0"/>
            </a:br>
            <a:endParaRPr lang="tr-TR" dirty="0"/>
          </a:p>
          <a:p>
            <a:r>
              <a:rPr lang="tr-TR" dirty="0"/>
              <a:t>Azot canlılar için gerekli elementlerden biridir. Canlılar için hayati önem taşıyan proteinlerin, </a:t>
            </a:r>
            <a:r>
              <a:rPr lang="tr-TR" dirty="0" err="1"/>
              <a:t>nükleik</a:t>
            </a:r>
            <a:r>
              <a:rPr lang="tr-TR" dirty="0"/>
              <a:t> asitlerin, hormonların ve vitaminlerin yapısına </a:t>
            </a:r>
            <a:r>
              <a:rPr lang="tr-TR" dirty="0" smtClean="0"/>
              <a:t>katılır. Atmosferin </a:t>
            </a:r>
            <a:r>
              <a:rPr lang="tr-TR" dirty="0"/>
              <a:t>yaklaşık %80 ini azot oluşturur. Bu azotun çoğu azot gazı halinde bulunur. Sadece bazı </a:t>
            </a:r>
            <a:r>
              <a:rPr lang="tr-TR" dirty="0" err="1"/>
              <a:t>prokaryot</a:t>
            </a:r>
            <a:r>
              <a:rPr lang="tr-TR" dirty="0"/>
              <a:t> canlılar azotu doğrudan kullanabilirler. Ekosistemlerin en önemli üreticilerinden olan bitkiler bu azotu kullanamazlar</a:t>
            </a:r>
            <a:r>
              <a:rPr lang="tr-TR" dirty="0" smtClean="0"/>
              <a:t>.</a:t>
            </a:r>
            <a:r>
              <a:rPr lang="tr-TR" dirty="0"/>
              <a:t> Atmosferdeki azot gazı iki yolla ekosisteme kazandırılabilir. Bunların birincisi atmosferik olaylardır. Yıldırım ve şimşeklerin sağladığı enerji ile havadaki azotun su buharı ile etkileşime girmesi sonucunda azot suyun hidrojen ve oksijeni ile birleşerek NH3 ve NO3 e dönüşür. Daha sonra bu bileşikler yağışla yeryüzüne iner.</a:t>
            </a:r>
          </a:p>
          <a:p>
            <a:pPr>
              <a:buNone/>
            </a:pPr>
            <a:endParaRPr lang="tr-T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ündönümü">
  <a:themeElements>
    <a:clrScheme name="Gündönümü">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Gündönümü">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Gündönümü">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111</TotalTime>
  <Words>2279</Words>
  <Application>Microsoft Office PowerPoint</Application>
  <PresentationFormat>Ekran Gösterisi (4:3)</PresentationFormat>
  <Paragraphs>91</Paragraphs>
  <Slides>31</Slides>
  <Notes>0</Notes>
  <HiddenSlides>0</HiddenSlides>
  <MMClips>0</MMClips>
  <ScaleCrop>false</ScaleCrop>
  <HeadingPairs>
    <vt:vector size="4" baseType="variant">
      <vt:variant>
        <vt:lpstr>Tema</vt:lpstr>
      </vt:variant>
      <vt:variant>
        <vt:i4>1</vt:i4>
      </vt:variant>
      <vt:variant>
        <vt:lpstr>Slayt Başlıkları</vt:lpstr>
      </vt:variant>
      <vt:variant>
        <vt:i4>31</vt:i4>
      </vt:variant>
    </vt:vector>
  </HeadingPairs>
  <TitlesOfParts>
    <vt:vector size="32" baseType="lpstr">
      <vt:lpstr>Gündönümü</vt:lpstr>
      <vt:lpstr>TURİZM ve ÇEVRE  Öğr. Gör.Z.SILA ÖZŞEN</vt:lpstr>
      <vt:lpstr>Tarihçe ve Çevreye Ait Yaklaşımlar </vt:lpstr>
      <vt:lpstr>PowerPoint Sunusu</vt:lpstr>
      <vt:lpstr>Çevre Biliminin Tarihsel Gelişimi </vt:lpstr>
      <vt:lpstr>PowerPoint Sunusu</vt:lpstr>
      <vt:lpstr>PowerPoint Sunusu</vt:lpstr>
      <vt:lpstr>DÖNGÜLER</vt:lpstr>
      <vt:lpstr>PowerPoint Sunusu</vt:lpstr>
      <vt:lpstr>PowerPoint Sunusu</vt:lpstr>
      <vt:lpstr>PowerPoint Sunusu</vt:lpstr>
      <vt:lpstr>PowerPoint Sunusu</vt:lpstr>
      <vt:lpstr>PowerPoint Sunusu</vt:lpstr>
      <vt:lpstr>SULAK ALANLAR</vt:lpstr>
      <vt:lpstr>PowerPoint Sunusu</vt:lpstr>
      <vt:lpstr>PowerPoint Sunusu</vt:lpstr>
      <vt:lpstr>PowerPoint Sunusu</vt:lpstr>
      <vt:lpstr>TURİZM VE ÇEVRE İLİŞKİSİ</vt:lpstr>
      <vt:lpstr>PowerPoint Sunusu</vt:lpstr>
      <vt:lpstr>PowerPoint Sunusu</vt:lpstr>
      <vt:lpstr>PowerPoint Sunusu</vt:lpstr>
      <vt:lpstr>SÜRDÜRÜLEBİLİR TURİZM</vt:lpstr>
      <vt:lpstr>PowerPoint Sunusu</vt:lpstr>
      <vt:lpstr>PowerPoint Sunusu</vt:lpstr>
      <vt:lpstr>PowerPoint Sunusu</vt:lpstr>
      <vt:lpstr>Çevrenin Korunması İle İlgili Hukuksal Düzenlemeler </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TURİZM ve ÇEVRE</dc:title>
  <dc:creator>TOSHIBAA</dc:creator>
  <cp:lastModifiedBy>kumsaal</cp:lastModifiedBy>
  <cp:revision>4</cp:revision>
  <dcterms:created xsi:type="dcterms:W3CDTF">2017-01-25T05:51:45Z</dcterms:created>
  <dcterms:modified xsi:type="dcterms:W3CDTF">2017-01-25T10:01:13Z</dcterms:modified>
</cp:coreProperties>
</file>