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314" r:id="rId3"/>
    <p:sldId id="316" r:id="rId4"/>
    <p:sldId id="257" r:id="rId5"/>
    <p:sldId id="267" r:id="rId6"/>
    <p:sldId id="274" r:id="rId7"/>
    <p:sldId id="269" r:id="rId8"/>
    <p:sldId id="270" r:id="rId9"/>
    <p:sldId id="318" r:id="rId10"/>
    <p:sldId id="273" r:id="rId11"/>
    <p:sldId id="280" r:id="rId12"/>
    <p:sldId id="281" r:id="rId13"/>
    <p:sldId id="282" r:id="rId14"/>
    <p:sldId id="283" r:id="rId15"/>
    <p:sldId id="302" r:id="rId16"/>
    <p:sldId id="289" r:id="rId17"/>
    <p:sldId id="305" r:id="rId18"/>
    <p:sldId id="288" r:id="rId19"/>
    <p:sldId id="286" r:id="rId20"/>
    <p:sldId id="290" r:id="rId21"/>
    <p:sldId id="292" r:id="rId22"/>
    <p:sldId id="291" r:id="rId23"/>
    <p:sldId id="298" r:id="rId24"/>
    <p:sldId id="306" r:id="rId25"/>
    <p:sldId id="311" r:id="rId2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Resi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4" y="44624"/>
            <a:ext cx="1080000" cy="10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Resi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039" y="44624"/>
            <a:ext cx="1091449" cy="10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Metin kutusu 8"/>
          <p:cNvSpPr txBox="1"/>
          <p:nvPr userDrawn="1"/>
        </p:nvSpPr>
        <p:spPr>
          <a:xfrm>
            <a:off x="1558589" y="264865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C00000"/>
                </a:solidFill>
              </a:rPr>
              <a:t>ANKARA UNIVERSITY</a:t>
            </a:r>
            <a:r>
              <a:rPr lang="tr-TR" sz="2000" b="1" baseline="0" dirty="0" smtClean="0">
                <a:solidFill>
                  <a:srgbClr val="C00000"/>
                </a:solidFill>
              </a:rPr>
              <a:t> FACULTY OF VETERINARY MEDICINE DEPARTMENT OF ANATOMY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11" name="Düz Bağlayıcı 10"/>
          <p:cNvCxnSpPr/>
          <p:nvPr userDrawn="1"/>
        </p:nvCxnSpPr>
        <p:spPr>
          <a:xfrm>
            <a:off x="1854357" y="1052736"/>
            <a:ext cx="547260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Düz Bağlayıcı 11"/>
          <p:cNvCxnSpPr/>
          <p:nvPr userDrawn="1"/>
        </p:nvCxnSpPr>
        <p:spPr>
          <a:xfrm>
            <a:off x="1854357" y="188640"/>
            <a:ext cx="547260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73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730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67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4" y="6073591"/>
            <a:ext cx="720000" cy="7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Resi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073406"/>
            <a:ext cx="727633" cy="7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Metin kutusu 9"/>
          <p:cNvSpPr txBox="1"/>
          <p:nvPr userDrawn="1"/>
        </p:nvSpPr>
        <p:spPr>
          <a:xfrm>
            <a:off x="1331640" y="6476321"/>
            <a:ext cx="6408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0" dirty="0" smtClean="0">
                <a:solidFill>
                  <a:srgbClr val="C00000"/>
                </a:solidFill>
              </a:rPr>
              <a:t>ANKARA UNIVERSITY</a:t>
            </a:r>
            <a:r>
              <a:rPr lang="tr-TR" sz="1400" b="0" baseline="0" dirty="0" smtClean="0">
                <a:solidFill>
                  <a:srgbClr val="C00000"/>
                </a:solidFill>
              </a:rPr>
              <a:t> FACULTY OF VETERINARY MEDICINE DEPARTMENT OF ANATOMY</a:t>
            </a:r>
            <a:endParaRPr lang="en-US" sz="1400" b="0" dirty="0">
              <a:solidFill>
                <a:srgbClr val="C00000"/>
              </a:solidFill>
            </a:endParaRPr>
          </a:p>
        </p:txBody>
      </p:sp>
      <p:cxnSp>
        <p:nvCxnSpPr>
          <p:cNvPr id="12" name="Düz Bağlayıcı 11"/>
          <p:cNvCxnSpPr/>
          <p:nvPr userDrawn="1"/>
        </p:nvCxnSpPr>
        <p:spPr>
          <a:xfrm>
            <a:off x="1203649" y="6363232"/>
            <a:ext cx="684076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96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5803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322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124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39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404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53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721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142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7504" y="2132856"/>
            <a:ext cx="8784975" cy="1470025"/>
          </a:xfrm>
        </p:spPr>
        <p:txBody>
          <a:bodyPr>
            <a:noAutofit/>
          </a:bodyPr>
          <a:lstStyle/>
          <a:p>
            <a:r>
              <a:rPr lang="tr-TR" dirty="0" smtClean="0">
                <a:solidFill>
                  <a:srgbClr val="002060"/>
                </a:solidFill>
              </a:rPr>
              <a:t>RESPIRATORY SYSTEM</a:t>
            </a:r>
            <a:br>
              <a:rPr lang="tr-TR" dirty="0" smtClean="0">
                <a:solidFill>
                  <a:srgbClr val="002060"/>
                </a:solidFill>
              </a:rPr>
            </a:br>
            <a:r>
              <a:rPr lang="tr-TR" dirty="0" err="1" smtClean="0">
                <a:solidFill>
                  <a:srgbClr val="002060"/>
                </a:solidFill>
              </a:rPr>
              <a:t>Systema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Respiratorium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483768" y="4221088"/>
            <a:ext cx="4032448" cy="694928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rgbClr val="C00000"/>
                </a:solidFill>
              </a:rPr>
              <a:t>DR. OKAN EKİM</a:t>
            </a:r>
          </a:p>
        </p:txBody>
      </p:sp>
    </p:spTree>
    <p:extLst>
      <p:ext uri="{BB962C8B-B14F-4D97-AF65-F5344CB8AC3E}">
        <p14:creationId xmlns:p14="http://schemas.microsoft.com/office/powerpoint/2010/main" val="352841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7558"/>
            <a:ext cx="9144000" cy="576064"/>
          </a:xfrm>
        </p:spPr>
        <p:txBody>
          <a:bodyPr>
            <a:noAutofit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Paranasal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Sinuses</a:t>
            </a:r>
            <a:r>
              <a:rPr lang="tr-TR" dirty="0" smtClean="0">
                <a:solidFill>
                  <a:srgbClr val="C00000"/>
                </a:solidFill>
              </a:rPr>
              <a:t> (</a:t>
            </a:r>
            <a:r>
              <a:rPr lang="tr-TR" dirty="0" err="1" smtClean="0">
                <a:solidFill>
                  <a:srgbClr val="C00000"/>
                </a:solidFill>
              </a:rPr>
              <a:t>Sinus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Paranasales</a:t>
            </a:r>
            <a:r>
              <a:rPr lang="tr-TR" dirty="0" smtClean="0">
                <a:solidFill>
                  <a:srgbClr val="C00000"/>
                </a:solidFill>
              </a:rPr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55576" y="2060848"/>
            <a:ext cx="6516216" cy="2664296"/>
          </a:xfrm>
        </p:spPr>
        <p:txBody>
          <a:bodyPr>
            <a:normAutofit fontScale="77500" lnSpcReduction="20000"/>
          </a:bodyPr>
          <a:lstStyle/>
          <a:p>
            <a:r>
              <a:rPr lang="tr-TR" dirty="0" err="1" smtClean="0"/>
              <a:t>Sinus</a:t>
            </a:r>
            <a:r>
              <a:rPr lang="tr-TR" dirty="0" smtClean="0"/>
              <a:t> </a:t>
            </a:r>
            <a:r>
              <a:rPr lang="tr-TR" dirty="0" err="1" smtClean="0"/>
              <a:t>maxillaris</a:t>
            </a:r>
            <a:endParaRPr lang="tr-TR" dirty="0"/>
          </a:p>
          <a:p>
            <a:pPr marL="0" indent="0">
              <a:buNone/>
            </a:pPr>
            <a:r>
              <a:rPr lang="tr-TR" dirty="0" err="1"/>
              <a:t>s</a:t>
            </a:r>
            <a:r>
              <a:rPr lang="tr-TR" dirty="0" err="1" smtClean="0"/>
              <a:t>inus</a:t>
            </a:r>
            <a:r>
              <a:rPr lang="tr-TR" dirty="0" smtClean="0"/>
              <a:t> </a:t>
            </a:r>
            <a:r>
              <a:rPr lang="tr-TR" dirty="0" err="1"/>
              <a:t>maxillaris</a:t>
            </a:r>
            <a:r>
              <a:rPr lang="tr-TR" dirty="0"/>
              <a:t> </a:t>
            </a:r>
            <a:r>
              <a:rPr lang="tr-TR" dirty="0" err="1"/>
              <a:t>rostralis</a:t>
            </a:r>
            <a:r>
              <a:rPr lang="tr-TR" dirty="0"/>
              <a:t> &amp;</a:t>
            </a:r>
            <a:r>
              <a:rPr lang="tr-TR" dirty="0" smtClean="0"/>
              <a:t> </a:t>
            </a:r>
            <a:r>
              <a:rPr lang="tr-TR" dirty="0" err="1"/>
              <a:t>caudalis</a:t>
            </a:r>
            <a:r>
              <a:rPr lang="tr-TR" dirty="0"/>
              <a:t> </a:t>
            </a:r>
            <a:r>
              <a:rPr lang="tr-TR" dirty="0" smtClean="0"/>
              <a:t>(</a:t>
            </a:r>
            <a:r>
              <a:rPr lang="tr-TR" dirty="0" err="1" smtClean="0"/>
              <a:t>eq</a:t>
            </a:r>
            <a:r>
              <a:rPr lang="tr-TR" dirty="0" smtClean="0"/>
              <a:t>)</a:t>
            </a:r>
            <a:endParaRPr lang="tr-TR" dirty="0"/>
          </a:p>
          <a:p>
            <a:r>
              <a:rPr lang="tr-TR" dirty="0" err="1" smtClean="0"/>
              <a:t>Sinus</a:t>
            </a:r>
            <a:r>
              <a:rPr lang="tr-TR" dirty="0" smtClean="0"/>
              <a:t> </a:t>
            </a:r>
            <a:r>
              <a:rPr lang="tr-TR" dirty="0" err="1" smtClean="0"/>
              <a:t>frontalis</a:t>
            </a:r>
            <a:endParaRPr lang="tr-TR" dirty="0"/>
          </a:p>
          <a:p>
            <a:r>
              <a:rPr lang="tr-TR" dirty="0" err="1"/>
              <a:t>Sinus</a:t>
            </a:r>
            <a:r>
              <a:rPr lang="tr-TR" dirty="0"/>
              <a:t> </a:t>
            </a:r>
            <a:r>
              <a:rPr lang="tr-TR" dirty="0" err="1"/>
              <a:t>lacrimalis</a:t>
            </a:r>
            <a:r>
              <a:rPr lang="tr-TR" dirty="0"/>
              <a:t> </a:t>
            </a:r>
            <a:r>
              <a:rPr lang="tr-TR" dirty="0" smtClean="0"/>
              <a:t>(sus</a:t>
            </a:r>
            <a:r>
              <a:rPr lang="tr-TR" dirty="0"/>
              <a:t>, </a:t>
            </a:r>
            <a:r>
              <a:rPr lang="tr-TR" dirty="0" err="1" smtClean="0"/>
              <a:t>rum</a:t>
            </a:r>
            <a:r>
              <a:rPr lang="tr-TR" dirty="0" smtClean="0"/>
              <a:t>)</a:t>
            </a:r>
            <a:endParaRPr lang="tr-TR" dirty="0"/>
          </a:p>
          <a:p>
            <a:r>
              <a:rPr lang="tr-TR" dirty="0" err="1"/>
              <a:t>Sinus</a:t>
            </a:r>
            <a:r>
              <a:rPr lang="tr-TR" dirty="0"/>
              <a:t> </a:t>
            </a:r>
            <a:r>
              <a:rPr lang="tr-TR" dirty="0" err="1"/>
              <a:t>palatinus</a:t>
            </a:r>
            <a:r>
              <a:rPr lang="tr-TR" dirty="0"/>
              <a:t> </a:t>
            </a:r>
            <a:r>
              <a:rPr lang="tr-TR" dirty="0" smtClean="0"/>
              <a:t>(car</a:t>
            </a:r>
            <a:r>
              <a:rPr lang="tr-TR" dirty="0"/>
              <a:t>. ve </a:t>
            </a:r>
            <a:r>
              <a:rPr lang="tr-TR" dirty="0" err="1"/>
              <a:t>sus’ta</a:t>
            </a:r>
            <a:r>
              <a:rPr lang="tr-TR" dirty="0"/>
              <a:t> </a:t>
            </a:r>
            <a:r>
              <a:rPr lang="tr-TR" dirty="0" smtClean="0"/>
              <a:t>yok)</a:t>
            </a:r>
            <a:endParaRPr lang="tr-TR" dirty="0"/>
          </a:p>
          <a:p>
            <a:r>
              <a:rPr lang="tr-TR" dirty="0" err="1"/>
              <a:t>Sinus</a:t>
            </a:r>
            <a:r>
              <a:rPr lang="tr-TR" dirty="0"/>
              <a:t> </a:t>
            </a:r>
            <a:r>
              <a:rPr lang="tr-TR" dirty="0" err="1"/>
              <a:t>sphenoidale</a:t>
            </a:r>
            <a:r>
              <a:rPr lang="tr-TR" dirty="0"/>
              <a:t> </a:t>
            </a:r>
            <a:r>
              <a:rPr lang="tr-TR" dirty="0" smtClean="0"/>
              <a:t>(köpek </a:t>
            </a:r>
            <a:r>
              <a:rPr lang="tr-TR" dirty="0"/>
              <a:t>ve k. </a:t>
            </a:r>
            <a:r>
              <a:rPr lang="tr-TR" dirty="0" err="1"/>
              <a:t>rum’da</a:t>
            </a:r>
            <a:r>
              <a:rPr lang="tr-TR" dirty="0"/>
              <a:t> yok </a:t>
            </a:r>
            <a:r>
              <a:rPr lang="tr-TR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4816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4016" y="144016"/>
            <a:ext cx="2411760" cy="836712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C00000"/>
                </a:solidFill>
              </a:rPr>
              <a:t>LARYNX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5152" y="1960240"/>
            <a:ext cx="6419056" cy="2548880"/>
          </a:xfrm>
        </p:spPr>
        <p:txBody>
          <a:bodyPr>
            <a:normAutofit/>
          </a:bodyPr>
          <a:lstStyle/>
          <a:p>
            <a:r>
              <a:rPr lang="tr-TR" sz="2400" b="1" dirty="0" err="1" smtClean="0">
                <a:solidFill>
                  <a:srgbClr val="C00000"/>
                </a:solidFill>
              </a:rPr>
              <a:t>Laryngeal</a:t>
            </a:r>
            <a:r>
              <a:rPr lang="tr-TR" sz="2400" b="1" dirty="0" smtClean="0">
                <a:solidFill>
                  <a:srgbClr val="C00000"/>
                </a:solidFill>
              </a:rPr>
              <a:t> </a:t>
            </a:r>
            <a:r>
              <a:rPr lang="tr-TR" sz="2400" b="1" dirty="0" err="1" smtClean="0">
                <a:solidFill>
                  <a:srgbClr val="C00000"/>
                </a:solidFill>
              </a:rPr>
              <a:t>Cartilages</a:t>
            </a:r>
            <a:endParaRPr lang="tr-TR" sz="2400" b="1" dirty="0" smtClean="0">
              <a:solidFill>
                <a:srgbClr val="C00000"/>
              </a:solidFill>
            </a:endParaRPr>
          </a:p>
          <a:p>
            <a:r>
              <a:rPr lang="tr-TR" sz="2400" dirty="0" err="1" smtClean="0"/>
              <a:t>Cricoid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 (</a:t>
            </a: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 smtClean="0"/>
              <a:t>cricoidea</a:t>
            </a:r>
            <a:r>
              <a:rPr lang="tr-TR" sz="2400" dirty="0" smtClean="0"/>
              <a:t>)</a:t>
            </a:r>
          </a:p>
          <a:p>
            <a:r>
              <a:rPr lang="tr-TR" sz="2400" dirty="0" err="1" smtClean="0"/>
              <a:t>Arythenoid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 (</a:t>
            </a: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 smtClean="0"/>
              <a:t>arythenoidea</a:t>
            </a:r>
            <a:r>
              <a:rPr lang="tr-TR" sz="2400" dirty="0" smtClean="0"/>
              <a:t>)</a:t>
            </a:r>
            <a:endParaRPr lang="tr-TR" sz="2400" dirty="0"/>
          </a:p>
          <a:p>
            <a:r>
              <a:rPr lang="tr-TR" sz="2400" dirty="0" err="1" smtClean="0"/>
              <a:t>Thyroid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 (</a:t>
            </a: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 smtClean="0"/>
              <a:t>thyroidea</a:t>
            </a:r>
            <a:r>
              <a:rPr lang="tr-TR" sz="2400" dirty="0" smtClean="0"/>
              <a:t>)</a:t>
            </a:r>
          </a:p>
          <a:p>
            <a:r>
              <a:rPr lang="tr-TR" sz="2400" dirty="0" err="1" smtClean="0"/>
              <a:t>Epiglottic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 (</a:t>
            </a: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 smtClean="0"/>
              <a:t>epiglottis</a:t>
            </a:r>
            <a:r>
              <a:rPr lang="tr-TR" sz="2400" dirty="0" smtClean="0"/>
              <a:t>)</a:t>
            </a:r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715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835884"/>
            <a:ext cx="4067944" cy="1647244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tr-TR" sz="2400" b="1" dirty="0" err="1" smtClean="0">
                <a:solidFill>
                  <a:srgbClr val="C00000"/>
                </a:solidFill>
              </a:rPr>
              <a:t>Cricoid</a:t>
            </a:r>
            <a:r>
              <a:rPr lang="tr-TR" sz="2400" b="1" dirty="0" smtClean="0">
                <a:solidFill>
                  <a:srgbClr val="C00000"/>
                </a:solidFill>
              </a:rPr>
              <a:t> </a:t>
            </a:r>
            <a:r>
              <a:rPr lang="tr-TR" sz="2400" b="1" dirty="0" err="1" smtClean="0">
                <a:solidFill>
                  <a:srgbClr val="C00000"/>
                </a:solidFill>
              </a:rPr>
              <a:t>cartilage</a:t>
            </a:r>
            <a:endParaRPr lang="tr-TR" sz="2400" b="1" dirty="0" smtClean="0">
              <a:solidFill>
                <a:srgbClr val="C00000"/>
              </a:solidFill>
            </a:endParaRPr>
          </a:p>
          <a:p>
            <a:r>
              <a:rPr lang="tr-TR" sz="2400" dirty="0" err="1" smtClean="0"/>
              <a:t>Cricoid</a:t>
            </a:r>
            <a:r>
              <a:rPr lang="tr-TR" sz="2400" dirty="0" smtClean="0"/>
              <a:t> </a:t>
            </a:r>
            <a:r>
              <a:rPr lang="tr-TR" sz="2400" dirty="0" err="1" smtClean="0"/>
              <a:t>arch</a:t>
            </a:r>
            <a:r>
              <a:rPr lang="tr-TR" sz="2400" dirty="0" smtClean="0"/>
              <a:t> (</a:t>
            </a:r>
            <a:r>
              <a:rPr lang="tr-TR" sz="2400" dirty="0" err="1" smtClean="0"/>
              <a:t>arcus</a:t>
            </a:r>
            <a:r>
              <a:rPr lang="tr-TR" sz="2400" dirty="0" smtClean="0"/>
              <a:t>)</a:t>
            </a:r>
          </a:p>
          <a:p>
            <a:r>
              <a:rPr lang="tr-TR" sz="2400" dirty="0" err="1" smtClean="0"/>
              <a:t>Cricoid</a:t>
            </a:r>
            <a:r>
              <a:rPr lang="tr-TR" sz="2400" dirty="0" smtClean="0"/>
              <a:t> </a:t>
            </a:r>
            <a:r>
              <a:rPr lang="tr-TR" sz="2400" dirty="0" err="1" smtClean="0"/>
              <a:t>lamina</a:t>
            </a:r>
            <a:endParaRPr lang="tr-TR" sz="24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5364088" y="4046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4286657" y="1628800"/>
            <a:ext cx="4811906" cy="17912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b="1" dirty="0" err="1" smtClean="0">
                <a:solidFill>
                  <a:srgbClr val="C00000"/>
                </a:solidFill>
              </a:rPr>
              <a:t>Arythenoid</a:t>
            </a:r>
            <a:r>
              <a:rPr lang="tr-TR" sz="2400" b="1" dirty="0" smtClean="0">
                <a:solidFill>
                  <a:srgbClr val="C00000"/>
                </a:solidFill>
              </a:rPr>
              <a:t> </a:t>
            </a:r>
            <a:r>
              <a:rPr lang="tr-TR" sz="2400" b="1" dirty="0" err="1" smtClean="0">
                <a:solidFill>
                  <a:srgbClr val="C00000"/>
                </a:solidFill>
              </a:rPr>
              <a:t>cartilage</a:t>
            </a:r>
            <a:endParaRPr lang="tr-TR" sz="2400" b="1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>
                <a:solidFill>
                  <a:prstClr val="black"/>
                </a:solidFill>
              </a:rPr>
              <a:t>Craniodorsal</a:t>
            </a:r>
            <a:r>
              <a:rPr lang="tr-TR" sz="2400" dirty="0">
                <a:solidFill>
                  <a:prstClr val="black"/>
                </a:solidFill>
              </a:rPr>
              <a:t> </a:t>
            </a:r>
            <a:r>
              <a:rPr lang="tr-TR" sz="2400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dirty="0" err="1" smtClean="0">
                <a:solidFill>
                  <a:prstClr val="black"/>
                </a:solidFill>
              </a:rPr>
              <a:t>proc</a:t>
            </a:r>
            <a:r>
              <a:rPr lang="tr-TR" sz="2400" dirty="0">
                <a:solidFill>
                  <a:prstClr val="black"/>
                </a:solidFill>
              </a:rPr>
              <a:t>. </a:t>
            </a:r>
            <a:r>
              <a:rPr lang="tr-TR" sz="2400" dirty="0" err="1" smtClean="0">
                <a:solidFill>
                  <a:prstClr val="black"/>
                </a:solidFill>
              </a:rPr>
              <a:t>corniculatus</a:t>
            </a:r>
            <a:endParaRPr lang="tr-TR" sz="2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>
                <a:solidFill>
                  <a:prstClr val="black"/>
                </a:solidFill>
              </a:rPr>
              <a:t>Caudodorsal</a:t>
            </a:r>
            <a:r>
              <a:rPr lang="tr-TR" sz="2400" dirty="0">
                <a:solidFill>
                  <a:prstClr val="black"/>
                </a:solidFill>
              </a:rPr>
              <a:t> </a:t>
            </a:r>
            <a:r>
              <a:rPr lang="tr-TR" sz="2400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dirty="0" err="1" smtClean="0">
                <a:solidFill>
                  <a:prstClr val="black"/>
                </a:solidFill>
              </a:rPr>
              <a:t>proc</a:t>
            </a:r>
            <a:r>
              <a:rPr lang="tr-TR" sz="2400" dirty="0">
                <a:solidFill>
                  <a:prstClr val="black"/>
                </a:solidFill>
              </a:rPr>
              <a:t>. </a:t>
            </a:r>
            <a:r>
              <a:rPr lang="tr-TR" sz="2400" dirty="0" err="1" smtClean="0">
                <a:solidFill>
                  <a:prstClr val="black"/>
                </a:solidFill>
              </a:rPr>
              <a:t>muscularis</a:t>
            </a:r>
            <a:endParaRPr lang="tr-TR" sz="2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 smtClean="0">
                <a:solidFill>
                  <a:prstClr val="black"/>
                </a:solidFill>
              </a:rPr>
              <a:t>Basis</a:t>
            </a:r>
            <a:r>
              <a:rPr lang="tr-TR" sz="2400" dirty="0" smtClean="0">
                <a:solidFill>
                  <a:prstClr val="black"/>
                </a:solidFill>
              </a:rPr>
              <a:t> </a:t>
            </a:r>
            <a:r>
              <a:rPr lang="tr-TR" sz="2400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dirty="0" err="1" smtClean="0">
                <a:solidFill>
                  <a:prstClr val="black"/>
                </a:solidFill>
              </a:rPr>
              <a:t>proc</a:t>
            </a:r>
            <a:r>
              <a:rPr lang="tr-TR" sz="2400" dirty="0">
                <a:solidFill>
                  <a:prstClr val="black"/>
                </a:solidFill>
              </a:rPr>
              <a:t>. </a:t>
            </a:r>
            <a:r>
              <a:rPr lang="tr-TR" sz="2400" dirty="0" err="1" smtClean="0">
                <a:solidFill>
                  <a:prstClr val="black"/>
                </a:solidFill>
              </a:rPr>
              <a:t>vocalis</a:t>
            </a:r>
            <a:endParaRPr lang="tr-TR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8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7504" y="116632"/>
            <a:ext cx="6248868" cy="4005064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800" b="1" kern="0" dirty="0" err="1" smtClean="0">
                <a:solidFill>
                  <a:srgbClr val="C00000"/>
                </a:solidFill>
              </a:rPr>
              <a:t>Thyroid</a:t>
            </a:r>
            <a:r>
              <a:rPr lang="tr-TR" sz="2800" b="1" kern="0" dirty="0" smtClean="0">
                <a:solidFill>
                  <a:srgbClr val="C00000"/>
                </a:solidFill>
              </a:rPr>
              <a:t> </a:t>
            </a:r>
            <a:r>
              <a:rPr lang="tr-TR" sz="2800" b="1" kern="0" dirty="0" err="1" smtClean="0">
                <a:solidFill>
                  <a:srgbClr val="C00000"/>
                </a:solidFill>
              </a:rPr>
              <a:t>Cartilage</a:t>
            </a:r>
            <a:r>
              <a:rPr lang="tr-TR" sz="2800" b="1" kern="0" dirty="0" smtClean="0">
                <a:solidFill>
                  <a:srgbClr val="C00000"/>
                </a:solidFill>
              </a:rPr>
              <a:t> (</a:t>
            </a:r>
            <a:r>
              <a:rPr lang="tr-TR" sz="2800" b="1" kern="0" dirty="0" err="1" smtClean="0">
                <a:solidFill>
                  <a:srgbClr val="C00000"/>
                </a:solidFill>
              </a:rPr>
              <a:t>Cartilago</a:t>
            </a:r>
            <a:r>
              <a:rPr lang="tr-TR" sz="2800" b="1" kern="0" dirty="0" smtClean="0">
                <a:solidFill>
                  <a:srgbClr val="C00000"/>
                </a:solidFill>
              </a:rPr>
              <a:t> </a:t>
            </a:r>
            <a:r>
              <a:rPr lang="tr-TR" sz="2800" b="1" kern="0" dirty="0" err="1">
                <a:solidFill>
                  <a:srgbClr val="C00000"/>
                </a:solidFill>
              </a:rPr>
              <a:t>T</a:t>
            </a:r>
            <a:r>
              <a:rPr lang="tr-TR" sz="2800" b="1" kern="0" dirty="0" err="1" smtClean="0">
                <a:solidFill>
                  <a:srgbClr val="C00000"/>
                </a:solidFill>
              </a:rPr>
              <a:t>hyroidea</a:t>
            </a:r>
            <a:r>
              <a:rPr lang="tr-TR" sz="2800" b="1" kern="0" dirty="0" smtClean="0">
                <a:solidFill>
                  <a:srgbClr val="C00000"/>
                </a:solidFill>
              </a:rPr>
              <a:t>)</a:t>
            </a:r>
            <a:endParaRPr lang="tr-TR" sz="2200" b="1" kern="0" dirty="0">
              <a:solidFill>
                <a:srgbClr val="C00000"/>
              </a:solidFill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Lamina</a:t>
            </a:r>
            <a:r>
              <a:rPr lang="tr-TR" sz="2400" kern="0" dirty="0" smtClean="0"/>
              <a:t> </a:t>
            </a:r>
            <a:r>
              <a:rPr lang="tr-TR" sz="2400" kern="0" dirty="0" err="1"/>
              <a:t>dextra</a:t>
            </a:r>
            <a:r>
              <a:rPr lang="tr-TR" sz="2400" kern="0" dirty="0"/>
              <a:t> et </a:t>
            </a:r>
            <a:r>
              <a:rPr lang="tr-TR" sz="2400" kern="0" dirty="0" err="1"/>
              <a:t>sinistra</a:t>
            </a:r>
            <a:r>
              <a:rPr lang="tr-TR" sz="2400" kern="0" dirty="0"/>
              <a:t>		</a:t>
            </a:r>
            <a:endParaRPr lang="tr-TR" sz="2400" kern="0" dirty="0" smtClean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Thyroid</a:t>
            </a:r>
            <a:r>
              <a:rPr lang="tr-TR" sz="2400" kern="0" dirty="0" smtClean="0"/>
              <a:t> </a:t>
            </a:r>
            <a:r>
              <a:rPr lang="tr-TR" sz="2400" kern="0" dirty="0" err="1" smtClean="0"/>
              <a:t>notch</a:t>
            </a:r>
            <a:endParaRPr lang="tr-TR" sz="2400" kern="0" dirty="0" smtClean="0"/>
          </a:p>
          <a:p>
            <a:pPr lvl="1"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Incissura</a:t>
            </a:r>
            <a:r>
              <a:rPr lang="tr-TR" sz="2400" kern="0" dirty="0" smtClean="0"/>
              <a:t> </a:t>
            </a:r>
            <a:r>
              <a:rPr lang="tr-TR" sz="2400" kern="0" dirty="0" err="1"/>
              <a:t>thyroidea</a:t>
            </a:r>
            <a:r>
              <a:rPr lang="tr-TR" sz="2400" kern="0" dirty="0"/>
              <a:t> </a:t>
            </a:r>
            <a:r>
              <a:rPr lang="tr-TR" sz="2400" kern="0" dirty="0" err="1"/>
              <a:t>rostralis</a:t>
            </a:r>
            <a:r>
              <a:rPr lang="tr-TR" sz="2400" kern="0" dirty="0"/>
              <a:t> et </a:t>
            </a:r>
            <a:r>
              <a:rPr lang="tr-TR" sz="2400" kern="0" dirty="0" err="1" smtClean="0"/>
              <a:t>caudalis</a:t>
            </a:r>
            <a:endParaRPr lang="tr-TR" sz="2400" kern="0" dirty="0" smtClean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Laryngeal</a:t>
            </a:r>
            <a:r>
              <a:rPr lang="tr-TR" sz="2400" kern="0" dirty="0" smtClean="0"/>
              <a:t> </a:t>
            </a:r>
            <a:r>
              <a:rPr lang="tr-TR" sz="2400" kern="0" dirty="0" err="1" smtClean="0"/>
              <a:t>prominence</a:t>
            </a:r>
            <a:r>
              <a:rPr lang="tr-TR" sz="2400" kern="0" dirty="0" smtClean="0"/>
              <a:t> (</a:t>
            </a:r>
            <a:r>
              <a:rPr lang="tr-TR" sz="2400" kern="0" dirty="0" err="1"/>
              <a:t>A</a:t>
            </a:r>
            <a:r>
              <a:rPr lang="tr-TR" sz="2400" kern="0" dirty="0" err="1" smtClean="0"/>
              <a:t>dam’s</a:t>
            </a:r>
            <a:r>
              <a:rPr lang="tr-TR" sz="2400" kern="0" dirty="0" smtClean="0"/>
              <a:t> </a:t>
            </a:r>
            <a:r>
              <a:rPr lang="tr-TR" sz="2400" kern="0" dirty="0" err="1" smtClean="0"/>
              <a:t>apple</a:t>
            </a:r>
            <a:r>
              <a:rPr lang="tr-TR" sz="2400" kern="0" dirty="0" smtClean="0"/>
              <a:t>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Oblique</a:t>
            </a:r>
            <a:r>
              <a:rPr lang="tr-TR" sz="2400" kern="0" dirty="0" smtClean="0"/>
              <a:t> </a:t>
            </a:r>
            <a:r>
              <a:rPr lang="tr-TR" sz="2400" kern="0" dirty="0" err="1" smtClean="0"/>
              <a:t>line</a:t>
            </a:r>
            <a:endParaRPr lang="tr-TR" sz="2400" kern="0" dirty="0" smtClean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Cornu</a:t>
            </a:r>
            <a:r>
              <a:rPr lang="tr-TR" sz="2400" kern="0" dirty="0" smtClean="0"/>
              <a:t> </a:t>
            </a:r>
            <a:r>
              <a:rPr lang="tr-TR" sz="2400" kern="0" dirty="0" err="1"/>
              <a:t>rostrale</a:t>
            </a:r>
            <a:r>
              <a:rPr lang="tr-TR" sz="2400" kern="0" dirty="0"/>
              <a:t> et </a:t>
            </a:r>
            <a:r>
              <a:rPr lang="tr-TR" sz="2400" kern="0" dirty="0" err="1" smtClean="0"/>
              <a:t>caudale</a:t>
            </a:r>
            <a:endParaRPr lang="tr-TR" sz="2400" kern="0" dirty="0" smtClean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kern="0" dirty="0" err="1" smtClean="0"/>
              <a:t>Fissura</a:t>
            </a:r>
            <a:r>
              <a:rPr lang="tr-TR" sz="2400" kern="0" dirty="0" smtClean="0"/>
              <a:t> </a:t>
            </a:r>
            <a:r>
              <a:rPr lang="tr-TR" sz="2400" kern="0" dirty="0" err="1" smtClean="0"/>
              <a:t>thyroidea</a:t>
            </a:r>
            <a:endParaRPr lang="tr-TR" sz="2400" kern="0" dirty="0" smtClean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5427459" y="4349550"/>
            <a:ext cx="3600400" cy="24482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  <a:buFont typeface="Arial" pitchFamily="34" charset="0"/>
              <a:buNone/>
            </a:pPr>
            <a:endParaRPr lang="tr-TR" sz="1100" b="1" kern="0" smtClean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>
                <a:solidFill>
                  <a:srgbClr val="C00000"/>
                </a:solidFill>
              </a:rPr>
              <a:t>Cartilago epiglottis 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Facies lingualis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Facies laryngea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Petiolus epiglottis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Proc.  cuneiformis (eq.)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5663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" y="-153294"/>
            <a:ext cx="9180512" cy="810210"/>
          </a:xfrm>
        </p:spPr>
        <p:txBody>
          <a:bodyPr>
            <a:normAutofit/>
          </a:bodyPr>
          <a:lstStyle/>
          <a:p>
            <a:pPr lvl="0"/>
            <a:r>
              <a:rPr lang="tr-TR" sz="4000" b="1" kern="0" dirty="0" err="1" smtClean="0">
                <a:solidFill>
                  <a:srgbClr val="C00000"/>
                </a:solidFill>
                <a:latin typeface="+mn-lt"/>
              </a:rPr>
              <a:t>Laryngeal</a:t>
            </a:r>
            <a:r>
              <a:rPr lang="tr-TR" sz="4000" b="1" kern="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tr-TR" sz="4000" b="1" kern="0" dirty="0" err="1" smtClean="0">
                <a:solidFill>
                  <a:srgbClr val="C00000"/>
                </a:solidFill>
                <a:latin typeface="+mn-lt"/>
              </a:rPr>
              <a:t>Cavity</a:t>
            </a:r>
            <a:r>
              <a:rPr lang="tr-TR" sz="4000" b="1" kern="0" dirty="0" smtClean="0">
                <a:solidFill>
                  <a:srgbClr val="C00000"/>
                </a:solidFill>
                <a:latin typeface="+mn-lt"/>
              </a:rPr>
              <a:t> (</a:t>
            </a:r>
            <a:r>
              <a:rPr lang="tr-TR" sz="4000" b="1" kern="0" dirty="0" err="1" smtClean="0">
                <a:solidFill>
                  <a:srgbClr val="C00000"/>
                </a:solidFill>
                <a:latin typeface="+mn-lt"/>
              </a:rPr>
              <a:t>Cavum</a:t>
            </a:r>
            <a:r>
              <a:rPr lang="tr-TR" sz="4000" b="1" kern="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tr-TR" sz="4000" b="1" kern="0" dirty="0" err="1" smtClean="0">
                <a:solidFill>
                  <a:srgbClr val="C00000"/>
                </a:solidFill>
                <a:latin typeface="+mn-lt"/>
              </a:rPr>
              <a:t>Laryngis</a:t>
            </a:r>
            <a:r>
              <a:rPr lang="tr-TR" sz="4000" b="1" kern="0" dirty="0" smtClean="0">
                <a:solidFill>
                  <a:srgbClr val="C00000"/>
                </a:solidFill>
                <a:latin typeface="+mn-lt"/>
              </a:rPr>
              <a:t>)</a:t>
            </a:r>
            <a:endParaRPr lang="tr-TR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53742" y="652375"/>
            <a:ext cx="8370158" cy="5997406"/>
          </a:xfrm>
          <a:noFill/>
        </p:spPr>
        <p:txBody>
          <a:bodyPr>
            <a:noAutofit/>
          </a:bodyPr>
          <a:lstStyle/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Aditus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laryngis</a:t>
            </a:r>
            <a:r>
              <a:rPr lang="tr-TR" sz="2000" kern="0" dirty="0" smtClean="0"/>
              <a:t> </a:t>
            </a:r>
            <a:r>
              <a:rPr lang="tr-TR" sz="2000" kern="0" dirty="0" smtClean="0">
                <a:sym typeface="Wingdings" pitchFamily="2" charset="2"/>
              </a:rPr>
              <a:t> </a:t>
            </a:r>
            <a:r>
              <a:rPr lang="tr-TR" sz="2000" kern="0" dirty="0" err="1" smtClean="0">
                <a:sym typeface="Wingdings" pitchFamily="2" charset="2"/>
              </a:rPr>
              <a:t>A</a:t>
            </a:r>
            <a:r>
              <a:rPr lang="tr-TR" sz="2000" kern="0" dirty="0" err="1" smtClean="0"/>
              <a:t>ryepiglottic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folds</a:t>
            </a:r>
            <a:r>
              <a:rPr lang="tr-TR" sz="2000" kern="0" dirty="0" smtClean="0"/>
              <a:t> limit </a:t>
            </a:r>
            <a:r>
              <a:rPr lang="tr-TR" sz="2000" kern="0" dirty="0" err="1" smtClean="0"/>
              <a:t>laterally</a:t>
            </a:r>
            <a:endParaRPr lang="tr-TR" sz="2000" kern="0" dirty="0" smtClean="0"/>
          </a:p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Laryngeal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Vestibule</a:t>
            </a:r>
            <a:endParaRPr lang="tr-TR" sz="2000" kern="0" dirty="0" smtClean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Vestibular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fold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Ventriculus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laryngis</a:t>
            </a:r>
            <a:r>
              <a:rPr lang="tr-TR" sz="2000" kern="0" dirty="0"/>
              <a:t> </a:t>
            </a:r>
            <a:r>
              <a:rPr lang="tr-TR" sz="2000" kern="0" dirty="0" err="1" smtClean="0"/>
              <a:t>lateralis</a:t>
            </a:r>
            <a:endParaRPr lang="tr-TR" sz="2000" kern="0" dirty="0" smtClean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Ventriculus</a:t>
            </a:r>
            <a:r>
              <a:rPr lang="tr-TR" sz="2000" kern="0" dirty="0" smtClean="0"/>
              <a:t> </a:t>
            </a:r>
            <a:r>
              <a:rPr lang="tr-TR" sz="2000" kern="0" dirty="0" err="1"/>
              <a:t>laryngis</a:t>
            </a:r>
            <a:r>
              <a:rPr lang="tr-TR" sz="2000" kern="0" dirty="0"/>
              <a:t> </a:t>
            </a:r>
            <a:r>
              <a:rPr lang="tr-TR" sz="2000" kern="0" dirty="0" err="1"/>
              <a:t>medianus</a:t>
            </a:r>
            <a:endParaRPr lang="tr-TR" sz="2000" kern="0" dirty="0"/>
          </a:p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Glottic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Cavity</a:t>
            </a:r>
            <a:r>
              <a:rPr lang="tr-TR" sz="2000" kern="0" dirty="0" smtClean="0"/>
              <a:t> (</a:t>
            </a:r>
            <a:r>
              <a:rPr lang="tr-TR" sz="2000" kern="0" dirty="0" err="1" smtClean="0"/>
              <a:t>Glottis</a:t>
            </a:r>
            <a:r>
              <a:rPr lang="tr-TR" sz="2000" kern="0" dirty="0" smtClean="0"/>
              <a:t>)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Vocal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proccess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Vocal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fold</a:t>
            </a:r>
            <a:r>
              <a:rPr lang="tr-TR" sz="2000" kern="0" dirty="0" smtClean="0"/>
              <a:t> (</a:t>
            </a:r>
            <a:r>
              <a:rPr lang="tr-TR" sz="2000" kern="0" dirty="0" err="1" smtClean="0"/>
              <a:t>plica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vocalis</a:t>
            </a:r>
            <a:r>
              <a:rPr lang="tr-TR" sz="2000" kern="0" dirty="0" smtClean="0"/>
              <a:t>)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/>
              <a:t>M. </a:t>
            </a:r>
            <a:r>
              <a:rPr lang="tr-TR" sz="2000" kern="0" dirty="0" err="1"/>
              <a:t>v</a:t>
            </a:r>
            <a:r>
              <a:rPr lang="tr-TR" sz="2000" kern="0" dirty="0" err="1" smtClean="0"/>
              <a:t>ocalis</a:t>
            </a:r>
            <a:r>
              <a:rPr lang="tr-TR" sz="2000" kern="0" dirty="0" smtClean="0"/>
              <a:t> + </a:t>
            </a:r>
            <a:r>
              <a:rPr lang="tr-TR" sz="2000" kern="0" dirty="0"/>
              <a:t>Lig. </a:t>
            </a:r>
            <a:r>
              <a:rPr lang="tr-TR" sz="2000" kern="0" dirty="0" err="1"/>
              <a:t>Vocale</a:t>
            </a:r>
            <a:r>
              <a:rPr lang="tr-TR" sz="2000" kern="0" dirty="0"/>
              <a:t> = </a:t>
            </a:r>
            <a:r>
              <a:rPr lang="tr-TR" sz="2000" kern="0" dirty="0" err="1" smtClean="0"/>
              <a:t>Vocal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fold</a:t>
            </a:r>
            <a:endParaRPr lang="tr-TR" sz="2000" kern="0" dirty="0" smtClean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Labium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vocale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err="1" smtClean="0"/>
              <a:t>Glottic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cleft</a:t>
            </a:r>
            <a:r>
              <a:rPr lang="tr-TR" sz="2000" kern="0" dirty="0" smtClean="0"/>
              <a:t> (</a:t>
            </a:r>
            <a:r>
              <a:rPr lang="tr-TR" sz="2000" kern="0" dirty="0" err="1" smtClean="0"/>
              <a:t>rima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glottidis</a:t>
            </a:r>
            <a:r>
              <a:rPr lang="tr-TR" sz="2000" kern="0" dirty="0" smtClean="0"/>
              <a:t>)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smtClean="0"/>
              <a:t>Pars </a:t>
            </a:r>
            <a:r>
              <a:rPr lang="tr-TR" sz="2000" kern="0" dirty="0" err="1" smtClean="0"/>
              <a:t>intermembranacea</a:t>
            </a:r>
            <a:r>
              <a:rPr lang="tr-TR" sz="2000" kern="0" dirty="0"/>
              <a:t> </a:t>
            </a:r>
            <a:r>
              <a:rPr lang="tr-TR" sz="2000" kern="0" dirty="0" smtClean="0">
                <a:sym typeface="Wingdings" pitchFamily="2" charset="2"/>
              </a:rPr>
              <a:t></a:t>
            </a:r>
            <a:r>
              <a:rPr lang="tr-TR" sz="2000" kern="0" dirty="0" smtClean="0"/>
              <a:t> </a:t>
            </a:r>
            <a:r>
              <a:rPr lang="tr-TR" sz="2000" kern="0" dirty="0" err="1"/>
              <a:t>glottis</a:t>
            </a:r>
            <a:r>
              <a:rPr lang="tr-TR" sz="2000" kern="0" dirty="0"/>
              <a:t> </a:t>
            </a:r>
            <a:r>
              <a:rPr lang="tr-TR" sz="2000" kern="0" dirty="0" err="1" smtClean="0"/>
              <a:t>vocalis</a:t>
            </a:r>
            <a:endParaRPr lang="tr-TR" sz="2000" kern="0" dirty="0"/>
          </a:p>
          <a:p>
            <a:pPr lvl="1" fontAlgn="base">
              <a:lnSpc>
                <a:spcPct val="110000"/>
              </a:lnSpc>
              <a:spcAft>
                <a:spcPct val="0"/>
              </a:spcAft>
              <a:buSzPct val="65000"/>
            </a:pPr>
            <a:r>
              <a:rPr lang="tr-TR" sz="2000" kern="0" dirty="0" smtClean="0"/>
              <a:t>Pars </a:t>
            </a:r>
            <a:r>
              <a:rPr lang="tr-TR" sz="2000" kern="0" dirty="0" err="1" smtClean="0"/>
              <a:t>intercartilaginea</a:t>
            </a:r>
            <a:r>
              <a:rPr lang="tr-TR" sz="2000" kern="0" dirty="0"/>
              <a:t> </a:t>
            </a:r>
            <a:r>
              <a:rPr lang="tr-TR" sz="2000" kern="0" dirty="0" smtClean="0">
                <a:sym typeface="Wingdings" pitchFamily="2" charset="2"/>
              </a:rPr>
              <a:t> </a:t>
            </a:r>
            <a:r>
              <a:rPr lang="tr-TR" sz="2000" kern="0" dirty="0" err="1" smtClean="0"/>
              <a:t>glottis</a:t>
            </a:r>
            <a:r>
              <a:rPr lang="tr-TR" sz="2000" kern="0" dirty="0" smtClean="0"/>
              <a:t> </a:t>
            </a:r>
            <a:r>
              <a:rPr lang="tr-TR" sz="2000" kern="0" dirty="0" err="1"/>
              <a:t>respiratoria</a:t>
            </a:r>
            <a:endParaRPr lang="tr-TR" sz="2000" kern="0" dirty="0"/>
          </a:p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  <a:buFont typeface="Wingdings" pitchFamily="2" charset="2"/>
              <a:buChar char="§"/>
            </a:pPr>
            <a:r>
              <a:rPr lang="tr-TR" sz="2000" kern="0" dirty="0" err="1" smtClean="0"/>
              <a:t>Infraglottic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cavity</a:t>
            </a:r>
            <a:r>
              <a:rPr lang="tr-TR" sz="2000" kern="0" dirty="0" smtClean="0"/>
              <a:t> (</a:t>
            </a:r>
            <a:r>
              <a:rPr lang="tr-TR" sz="2000" kern="0" dirty="0" err="1" smtClean="0"/>
              <a:t>cavum</a:t>
            </a:r>
            <a:r>
              <a:rPr lang="tr-TR" sz="2000" kern="0" dirty="0" smtClean="0"/>
              <a:t> </a:t>
            </a:r>
            <a:r>
              <a:rPr lang="tr-TR" sz="2000" kern="0" dirty="0" err="1" smtClean="0"/>
              <a:t>infraglotticum</a:t>
            </a:r>
            <a:r>
              <a:rPr lang="tr-TR" sz="2000" kern="0" dirty="0" smtClean="0"/>
              <a:t>)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253920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Viborg’s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Triangle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1" y="736104"/>
            <a:ext cx="9118121" cy="2836912"/>
          </a:xfrm>
        </p:spPr>
        <p:txBody>
          <a:bodyPr>
            <a:normAutofit lnSpcReduction="10000"/>
          </a:bodyPr>
          <a:lstStyle/>
          <a:p>
            <a:r>
              <a:rPr lang="tr-TR" sz="2400" dirty="0" err="1" smtClean="0">
                <a:solidFill>
                  <a:srgbClr val="C00000"/>
                </a:solidFill>
              </a:rPr>
              <a:t>Saccus</a:t>
            </a:r>
            <a:r>
              <a:rPr lang="tr-TR" sz="2400" dirty="0" smtClean="0">
                <a:solidFill>
                  <a:srgbClr val="C00000"/>
                </a:solidFill>
              </a:rPr>
              <a:t> </a:t>
            </a:r>
            <a:r>
              <a:rPr lang="tr-TR" sz="2400" dirty="0" err="1" smtClean="0">
                <a:solidFill>
                  <a:srgbClr val="C00000"/>
                </a:solidFill>
              </a:rPr>
              <a:t>aeroforus</a:t>
            </a:r>
            <a:r>
              <a:rPr lang="tr-TR" sz="2400" dirty="0" smtClean="0">
                <a:solidFill>
                  <a:srgbClr val="C00000"/>
                </a:solidFill>
              </a:rPr>
              <a:t> (</a:t>
            </a:r>
            <a:r>
              <a:rPr lang="tr-TR" sz="2400" dirty="0" err="1" smtClean="0">
                <a:solidFill>
                  <a:srgbClr val="C00000"/>
                </a:solidFill>
              </a:rPr>
              <a:t>guttural</a:t>
            </a:r>
            <a:r>
              <a:rPr lang="tr-TR" sz="2400" dirty="0" smtClean="0">
                <a:solidFill>
                  <a:srgbClr val="C00000"/>
                </a:solidFill>
              </a:rPr>
              <a:t> </a:t>
            </a:r>
            <a:r>
              <a:rPr lang="tr-TR" sz="2400" dirty="0" err="1" smtClean="0">
                <a:solidFill>
                  <a:srgbClr val="C00000"/>
                </a:solidFill>
              </a:rPr>
              <a:t>pouch</a:t>
            </a:r>
            <a:r>
              <a:rPr lang="tr-TR" sz="2400" dirty="0" smtClean="0">
                <a:solidFill>
                  <a:srgbClr val="C00000"/>
                </a:solidFill>
              </a:rPr>
              <a:t>) </a:t>
            </a:r>
            <a:r>
              <a:rPr lang="tr-TR" sz="2400" dirty="0" smtClean="0">
                <a:sym typeface="Wingdings" panose="05000000000000000000" pitchFamily="2" charset="2"/>
              </a:rPr>
              <a:t>  O</a:t>
            </a:r>
            <a:r>
              <a:rPr lang="en-US" sz="2400" dirty="0" smtClean="0">
                <a:sym typeface="Wingdings" panose="05000000000000000000" pitchFamily="2" charset="2"/>
              </a:rPr>
              <a:t>ne </a:t>
            </a:r>
            <a:r>
              <a:rPr lang="en-US" sz="2400" dirty="0">
                <a:sym typeface="Wingdings" panose="05000000000000000000" pitchFamily="2" charset="2"/>
              </a:rPr>
              <a:t>of a pair of air chambers in the neck just behind the skull and below the ears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and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lateral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to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pharynx</a:t>
            </a:r>
            <a:r>
              <a:rPr lang="tr-TR" sz="2400" dirty="0" smtClean="0">
                <a:sym typeface="Wingdings" panose="05000000000000000000" pitchFamily="2" charset="2"/>
              </a:rPr>
              <a:t>. </a:t>
            </a:r>
            <a:r>
              <a:rPr lang="tr-TR" sz="2400" dirty="0" err="1" smtClean="0">
                <a:sym typeface="Wingdings" panose="05000000000000000000" pitchFamily="2" charset="2"/>
              </a:rPr>
              <a:t>Clinically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important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for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mycosis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infections</a:t>
            </a:r>
            <a:r>
              <a:rPr lang="tr-TR" sz="2400" dirty="0" smtClean="0">
                <a:sym typeface="Wingdings" panose="05000000000000000000" pitchFamily="2" charset="2"/>
              </a:rPr>
              <a:t>.</a:t>
            </a:r>
          </a:p>
          <a:p>
            <a:r>
              <a:rPr lang="tr-TR" sz="2400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Viborg’s</a:t>
            </a:r>
            <a:r>
              <a:rPr lang="tr-TR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Triangle</a:t>
            </a:r>
            <a:r>
              <a:rPr lang="tr-TR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tr-TR" sz="2400" dirty="0" smtClean="0">
                <a:sym typeface="Wingdings" panose="05000000000000000000" pitchFamily="2" charset="2"/>
              </a:rPr>
              <a:t> </a:t>
            </a:r>
            <a:r>
              <a:rPr lang="tr-TR" sz="2400" dirty="0" err="1">
                <a:sym typeface="Wingdings" panose="05000000000000000000" pitchFamily="2" charset="2"/>
              </a:rPr>
              <a:t>t</a:t>
            </a:r>
            <a:r>
              <a:rPr lang="tr-TR" sz="2400" dirty="0" err="1" smtClean="0">
                <a:sym typeface="Wingdings" panose="05000000000000000000" pitchFamily="2" charset="2"/>
              </a:rPr>
              <a:t>o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surgical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reach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the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guttural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pouch</a:t>
            </a:r>
            <a:endParaRPr lang="tr-TR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tr-TR" sz="2400" dirty="0" err="1" smtClean="0">
                <a:sym typeface="Wingdings" panose="05000000000000000000" pitchFamily="2" charset="2"/>
              </a:rPr>
              <a:t>Cranial</a:t>
            </a:r>
            <a:r>
              <a:rPr lang="tr-TR" sz="2400" dirty="0" smtClean="0">
                <a:sym typeface="Wingdings" panose="05000000000000000000" pitchFamily="2" charset="2"/>
              </a:rPr>
              <a:t>: </a:t>
            </a:r>
            <a:r>
              <a:rPr lang="tr-TR" sz="2400" dirty="0" err="1" smtClean="0">
                <a:sym typeface="Wingdings" panose="05000000000000000000" pitchFamily="2" charset="2"/>
              </a:rPr>
              <a:t>Ventral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margin</a:t>
            </a:r>
            <a:r>
              <a:rPr lang="tr-TR" sz="2400" dirty="0" smtClean="0">
                <a:sym typeface="Wingdings" panose="05000000000000000000" pitchFamily="2" charset="2"/>
              </a:rPr>
              <a:t> of </a:t>
            </a:r>
            <a:r>
              <a:rPr lang="tr-TR" sz="2400" dirty="0" err="1" smtClean="0">
                <a:sym typeface="Wingdings" panose="05000000000000000000" pitchFamily="2" charset="2"/>
              </a:rPr>
              <a:t>ramus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mandibula</a:t>
            </a:r>
            <a:endParaRPr lang="tr-TR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tr-TR" sz="2400" dirty="0" err="1" smtClean="0">
                <a:sym typeface="Wingdings" panose="05000000000000000000" pitchFamily="2" charset="2"/>
              </a:rPr>
              <a:t>Caudal</a:t>
            </a:r>
            <a:r>
              <a:rPr lang="tr-TR" sz="2400" dirty="0" smtClean="0">
                <a:sym typeface="Wingdings" panose="05000000000000000000" pitchFamily="2" charset="2"/>
              </a:rPr>
              <a:t>: </a:t>
            </a:r>
            <a:r>
              <a:rPr lang="tr-TR" sz="2400" dirty="0" err="1" smtClean="0">
                <a:sym typeface="Wingdings" panose="05000000000000000000" pitchFamily="2" charset="2"/>
              </a:rPr>
              <a:t>Sternomandibular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muscle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itself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and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its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tendo</a:t>
            </a:r>
            <a:endParaRPr lang="tr-TR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tr-TR" sz="2400" dirty="0" err="1" smtClean="0">
                <a:sym typeface="Wingdings" panose="05000000000000000000" pitchFamily="2" charset="2"/>
              </a:rPr>
              <a:t>Ventral</a:t>
            </a:r>
            <a:r>
              <a:rPr lang="tr-TR" sz="2400" dirty="0" smtClean="0">
                <a:sym typeface="Wingdings" panose="05000000000000000000" pitchFamily="2" charset="2"/>
              </a:rPr>
              <a:t>: </a:t>
            </a:r>
            <a:r>
              <a:rPr lang="tr-TR" sz="2400" dirty="0" err="1" smtClean="0">
                <a:sym typeface="Wingdings" panose="05000000000000000000" pitchFamily="2" charset="2"/>
              </a:rPr>
              <a:t>Linguofacial</a:t>
            </a:r>
            <a:r>
              <a:rPr lang="tr-TR" sz="2400" dirty="0" smtClean="0">
                <a:sym typeface="Wingdings" panose="05000000000000000000" pitchFamily="2" charset="2"/>
              </a:rPr>
              <a:t> </a:t>
            </a:r>
            <a:r>
              <a:rPr lang="tr-TR" sz="2400" dirty="0" err="1" smtClean="0">
                <a:sym typeface="Wingdings" panose="05000000000000000000" pitchFamily="2" charset="2"/>
              </a:rPr>
              <a:t>vein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8985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835696" y="36214"/>
            <a:ext cx="2746648" cy="1008112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C00000"/>
                </a:solidFill>
              </a:rPr>
              <a:t>TRACHEA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55576" y="1556792"/>
            <a:ext cx="4320480" cy="2881535"/>
          </a:xfrm>
        </p:spPr>
        <p:txBody>
          <a:bodyPr>
            <a:noAutofit/>
          </a:bodyPr>
          <a:lstStyle/>
          <a:p>
            <a:r>
              <a:rPr lang="tr-TR" sz="2400" b="1" dirty="0" err="1" smtClean="0"/>
              <a:t>Cervical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part</a:t>
            </a:r>
            <a:endParaRPr lang="tr-TR" sz="2400" b="1" dirty="0"/>
          </a:p>
          <a:p>
            <a:r>
              <a:rPr lang="tr-TR" sz="2400" b="1" dirty="0" err="1" smtClean="0"/>
              <a:t>Thoracal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part</a:t>
            </a:r>
            <a:endParaRPr lang="tr-TR" sz="2400" b="1" dirty="0"/>
          </a:p>
          <a:p>
            <a:r>
              <a:rPr lang="tr-TR" sz="2400" b="1" dirty="0" err="1" smtClean="0"/>
              <a:t>Annular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ligament</a:t>
            </a:r>
            <a:endParaRPr lang="tr-TR" sz="2400" b="1" dirty="0" smtClean="0"/>
          </a:p>
          <a:p>
            <a:r>
              <a:rPr lang="tr-TR" sz="2400" b="1" dirty="0" err="1" smtClean="0"/>
              <a:t>Tracheal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cartilages</a:t>
            </a:r>
            <a:endParaRPr lang="tr-TR" sz="2400" b="1" dirty="0"/>
          </a:p>
          <a:p>
            <a:r>
              <a:rPr lang="tr-TR" sz="2400" b="1" dirty="0" err="1" smtClean="0"/>
              <a:t>Tracheal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muscle</a:t>
            </a:r>
            <a:endParaRPr lang="tr-TR" sz="2400" b="1" dirty="0"/>
          </a:p>
          <a:p>
            <a:r>
              <a:rPr lang="tr-TR" sz="2400" b="1" dirty="0" err="1"/>
              <a:t>Paries</a:t>
            </a:r>
            <a:r>
              <a:rPr lang="tr-TR" sz="2400" b="1" dirty="0"/>
              <a:t> </a:t>
            </a:r>
            <a:r>
              <a:rPr lang="tr-TR" sz="2400" b="1" dirty="0" err="1" smtClean="0"/>
              <a:t>membranaceus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83094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Tracheostomy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2232248"/>
          </a:xfrm>
        </p:spPr>
        <p:txBody>
          <a:bodyPr/>
          <a:lstStyle/>
          <a:p>
            <a:r>
              <a:rPr lang="tr-TR" sz="2800" dirty="0" err="1" smtClean="0"/>
              <a:t>Dorsal</a:t>
            </a:r>
            <a:r>
              <a:rPr lang="tr-TR" sz="2800" dirty="0" smtClean="0"/>
              <a:t> </a:t>
            </a:r>
            <a:r>
              <a:rPr lang="tr-TR" sz="2800" dirty="0" err="1" smtClean="0"/>
              <a:t>Tracheostomy</a:t>
            </a:r>
            <a:r>
              <a:rPr lang="tr-TR" sz="2800" dirty="0" smtClean="0"/>
              <a:t> </a:t>
            </a:r>
            <a:r>
              <a:rPr lang="tr-TR" sz="2800" dirty="0" smtClean="0">
                <a:sym typeface="Wingdings" panose="05000000000000000000" pitchFamily="2" charset="2"/>
              </a:rPr>
              <a:t> 3-4 cm </a:t>
            </a:r>
            <a:r>
              <a:rPr lang="tr-TR" sz="2800" dirty="0" err="1" smtClean="0">
                <a:sym typeface="Wingdings" panose="05000000000000000000" pitchFamily="2" charset="2"/>
              </a:rPr>
              <a:t>below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from</a:t>
            </a:r>
            <a:r>
              <a:rPr lang="tr-TR" sz="2800" dirty="0" smtClean="0">
                <a:sym typeface="Wingdings" panose="05000000000000000000" pitchFamily="2" charset="2"/>
              </a:rPr>
              <a:t> Cart. </a:t>
            </a:r>
            <a:r>
              <a:rPr lang="tr-TR" sz="2800" dirty="0" err="1" smtClean="0">
                <a:sym typeface="Wingdings" panose="05000000000000000000" pitchFamily="2" charset="2"/>
              </a:rPr>
              <a:t>cricoidea’nın</a:t>
            </a:r>
            <a:r>
              <a:rPr lang="tr-TR" sz="2800" dirty="0" smtClean="0">
                <a:sym typeface="Wingdings" panose="05000000000000000000" pitchFamily="2" charset="2"/>
              </a:rPr>
              <a:t>. </a:t>
            </a:r>
            <a:r>
              <a:rPr lang="tr-TR" sz="2800" dirty="0" err="1" smtClean="0">
                <a:sym typeface="Wingdings" panose="05000000000000000000" pitchFamily="2" charset="2"/>
              </a:rPr>
              <a:t>Sternothyrohyoid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muscles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should</a:t>
            </a:r>
            <a:r>
              <a:rPr lang="tr-TR" sz="2800" dirty="0" smtClean="0">
                <a:sym typeface="Wingdings" panose="05000000000000000000" pitchFamily="2" charset="2"/>
              </a:rPr>
              <a:t> be </a:t>
            </a:r>
            <a:r>
              <a:rPr lang="tr-TR" sz="2800" dirty="0" err="1" smtClean="0">
                <a:sym typeface="Wingdings" panose="05000000000000000000" pitchFamily="2" charset="2"/>
              </a:rPr>
              <a:t>dissected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laterally</a:t>
            </a:r>
            <a:r>
              <a:rPr lang="tr-TR" sz="2800" dirty="0" smtClean="0">
                <a:sym typeface="Wingdings" panose="05000000000000000000" pitchFamily="2" charset="2"/>
              </a:rPr>
              <a:t>.</a:t>
            </a:r>
          </a:p>
          <a:p>
            <a:r>
              <a:rPr lang="tr-TR" sz="2800" dirty="0" err="1" smtClean="0"/>
              <a:t>Ventral</a:t>
            </a:r>
            <a:r>
              <a:rPr lang="tr-TR" sz="2800" dirty="0" smtClean="0"/>
              <a:t> </a:t>
            </a:r>
            <a:r>
              <a:rPr lang="tr-TR" sz="2800" dirty="0" err="1" smtClean="0"/>
              <a:t>Tracheostomi</a:t>
            </a:r>
            <a:r>
              <a:rPr lang="tr-TR" sz="2800" dirty="0" smtClean="0"/>
              <a:t> </a:t>
            </a:r>
            <a:r>
              <a:rPr lang="tr-TR" sz="2800" dirty="0" smtClean="0">
                <a:sym typeface="Wingdings" panose="05000000000000000000" pitchFamily="2" charset="2"/>
              </a:rPr>
              <a:t> </a:t>
            </a:r>
            <a:r>
              <a:rPr lang="tr-TR" sz="2800" dirty="0" err="1" smtClean="0">
                <a:sym typeface="Wingdings" panose="05000000000000000000" pitchFamily="2" charset="2"/>
              </a:rPr>
              <a:t>Middle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one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third</a:t>
            </a:r>
            <a:r>
              <a:rPr lang="tr-TR" sz="2800" dirty="0" smtClean="0">
                <a:sym typeface="Wingdings" panose="05000000000000000000" pitchFamily="2" charset="2"/>
              </a:rPr>
              <a:t> of </a:t>
            </a:r>
            <a:r>
              <a:rPr lang="tr-TR" sz="2800" dirty="0" err="1" smtClean="0">
                <a:sym typeface="Wingdings" panose="05000000000000000000" pitchFamily="2" charset="2"/>
              </a:rPr>
              <a:t>the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neck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0376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5496" y="-27384"/>
            <a:ext cx="9133293" cy="1143000"/>
          </a:xfrm>
        </p:spPr>
        <p:txBody>
          <a:bodyPr>
            <a:normAutofit/>
          </a:bodyPr>
          <a:lstStyle/>
          <a:p>
            <a:pPr lvl="0"/>
            <a:r>
              <a:rPr lang="tr-TR" b="1" kern="0" dirty="0" err="1" smtClean="0">
                <a:solidFill>
                  <a:srgbClr val="C00000"/>
                </a:solidFill>
                <a:latin typeface="+mn-lt"/>
              </a:rPr>
              <a:t>Branching</a:t>
            </a:r>
            <a:r>
              <a:rPr lang="tr-TR" b="1" kern="0" dirty="0" smtClean="0">
                <a:solidFill>
                  <a:srgbClr val="C00000"/>
                </a:solidFill>
                <a:latin typeface="+mn-lt"/>
              </a:rPr>
              <a:t> of </a:t>
            </a:r>
            <a:r>
              <a:rPr lang="tr-TR" b="1" kern="0" dirty="0" err="1" smtClean="0">
                <a:solidFill>
                  <a:srgbClr val="C00000"/>
                </a:solidFill>
                <a:latin typeface="+mn-lt"/>
              </a:rPr>
              <a:t>Trachea</a:t>
            </a:r>
            <a:r>
              <a:rPr lang="tr-TR" b="1" kern="0" dirty="0" smtClean="0">
                <a:solidFill>
                  <a:srgbClr val="C00000"/>
                </a:solidFill>
                <a:latin typeface="+mn-lt"/>
              </a:rPr>
              <a:t> in </a:t>
            </a:r>
            <a:r>
              <a:rPr lang="tr-TR" b="1" kern="0" dirty="0" err="1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tr-TR" b="1" kern="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tr-TR" b="1" kern="0" dirty="0" err="1" smtClean="0">
                <a:solidFill>
                  <a:srgbClr val="C00000"/>
                </a:solidFill>
                <a:latin typeface="+mn-lt"/>
              </a:rPr>
              <a:t>Lungs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68760"/>
            <a:ext cx="7452320" cy="5040560"/>
          </a:xfrm>
        </p:spPr>
        <p:txBody>
          <a:bodyPr>
            <a:normAutofit fontScale="70000" lnSpcReduction="20000"/>
          </a:bodyPr>
          <a:lstStyle/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Bifurcatio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tracheae</a:t>
            </a:r>
            <a:endParaRPr lang="tr-TR" sz="3800" kern="0" dirty="0" smtClean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Bronchus</a:t>
            </a:r>
            <a:r>
              <a:rPr lang="tr-TR" sz="3800" kern="0" dirty="0" smtClean="0"/>
              <a:t> </a:t>
            </a:r>
            <a:r>
              <a:rPr lang="tr-TR" sz="3800" kern="0" dirty="0" err="1"/>
              <a:t>principalis</a:t>
            </a:r>
            <a:r>
              <a:rPr lang="tr-TR" sz="3800" kern="0" dirty="0"/>
              <a:t> </a:t>
            </a:r>
            <a:r>
              <a:rPr lang="tr-TR" sz="3800" kern="0" dirty="0" err="1"/>
              <a:t>dexter</a:t>
            </a:r>
            <a:r>
              <a:rPr lang="tr-TR" sz="3800" kern="0" dirty="0"/>
              <a:t> et </a:t>
            </a:r>
            <a:r>
              <a:rPr lang="tr-TR" sz="3800" kern="0" dirty="0" err="1" smtClean="0"/>
              <a:t>sinister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Bronchus</a:t>
            </a:r>
            <a:r>
              <a:rPr lang="tr-TR" sz="3800" kern="0" dirty="0" smtClean="0"/>
              <a:t> </a:t>
            </a:r>
            <a:r>
              <a:rPr lang="tr-TR" sz="3800" kern="0" dirty="0" err="1"/>
              <a:t>trachealis</a:t>
            </a:r>
            <a:r>
              <a:rPr lang="tr-TR" sz="3800" kern="0" dirty="0"/>
              <a:t> ( </a:t>
            </a:r>
            <a:r>
              <a:rPr lang="tr-TR" sz="3800" kern="0" dirty="0" err="1"/>
              <a:t>rum</a:t>
            </a:r>
            <a:r>
              <a:rPr lang="tr-TR" sz="3800" kern="0" dirty="0"/>
              <a:t>, sus </a:t>
            </a:r>
            <a:r>
              <a:rPr lang="tr-TR" sz="3800" kern="0" dirty="0" smtClean="0"/>
              <a:t>)</a:t>
            </a:r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Bronchus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lobaris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Bronchus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segmentalis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Bronchus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subsegmentalis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Bronchuli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terminales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Bronchuli</a:t>
            </a:r>
            <a:r>
              <a:rPr lang="tr-TR" sz="3800" kern="0" dirty="0" smtClean="0"/>
              <a:t> </a:t>
            </a:r>
            <a:r>
              <a:rPr lang="tr-TR" sz="3800" kern="0" dirty="0" err="1"/>
              <a:t>respiratoria</a:t>
            </a:r>
            <a:r>
              <a:rPr lang="tr-TR" sz="3800" kern="0" dirty="0"/>
              <a:t> = </a:t>
            </a:r>
            <a:r>
              <a:rPr lang="tr-TR" sz="3800" kern="0" dirty="0" err="1"/>
              <a:t>Bronchuli</a:t>
            </a:r>
            <a:r>
              <a:rPr lang="tr-TR" sz="3800" kern="0" dirty="0"/>
              <a:t> </a:t>
            </a:r>
            <a:r>
              <a:rPr lang="tr-TR" sz="3800" kern="0" dirty="0" err="1" smtClean="0"/>
              <a:t>alveolares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Ductus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alveolaris</a:t>
            </a:r>
            <a:endParaRPr lang="tr-TR" sz="3800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kern="0" dirty="0" err="1" smtClean="0"/>
              <a:t>Sacculus</a:t>
            </a:r>
            <a:r>
              <a:rPr lang="tr-TR" sz="3800" kern="0" dirty="0" smtClean="0"/>
              <a:t> </a:t>
            </a:r>
            <a:r>
              <a:rPr lang="tr-TR" sz="3800" kern="0" dirty="0" err="1" smtClean="0"/>
              <a:t>alveolaris</a:t>
            </a:r>
            <a:endParaRPr lang="tr-TR" sz="3800" kern="0" dirty="0"/>
          </a:p>
        </p:txBody>
      </p:sp>
    </p:spTree>
    <p:extLst>
      <p:ext uri="{BB962C8B-B14F-4D97-AF65-F5344CB8AC3E}">
        <p14:creationId xmlns:p14="http://schemas.microsoft.com/office/powerpoint/2010/main" val="26055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664" y="-27800"/>
            <a:ext cx="5230416" cy="764704"/>
          </a:xfrm>
        </p:spPr>
        <p:txBody>
          <a:bodyPr>
            <a:normAutofit/>
          </a:bodyPr>
          <a:lstStyle/>
          <a:p>
            <a:pPr algn="l"/>
            <a:r>
              <a:rPr lang="tr-TR" dirty="0" err="1" smtClean="0">
                <a:solidFill>
                  <a:srgbClr val="C00000"/>
                </a:solidFill>
              </a:rPr>
              <a:t>Lungs</a:t>
            </a:r>
            <a:r>
              <a:rPr lang="tr-TR" dirty="0" smtClean="0">
                <a:solidFill>
                  <a:srgbClr val="C00000"/>
                </a:solidFill>
              </a:rPr>
              <a:t> (</a:t>
            </a:r>
            <a:r>
              <a:rPr lang="tr-TR" dirty="0" err="1" smtClean="0">
                <a:solidFill>
                  <a:srgbClr val="C00000"/>
                </a:solidFill>
              </a:rPr>
              <a:t>Pulmones</a:t>
            </a:r>
            <a:r>
              <a:rPr lang="tr-TR" dirty="0" smtClean="0">
                <a:solidFill>
                  <a:srgbClr val="C00000"/>
                </a:solidFill>
              </a:rPr>
              <a:t>)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764704"/>
            <a:ext cx="6588224" cy="6093296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tr-TR" sz="3600" dirty="0" smtClean="0"/>
              <a:t>Base </a:t>
            </a:r>
            <a:r>
              <a:rPr lang="tr-TR" sz="3600" dirty="0" smtClean="0">
                <a:sym typeface="Wingdings" pitchFamily="2" charset="2"/>
              </a:rPr>
              <a:t> </a:t>
            </a:r>
            <a:r>
              <a:rPr lang="tr-TR" sz="3600" dirty="0" err="1" smtClean="0"/>
              <a:t>Basis</a:t>
            </a:r>
            <a:r>
              <a:rPr lang="tr-TR" sz="3600" dirty="0" smtClean="0"/>
              <a:t> </a:t>
            </a:r>
            <a:r>
              <a:rPr lang="tr-TR" sz="3600" dirty="0" err="1"/>
              <a:t>pulmonis</a:t>
            </a:r>
            <a:endParaRPr lang="tr-TR" sz="3600" dirty="0"/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Apex</a:t>
            </a:r>
            <a:r>
              <a:rPr lang="tr-TR" sz="3600" dirty="0" smtClean="0"/>
              <a:t> </a:t>
            </a:r>
            <a:r>
              <a:rPr lang="tr-TR" sz="3600" dirty="0" smtClean="0">
                <a:sym typeface="Wingdings" pitchFamily="2" charset="2"/>
              </a:rPr>
              <a:t> </a:t>
            </a:r>
            <a:r>
              <a:rPr lang="tr-TR" sz="3600" dirty="0" err="1" smtClean="0"/>
              <a:t>Apex</a:t>
            </a:r>
            <a:r>
              <a:rPr lang="tr-TR" sz="3600" dirty="0" smtClean="0"/>
              <a:t> </a:t>
            </a:r>
            <a:r>
              <a:rPr lang="tr-TR" sz="3600" dirty="0" err="1"/>
              <a:t>pulmonis</a:t>
            </a:r>
            <a:endParaRPr lang="tr-TR" sz="3600" dirty="0"/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Costal</a:t>
            </a:r>
            <a:r>
              <a:rPr lang="tr-TR" sz="3600" dirty="0" smtClean="0"/>
              <a:t> </a:t>
            </a:r>
            <a:r>
              <a:rPr lang="tr-TR" sz="3600" dirty="0" err="1" smtClean="0"/>
              <a:t>surface</a:t>
            </a:r>
            <a:r>
              <a:rPr lang="tr-TR" sz="3600" dirty="0" smtClean="0"/>
              <a:t> (</a:t>
            </a:r>
            <a:r>
              <a:rPr lang="tr-TR" sz="3600" dirty="0" err="1" smtClean="0"/>
              <a:t>Facies</a:t>
            </a:r>
            <a:r>
              <a:rPr lang="tr-TR" sz="3600" dirty="0" smtClean="0"/>
              <a:t> </a:t>
            </a:r>
            <a:r>
              <a:rPr lang="tr-TR" sz="3600" dirty="0" err="1" smtClean="0"/>
              <a:t>costalis</a:t>
            </a:r>
            <a:r>
              <a:rPr lang="tr-TR" sz="3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Diaphragmatic</a:t>
            </a:r>
            <a:r>
              <a:rPr lang="tr-TR" sz="3600" dirty="0" smtClean="0"/>
              <a:t> </a:t>
            </a:r>
            <a:r>
              <a:rPr lang="tr-TR" sz="3600" dirty="0" err="1" smtClean="0"/>
              <a:t>surface</a:t>
            </a:r>
            <a:r>
              <a:rPr lang="tr-TR" sz="3600" dirty="0" smtClean="0"/>
              <a:t> (</a:t>
            </a:r>
            <a:r>
              <a:rPr lang="tr-TR" sz="3600" dirty="0" err="1" smtClean="0"/>
              <a:t>Facies</a:t>
            </a:r>
            <a:r>
              <a:rPr lang="tr-TR" sz="3600" dirty="0" smtClean="0"/>
              <a:t> </a:t>
            </a:r>
            <a:r>
              <a:rPr lang="tr-TR" sz="3600" dirty="0" err="1" smtClean="0"/>
              <a:t>diaphragmatica</a:t>
            </a:r>
            <a:r>
              <a:rPr lang="tr-TR" sz="3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Interlobar</a:t>
            </a:r>
            <a:r>
              <a:rPr lang="tr-TR" sz="3600" dirty="0" smtClean="0"/>
              <a:t> </a:t>
            </a:r>
            <a:r>
              <a:rPr lang="tr-TR" sz="3600" dirty="0" err="1" smtClean="0"/>
              <a:t>surface</a:t>
            </a:r>
            <a:r>
              <a:rPr lang="tr-TR" sz="3600" dirty="0" smtClean="0"/>
              <a:t> (</a:t>
            </a:r>
            <a:r>
              <a:rPr lang="tr-TR" sz="3600" dirty="0" err="1" smtClean="0"/>
              <a:t>Facies</a:t>
            </a:r>
            <a:r>
              <a:rPr lang="tr-TR" sz="3600" dirty="0" smtClean="0"/>
              <a:t> </a:t>
            </a:r>
            <a:r>
              <a:rPr lang="tr-TR" sz="3600" dirty="0" err="1" smtClean="0"/>
              <a:t>interlobaris</a:t>
            </a:r>
            <a:r>
              <a:rPr lang="tr-TR" sz="3600" dirty="0" smtClean="0"/>
              <a:t>)</a:t>
            </a:r>
            <a:endParaRPr lang="tr-TR" sz="3600" dirty="0"/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Medial</a:t>
            </a:r>
            <a:r>
              <a:rPr lang="tr-TR" sz="3600" dirty="0" smtClean="0"/>
              <a:t> </a:t>
            </a:r>
            <a:r>
              <a:rPr lang="tr-TR" sz="3600" dirty="0" err="1" smtClean="0"/>
              <a:t>surface</a:t>
            </a:r>
            <a:r>
              <a:rPr lang="tr-TR" sz="3600" dirty="0" smtClean="0"/>
              <a:t> (</a:t>
            </a:r>
            <a:r>
              <a:rPr lang="tr-TR" sz="3600" dirty="0" err="1" smtClean="0"/>
              <a:t>Facies</a:t>
            </a:r>
            <a:r>
              <a:rPr lang="tr-TR" sz="3600" dirty="0" smtClean="0"/>
              <a:t> </a:t>
            </a:r>
            <a:r>
              <a:rPr lang="tr-TR" sz="3600" dirty="0" err="1" smtClean="0"/>
              <a:t>medialis</a:t>
            </a:r>
            <a:r>
              <a:rPr lang="tr-TR" sz="3600" dirty="0" smtClean="0"/>
              <a:t>)</a:t>
            </a:r>
            <a:endParaRPr lang="tr-TR" sz="3600" dirty="0"/>
          </a:p>
          <a:p>
            <a:pPr>
              <a:lnSpc>
                <a:spcPct val="120000"/>
              </a:lnSpc>
            </a:pPr>
            <a:r>
              <a:rPr lang="tr-TR" sz="3600" dirty="0" smtClean="0"/>
              <a:t>Pars </a:t>
            </a:r>
            <a:r>
              <a:rPr lang="tr-TR" sz="3600" dirty="0" err="1"/>
              <a:t>vertebralis</a:t>
            </a:r>
            <a:r>
              <a:rPr lang="tr-TR" sz="3600" dirty="0"/>
              <a:t> / Pars </a:t>
            </a:r>
            <a:r>
              <a:rPr lang="tr-TR" sz="3600" dirty="0" err="1" smtClean="0"/>
              <a:t>mediastinalis</a:t>
            </a:r>
            <a:endParaRPr lang="tr-TR" sz="3600" dirty="0"/>
          </a:p>
          <a:p>
            <a:pPr lvl="1">
              <a:lnSpc>
                <a:spcPct val="120000"/>
              </a:lnSpc>
            </a:pPr>
            <a:r>
              <a:rPr lang="tr-TR" dirty="0" err="1" smtClean="0"/>
              <a:t>Cardiac</a:t>
            </a:r>
            <a:r>
              <a:rPr lang="tr-TR" dirty="0" smtClean="0"/>
              <a:t> </a:t>
            </a:r>
            <a:r>
              <a:rPr lang="tr-TR" dirty="0" err="1" smtClean="0"/>
              <a:t>impression</a:t>
            </a:r>
            <a:r>
              <a:rPr lang="tr-TR" dirty="0" smtClean="0"/>
              <a:t> (</a:t>
            </a:r>
            <a:r>
              <a:rPr lang="tr-TR" dirty="0" err="1" smtClean="0"/>
              <a:t>Impressio</a:t>
            </a:r>
            <a:r>
              <a:rPr lang="tr-TR" dirty="0" smtClean="0"/>
              <a:t> </a:t>
            </a:r>
            <a:r>
              <a:rPr lang="tr-TR" dirty="0" err="1" smtClean="0"/>
              <a:t>cardiaca</a:t>
            </a:r>
            <a:r>
              <a:rPr lang="tr-TR" dirty="0" smtClean="0"/>
              <a:t>)</a:t>
            </a:r>
            <a:endParaRPr lang="tr-TR" dirty="0"/>
          </a:p>
          <a:p>
            <a:pPr lvl="1">
              <a:lnSpc>
                <a:spcPct val="120000"/>
              </a:lnSpc>
            </a:pPr>
            <a:r>
              <a:rPr lang="tr-TR" dirty="0" err="1" smtClean="0"/>
              <a:t>Hilus</a:t>
            </a:r>
            <a:r>
              <a:rPr lang="tr-TR" dirty="0" smtClean="0"/>
              <a:t> </a:t>
            </a:r>
            <a:r>
              <a:rPr lang="tr-TR" dirty="0" err="1" smtClean="0"/>
              <a:t>pulmonis</a:t>
            </a:r>
            <a:endParaRPr lang="tr-TR" dirty="0"/>
          </a:p>
          <a:p>
            <a:pPr lvl="1">
              <a:lnSpc>
                <a:spcPct val="120000"/>
              </a:lnSpc>
            </a:pPr>
            <a:r>
              <a:rPr lang="tr-TR" dirty="0" err="1" smtClean="0"/>
              <a:t>Aortic</a:t>
            </a:r>
            <a:r>
              <a:rPr lang="tr-TR" dirty="0" smtClean="0"/>
              <a:t> </a:t>
            </a:r>
            <a:r>
              <a:rPr lang="tr-TR" dirty="0" err="1" smtClean="0"/>
              <a:t>impression</a:t>
            </a:r>
            <a:r>
              <a:rPr lang="tr-TR" dirty="0" smtClean="0"/>
              <a:t> (</a:t>
            </a:r>
            <a:r>
              <a:rPr lang="tr-TR" dirty="0" err="1" smtClean="0"/>
              <a:t>Impressio</a:t>
            </a:r>
            <a:r>
              <a:rPr lang="tr-TR" dirty="0" smtClean="0"/>
              <a:t> </a:t>
            </a:r>
            <a:r>
              <a:rPr lang="tr-TR" dirty="0" err="1" smtClean="0"/>
              <a:t>aortica</a:t>
            </a:r>
            <a:r>
              <a:rPr lang="tr-TR" dirty="0" smtClean="0"/>
              <a:t>)</a:t>
            </a:r>
            <a:endParaRPr lang="tr-TR" dirty="0"/>
          </a:p>
          <a:p>
            <a:pPr lvl="1">
              <a:lnSpc>
                <a:spcPct val="120000"/>
              </a:lnSpc>
            </a:pPr>
            <a:r>
              <a:rPr lang="tr-TR" dirty="0" err="1" smtClean="0"/>
              <a:t>Esophageal</a:t>
            </a:r>
            <a:r>
              <a:rPr lang="tr-TR" dirty="0" smtClean="0"/>
              <a:t> </a:t>
            </a:r>
            <a:r>
              <a:rPr lang="tr-TR" dirty="0" err="1" smtClean="0"/>
              <a:t>impression</a:t>
            </a:r>
            <a:r>
              <a:rPr lang="tr-TR" dirty="0" smtClean="0"/>
              <a:t> (</a:t>
            </a:r>
            <a:r>
              <a:rPr lang="tr-TR" dirty="0" err="1" smtClean="0"/>
              <a:t>Impressio</a:t>
            </a:r>
            <a:r>
              <a:rPr lang="tr-TR" dirty="0" smtClean="0"/>
              <a:t> </a:t>
            </a:r>
            <a:r>
              <a:rPr lang="tr-TR" dirty="0" err="1" smtClean="0"/>
              <a:t>esophagea</a:t>
            </a:r>
            <a:r>
              <a:rPr lang="tr-TR" dirty="0" smtClean="0"/>
              <a:t>)</a:t>
            </a:r>
            <a:endParaRPr lang="tr-TR" dirty="0"/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Dorsal</a:t>
            </a:r>
            <a:r>
              <a:rPr lang="tr-TR" sz="3600" dirty="0" smtClean="0"/>
              <a:t> </a:t>
            </a:r>
            <a:r>
              <a:rPr lang="tr-TR" sz="3600" dirty="0" err="1" smtClean="0"/>
              <a:t>margin</a:t>
            </a:r>
            <a:r>
              <a:rPr lang="tr-TR" sz="3600" dirty="0" smtClean="0">
                <a:sym typeface="Wingdings" pitchFamily="2" charset="2"/>
              </a:rPr>
              <a:t> </a:t>
            </a:r>
            <a:r>
              <a:rPr lang="tr-TR" sz="3600" dirty="0" err="1" smtClean="0"/>
              <a:t>Margo</a:t>
            </a:r>
            <a:r>
              <a:rPr lang="tr-TR" sz="3600" dirty="0" smtClean="0"/>
              <a:t> </a:t>
            </a:r>
            <a:r>
              <a:rPr lang="tr-TR" sz="3600" dirty="0" err="1"/>
              <a:t>dorsalis</a:t>
            </a:r>
            <a:r>
              <a:rPr lang="tr-TR" sz="3600" dirty="0"/>
              <a:t> </a:t>
            </a:r>
            <a:r>
              <a:rPr lang="tr-TR" sz="3600" dirty="0" smtClean="0"/>
              <a:t>(</a:t>
            </a:r>
            <a:r>
              <a:rPr lang="tr-TR" sz="3600" dirty="0" err="1" smtClean="0"/>
              <a:t>obtusus</a:t>
            </a:r>
            <a:r>
              <a:rPr lang="tr-TR" sz="3600" dirty="0" smtClean="0"/>
              <a:t>)</a:t>
            </a:r>
            <a:endParaRPr lang="tr-TR" sz="3600" dirty="0"/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Ventral</a:t>
            </a:r>
            <a:r>
              <a:rPr lang="tr-TR" sz="3600" dirty="0" smtClean="0"/>
              <a:t> </a:t>
            </a:r>
            <a:r>
              <a:rPr lang="tr-TR" sz="3600" dirty="0" err="1" smtClean="0"/>
              <a:t>margin</a:t>
            </a:r>
            <a:r>
              <a:rPr lang="tr-TR" sz="3600" dirty="0" smtClean="0"/>
              <a:t> </a:t>
            </a:r>
            <a:r>
              <a:rPr lang="tr-TR" sz="3600" dirty="0" smtClean="0">
                <a:sym typeface="Wingdings" pitchFamily="2" charset="2"/>
              </a:rPr>
              <a:t> </a:t>
            </a:r>
            <a:r>
              <a:rPr lang="tr-TR" sz="3600" dirty="0" err="1" smtClean="0"/>
              <a:t>Margo</a:t>
            </a:r>
            <a:r>
              <a:rPr lang="tr-TR" sz="3600" dirty="0" smtClean="0"/>
              <a:t> </a:t>
            </a:r>
            <a:r>
              <a:rPr lang="tr-TR" sz="3600" dirty="0" err="1"/>
              <a:t>ventralis</a:t>
            </a:r>
            <a:r>
              <a:rPr lang="tr-TR" sz="3600" dirty="0"/>
              <a:t> ( </a:t>
            </a:r>
            <a:r>
              <a:rPr lang="tr-TR" sz="3600" dirty="0" err="1"/>
              <a:t>acutus</a:t>
            </a:r>
            <a:r>
              <a:rPr lang="tr-TR" sz="3600" dirty="0"/>
              <a:t> )</a:t>
            </a:r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Cardiac</a:t>
            </a:r>
            <a:r>
              <a:rPr lang="tr-TR" sz="3600" dirty="0" smtClean="0"/>
              <a:t> </a:t>
            </a:r>
            <a:r>
              <a:rPr lang="tr-TR" sz="3600" dirty="0" err="1" smtClean="0"/>
              <a:t>notch</a:t>
            </a:r>
            <a:r>
              <a:rPr lang="tr-TR" sz="3600" dirty="0" smtClean="0"/>
              <a:t> (</a:t>
            </a:r>
            <a:r>
              <a:rPr lang="tr-TR" sz="3600" dirty="0" err="1" smtClean="0"/>
              <a:t>Incisura</a:t>
            </a:r>
            <a:r>
              <a:rPr lang="tr-TR" sz="3600" dirty="0" smtClean="0"/>
              <a:t> </a:t>
            </a:r>
            <a:r>
              <a:rPr lang="tr-TR" sz="3600" dirty="0" err="1" smtClean="0"/>
              <a:t>cardiaca</a:t>
            </a:r>
            <a:r>
              <a:rPr lang="tr-TR" sz="3600" dirty="0" smtClean="0"/>
              <a:t>)</a:t>
            </a:r>
            <a:endParaRPr lang="tr-TR" sz="3600" dirty="0"/>
          </a:p>
          <a:p>
            <a:pPr>
              <a:lnSpc>
                <a:spcPct val="120000"/>
              </a:lnSpc>
            </a:pPr>
            <a:r>
              <a:rPr lang="tr-TR" sz="3600" dirty="0" err="1" smtClean="0"/>
              <a:t>Interlobar</a:t>
            </a:r>
            <a:r>
              <a:rPr lang="tr-TR" sz="3600" dirty="0" smtClean="0"/>
              <a:t> </a:t>
            </a:r>
            <a:r>
              <a:rPr lang="tr-TR" sz="3600" dirty="0" err="1" smtClean="0"/>
              <a:t>fissures</a:t>
            </a:r>
            <a:r>
              <a:rPr lang="tr-TR" sz="3600" dirty="0" smtClean="0"/>
              <a:t> (</a:t>
            </a:r>
            <a:r>
              <a:rPr lang="tr-TR" sz="3600" dirty="0" err="1" smtClean="0"/>
              <a:t>Fissura</a:t>
            </a:r>
            <a:r>
              <a:rPr lang="tr-TR" sz="3600" dirty="0" smtClean="0"/>
              <a:t> </a:t>
            </a:r>
            <a:r>
              <a:rPr lang="tr-TR" sz="3600" dirty="0" err="1" smtClean="0"/>
              <a:t>interlobaris</a:t>
            </a:r>
            <a:r>
              <a:rPr lang="tr-TR" sz="3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tr-TR" sz="3600" dirty="0" err="1" smtClean="0">
                <a:solidFill>
                  <a:srgbClr val="C00000"/>
                </a:solidFill>
              </a:rPr>
              <a:t>Lobuli</a:t>
            </a:r>
            <a:r>
              <a:rPr lang="tr-TR" sz="3600" dirty="0" smtClean="0">
                <a:solidFill>
                  <a:srgbClr val="C00000"/>
                </a:solidFill>
              </a:rPr>
              <a:t> </a:t>
            </a:r>
            <a:r>
              <a:rPr lang="tr-TR" sz="3600" dirty="0" err="1" smtClean="0">
                <a:solidFill>
                  <a:srgbClr val="C00000"/>
                </a:solidFill>
              </a:rPr>
              <a:t>pulmones</a:t>
            </a:r>
            <a:r>
              <a:rPr lang="tr-TR" sz="3600" dirty="0" smtClean="0">
                <a:solidFill>
                  <a:srgbClr val="C00000"/>
                </a:solidFill>
              </a:rPr>
              <a:t> (sığır, </a:t>
            </a:r>
            <a:r>
              <a:rPr lang="tr-TR" sz="3600" dirty="0">
                <a:solidFill>
                  <a:srgbClr val="C00000"/>
                </a:solidFill>
              </a:rPr>
              <a:t>domuz, </a:t>
            </a:r>
            <a:r>
              <a:rPr lang="tr-TR" sz="3600" dirty="0" smtClean="0">
                <a:solidFill>
                  <a:srgbClr val="C00000"/>
                </a:solidFill>
              </a:rPr>
              <a:t>keçi)</a:t>
            </a:r>
            <a:endParaRPr lang="tr-TR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2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1"/>
            <a:ext cx="8445624" cy="908720"/>
          </a:xfrm>
        </p:spPr>
        <p:txBody>
          <a:bodyPr>
            <a:normAutofit/>
          </a:bodyPr>
          <a:lstStyle/>
          <a:p>
            <a:pPr algn="l"/>
            <a:r>
              <a:rPr lang="tr-TR" sz="4800" dirty="0" err="1" smtClean="0">
                <a:solidFill>
                  <a:srgbClr val="C00000"/>
                </a:solidFill>
              </a:rPr>
              <a:t>Respiratory</a:t>
            </a:r>
            <a:r>
              <a:rPr lang="tr-TR" sz="4800" dirty="0" smtClean="0">
                <a:solidFill>
                  <a:srgbClr val="C00000"/>
                </a:solidFill>
              </a:rPr>
              <a:t> </a:t>
            </a:r>
            <a:r>
              <a:rPr lang="tr-TR" sz="4800" dirty="0" err="1" smtClean="0">
                <a:solidFill>
                  <a:srgbClr val="C00000"/>
                </a:solidFill>
              </a:rPr>
              <a:t>System</a:t>
            </a:r>
            <a:endParaRPr lang="tr-TR" sz="4800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54618" y="1041827"/>
            <a:ext cx="9198618" cy="5339501"/>
          </a:xfrm>
        </p:spPr>
        <p:txBody>
          <a:bodyPr>
            <a:noAutofit/>
          </a:bodyPr>
          <a:lstStyle/>
          <a:p>
            <a:r>
              <a:rPr lang="tr-TR" sz="3600" dirty="0" err="1" smtClean="0"/>
              <a:t>Respiration</a:t>
            </a:r>
            <a:r>
              <a:rPr lang="tr-TR" sz="3600" dirty="0" smtClean="0"/>
              <a:t> </a:t>
            </a:r>
            <a:r>
              <a:rPr lang="tr-TR" sz="3600" dirty="0" smtClean="0">
                <a:sym typeface="Wingdings" pitchFamily="2" charset="2"/>
              </a:rPr>
              <a:t> </a:t>
            </a:r>
            <a:r>
              <a:rPr lang="tr-TR" sz="3600" dirty="0" err="1" smtClean="0">
                <a:sym typeface="Wingdings" pitchFamily="2" charset="2"/>
              </a:rPr>
              <a:t>Inspiration</a:t>
            </a:r>
            <a:r>
              <a:rPr lang="tr-TR" sz="3600" dirty="0" smtClean="0">
                <a:sym typeface="Wingdings" pitchFamily="2" charset="2"/>
              </a:rPr>
              <a:t> (</a:t>
            </a:r>
            <a:r>
              <a:rPr lang="tr-TR" sz="3600" dirty="0" err="1" smtClean="0">
                <a:sym typeface="Wingdings" pitchFamily="2" charset="2"/>
              </a:rPr>
              <a:t>Inhalation</a:t>
            </a:r>
            <a:r>
              <a:rPr lang="tr-TR" sz="3600" dirty="0" smtClean="0">
                <a:sym typeface="Wingdings" pitchFamily="2" charset="2"/>
              </a:rPr>
              <a:t>) </a:t>
            </a:r>
            <a:r>
              <a:rPr lang="tr-TR" sz="3600" b="1" dirty="0" smtClean="0">
                <a:sym typeface="Wingdings" pitchFamily="2" charset="2"/>
              </a:rPr>
              <a:t>+</a:t>
            </a:r>
            <a:r>
              <a:rPr lang="tr-TR" sz="3600" dirty="0" smtClean="0">
                <a:sym typeface="Wingdings" pitchFamily="2" charset="2"/>
              </a:rPr>
              <a:t> </a:t>
            </a:r>
            <a:r>
              <a:rPr lang="tr-TR" sz="3600" dirty="0" err="1" smtClean="0">
                <a:sym typeface="Wingdings" pitchFamily="2" charset="2"/>
              </a:rPr>
              <a:t>Expiration</a:t>
            </a:r>
            <a:r>
              <a:rPr lang="tr-TR" sz="3600" dirty="0" smtClean="0">
                <a:sym typeface="Wingdings" pitchFamily="2" charset="2"/>
              </a:rPr>
              <a:t> (</a:t>
            </a:r>
            <a:r>
              <a:rPr lang="tr-TR" sz="3600" dirty="0" err="1" smtClean="0">
                <a:sym typeface="Wingdings" pitchFamily="2" charset="2"/>
              </a:rPr>
              <a:t>Exhalation</a:t>
            </a:r>
            <a:r>
              <a:rPr lang="tr-TR" sz="3600" dirty="0" smtClean="0">
                <a:sym typeface="Wingdings" pitchFamily="2" charset="2"/>
              </a:rPr>
              <a:t>)</a:t>
            </a:r>
          </a:p>
          <a:p>
            <a:r>
              <a:rPr lang="tr-TR" sz="3600" dirty="0" err="1" smtClean="0">
                <a:sym typeface="Wingdings" pitchFamily="2" charset="2"/>
              </a:rPr>
              <a:t>Inspiration</a:t>
            </a:r>
            <a:r>
              <a:rPr lang="tr-TR" sz="3600" dirty="0">
                <a:sym typeface="Wingdings" pitchFamily="2" charset="2"/>
              </a:rPr>
              <a:t> </a:t>
            </a:r>
            <a:r>
              <a:rPr lang="tr-TR" sz="3600" dirty="0" smtClean="0">
                <a:sym typeface="Wingdings" pitchFamily="2" charset="2"/>
              </a:rPr>
              <a:t> Active </a:t>
            </a:r>
            <a:r>
              <a:rPr lang="tr-TR" sz="3600" dirty="0" err="1" smtClean="0">
                <a:sym typeface="Wingdings" pitchFamily="2" charset="2"/>
              </a:rPr>
              <a:t>phase</a:t>
            </a:r>
            <a:endParaRPr lang="tr-TR" sz="3600" dirty="0">
              <a:sym typeface="Wingdings" pitchFamily="2" charset="2"/>
            </a:endParaRPr>
          </a:p>
          <a:p>
            <a:r>
              <a:rPr lang="tr-TR" sz="3600" dirty="0" err="1" smtClean="0">
                <a:sym typeface="Wingdings" pitchFamily="2" charset="2"/>
              </a:rPr>
              <a:t>Expiration</a:t>
            </a:r>
            <a:r>
              <a:rPr lang="tr-TR" sz="3600" dirty="0" smtClean="0">
                <a:sym typeface="Wingdings" pitchFamily="2" charset="2"/>
              </a:rPr>
              <a:t>  </a:t>
            </a:r>
            <a:r>
              <a:rPr lang="tr-TR" sz="3600" dirty="0" err="1" smtClean="0">
                <a:sym typeface="Wingdings" pitchFamily="2" charset="2"/>
              </a:rPr>
              <a:t>Passive</a:t>
            </a:r>
            <a:r>
              <a:rPr lang="tr-TR" sz="3600" dirty="0" smtClean="0">
                <a:sym typeface="Wingdings" pitchFamily="2" charset="2"/>
              </a:rPr>
              <a:t> </a:t>
            </a:r>
            <a:r>
              <a:rPr lang="tr-TR" sz="3600" dirty="0" err="1" smtClean="0">
                <a:sym typeface="Wingdings" pitchFamily="2" charset="2"/>
              </a:rPr>
              <a:t>Phase</a:t>
            </a:r>
            <a:endParaRPr lang="tr-TR" sz="3600" dirty="0" smtClean="0">
              <a:sym typeface="Wingdings" pitchFamily="2" charset="2"/>
            </a:endParaRPr>
          </a:p>
          <a:p>
            <a:r>
              <a:rPr lang="tr-TR" sz="3600" dirty="0" err="1" smtClean="0">
                <a:sym typeface="Wingdings" pitchFamily="2" charset="2"/>
              </a:rPr>
              <a:t>Ventilation</a:t>
            </a:r>
            <a:endParaRPr lang="tr-TR" sz="3600" dirty="0">
              <a:sym typeface="Wingdings" pitchFamily="2" charset="2"/>
            </a:endParaRPr>
          </a:p>
          <a:p>
            <a:r>
              <a:rPr lang="tr-TR" sz="3600" dirty="0" err="1" smtClean="0">
                <a:sym typeface="Wingdings" pitchFamily="2" charset="2"/>
              </a:rPr>
              <a:t>Hyperventilation</a:t>
            </a:r>
            <a:endParaRPr lang="tr-TR" sz="3600" dirty="0">
              <a:sym typeface="Wingdings" pitchFamily="2" charset="2"/>
            </a:endParaRPr>
          </a:p>
          <a:p>
            <a:r>
              <a:rPr lang="tr-TR" sz="3600" dirty="0" err="1" smtClean="0">
                <a:sym typeface="Wingdings" pitchFamily="2" charset="2"/>
              </a:rPr>
              <a:t>Hypoventilation</a:t>
            </a:r>
            <a:endParaRPr lang="tr-TR" sz="3600" dirty="0" smtClean="0">
              <a:sym typeface="Wingdings" pitchFamily="2" charset="2"/>
            </a:endParaRPr>
          </a:p>
          <a:p>
            <a:r>
              <a:rPr lang="tr-TR" sz="3600" dirty="0" err="1" smtClean="0">
                <a:sym typeface="Wingdings" pitchFamily="2" charset="2"/>
              </a:rPr>
              <a:t>Vital</a:t>
            </a:r>
            <a:r>
              <a:rPr lang="tr-TR" sz="3600" dirty="0" smtClean="0">
                <a:sym typeface="Wingdings" pitchFamily="2" charset="2"/>
              </a:rPr>
              <a:t> </a:t>
            </a:r>
            <a:r>
              <a:rPr lang="tr-TR" sz="3600" dirty="0" err="1" smtClean="0">
                <a:sym typeface="Wingdings" pitchFamily="2" charset="2"/>
              </a:rPr>
              <a:t>capacity</a:t>
            </a:r>
            <a:r>
              <a:rPr lang="tr-TR" sz="3600" dirty="0" smtClean="0">
                <a:sym typeface="Wingdings" pitchFamily="2" charset="2"/>
              </a:rPr>
              <a:t>, </a:t>
            </a:r>
            <a:r>
              <a:rPr lang="tr-TR" sz="3600" dirty="0" err="1" smtClean="0">
                <a:sym typeface="Wingdings" pitchFamily="2" charset="2"/>
              </a:rPr>
              <a:t>tidal</a:t>
            </a:r>
            <a:r>
              <a:rPr lang="tr-TR" sz="3600" dirty="0" smtClean="0">
                <a:sym typeface="Wingdings" pitchFamily="2" charset="2"/>
              </a:rPr>
              <a:t> </a:t>
            </a:r>
            <a:r>
              <a:rPr lang="tr-TR" sz="3600" dirty="0" err="1" smtClean="0">
                <a:sym typeface="Wingdings" pitchFamily="2" charset="2"/>
              </a:rPr>
              <a:t>volume</a:t>
            </a:r>
            <a:r>
              <a:rPr lang="tr-TR" sz="3600" dirty="0">
                <a:sym typeface="Wingdings" pitchFamily="2" charset="2"/>
              </a:rPr>
              <a:t>.</a:t>
            </a:r>
            <a:endParaRPr lang="tr-TR" sz="36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77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-42242"/>
            <a:ext cx="9144000" cy="1340768"/>
          </a:xfrm>
        </p:spPr>
        <p:txBody>
          <a:bodyPr>
            <a:normAutofit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Lobulation</a:t>
            </a:r>
            <a:r>
              <a:rPr lang="tr-TR" dirty="0" smtClean="0">
                <a:solidFill>
                  <a:srgbClr val="C00000"/>
                </a:solidFill>
              </a:rPr>
              <a:t> of </a:t>
            </a:r>
            <a:r>
              <a:rPr lang="tr-TR" dirty="0" err="1" smtClean="0">
                <a:solidFill>
                  <a:srgbClr val="C00000"/>
                </a:solidFill>
              </a:rPr>
              <a:t>Lungs</a:t>
            </a:r>
            <a:r>
              <a:rPr lang="tr-TR" dirty="0" smtClean="0">
                <a:solidFill>
                  <a:srgbClr val="C00000"/>
                </a:solidFill>
              </a:rPr>
              <a:t> in </a:t>
            </a:r>
            <a:r>
              <a:rPr lang="tr-TR" dirty="0" err="1" smtClean="0">
                <a:solidFill>
                  <a:srgbClr val="C00000"/>
                </a:solidFill>
              </a:rPr>
              <a:t>Equine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Species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683568" y="1522702"/>
            <a:ext cx="3024336" cy="138499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tr-TR" sz="2800" b="1" dirty="0" smtClean="0"/>
              <a:t>LEFT</a:t>
            </a:r>
            <a:endParaRPr lang="fr-FR" sz="2800" b="1" dirty="0"/>
          </a:p>
          <a:p>
            <a:r>
              <a:rPr lang="fr-FR" sz="2800" b="1" dirty="0"/>
              <a:t>1)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cranialis</a:t>
            </a:r>
            <a:endParaRPr lang="fr-FR" sz="2800" b="1" dirty="0"/>
          </a:p>
          <a:p>
            <a:r>
              <a:rPr lang="fr-FR" sz="2800" b="1" dirty="0"/>
              <a:t>2)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caudalis</a:t>
            </a:r>
            <a:endParaRPr lang="fr-FR" sz="2800" b="1" dirty="0"/>
          </a:p>
        </p:txBody>
      </p:sp>
      <p:sp>
        <p:nvSpPr>
          <p:cNvPr id="11" name="Dikdörtgen 10"/>
          <p:cNvSpPr/>
          <p:nvPr/>
        </p:nvSpPr>
        <p:spPr>
          <a:xfrm>
            <a:off x="3923928" y="3717032"/>
            <a:ext cx="3276600" cy="181588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tr-TR" sz="2800" b="1" dirty="0" smtClean="0"/>
              <a:t>RIGHT</a:t>
            </a:r>
            <a:endParaRPr lang="fr-FR" sz="2800" b="1" dirty="0"/>
          </a:p>
          <a:p>
            <a:r>
              <a:rPr lang="fr-FR" sz="2800" b="1" dirty="0"/>
              <a:t>1)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cranialis</a:t>
            </a:r>
            <a:endParaRPr lang="fr-FR" sz="2800" b="1" dirty="0"/>
          </a:p>
          <a:p>
            <a:r>
              <a:rPr lang="fr-FR" sz="2800" b="1" dirty="0"/>
              <a:t>2)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caudalis</a:t>
            </a:r>
            <a:endParaRPr lang="fr-FR" sz="2800" b="1" dirty="0"/>
          </a:p>
          <a:p>
            <a:r>
              <a:rPr lang="fr-FR" sz="2800" b="1" dirty="0"/>
              <a:t>3)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accessorius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5226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0" y="-42242"/>
            <a:ext cx="9144000" cy="1022970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Lobulation</a:t>
            </a:r>
            <a:r>
              <a:rPr lang="en-US" dirty="0">
                <a:solidFill>
                  <a:srgbClr val="C00000"/>
                </a:solidFill>
              </a:rPr>
              <a:t> of Lungs in </a:t>
            </a:r>
            <a:r>
              <a:rPr lang="tr-TR" dirty="0" err="1" smtClean="0">
                <a:solidFill>
                  <a:srgbClr val="C00000"/>
                </a:solidFill>
              </a:rPr>
              <a:t>Carnivores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2008" y="1268760"/>
            <a:ext cx="4283968" cy="156966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tr-TR" sz="2400" b="1" dirty="0" smtClean="0"/>
              <a:t>LEFT</a:t>
            </a:r>
            <a:endParaRPr lang="fr-FR" sz="2400" b="1" dirty="0"/>
          </a:p>
          <a:p>
            <a:r>
              <a:rPr lang="fr-FR" sz="2400" b="1" dirty="0"/>
              <a:t>1)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cranialis</a:t>
            </a:r>
            <a:endParaRPr lang="fr-FR" sz="2400" b="1" dirty="0"/>
          </a:p>
          <a:p>
            <a:r>
              <a:rPr lang="fr-FR" sz="2400" b="1" dirty="0"/>
              <a:t>2)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caudalis</a:t>
            </a:r>
            <a:endParaRPr lang="fr-FR" sz="2400" b="1" dirty="0"/>
          </a:p>
          <a:p>
            <a:r>
              <a:rPr lang="fr-FR" sz="2400" b="1" dirty="0"/>
              <a:t>3)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caudalis</a:t>
            </a:r>
            <a:endParaRPr lang="fr-FR" sz="2400" b="1" dirty="0"/>
          </a:p>
        </p:txBody>
      </p:sp>
      <p:sp>
        <p:nvSpPr>
          <p:cNvPr id="6" name="Dikdörtgen 5"/>
          <p:cNvSpPr/>
          <p:nvPr/>
        </p:nvSpPr>
        <p:spPr>
          <a:xfrm>
            <a:off x="4788024" y="1283618"/>
            <a:ext cx="4248472" cy="193899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tr-TR" sz="2400" b="1" dirty="0" smtClean="0"/>
              <a:t>RIGHT</a:t>
            </a:r>
            <a:endParaRPr lang="fr-FR" sz="2400" b="1" dirty="0"/>
          </a:p>
          <a:p>
            <a:r>
              <a:rPr lang="fr-FR" sz="2400" b="1" dirty="0"/>
              <a:t>1)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 smtClean="0"/>
              <a:t>cranialis</a:t>
            </a:r>
            <a:endParaRPr lang="fr-FR" sz="2400" b="1" dirty="0"/>
          </a:p>
          <a:p>
            <a:r>
              <a:rPr lang="fr-FR" sz="2400" b="1" dirty="0"/>
              <a:t>2) </a:t>
            </a:r>
            <a:r>
              <a:rPr lang="fr-FR" sz="2400" b="1" dirty="0" err="1" smtClean="0"/>
              <a:t>Lobu</a:t>
            </a:r>
            <a:r>
              <a:rPr lang="tr-TR" sz="2400" b="1" dirty="0" smtClean="0"/>
              <a:t>s </a:t>
            </a:r>
            <a:r>
              <a:rPr lang="tr-TR" sz="2400" b="1" dirty="0" err="1" smtClean="0"/>
              <a:t>medius</a:t>
            </a:r>
            <a:endParaRPr lang="fr-FR" sz="2400" b="1" dirty="0"/>
          </a:p>
          <a:p>
            <a:r>
              <a:rPr lang="fr-FR" sz="2400" b="1" dirty="0"/>
              <a:t>3)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 smtClean="0"/>
              <a:t>caudalis</a:t>
            </a:r>
            <a:endParaRPr lang="tr-TR" sz="2400" b="1" dirty="0" smtClean="0"/>
          </a:p>
          <a:p>
            <a:r>
              <a:rPr lang="tr-TR" sz="2400" b="1" dirty="0" smtClean="0"/>
              <a:t>4) </a:t>
            </a:r>
            <a:r>
              <a:rPr lang="tr-TR" sz="2400" b="1" dirty="0" err="1" smtClean="0"/>
              <a:t>Lobus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accessorius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4477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C00000"/>
                </a:solidFill>
              </a:rPr>
              <a:t>Lobulation</a:t>
            </a:r>
            <a:r>
              <a:rPr lang="tr-TR" dirty="0">
                <a:solidFill>
                  <a:srgbClr val="C00000"/>
                </a:solidFill>
              </a:rPr>
              <a:t> of </a:t>
            </a:r>
            <a:r>
              <a:rPr lang="tr-TR" dirty="0" err="1">
                <a:solidFill>
                  <a:srgbClr val="C00000"/>
                </a:solidFill>
              </a:rPr>
              <a:t>Lungs</a:t>
            </a:r>
            <a:r>
              <a:rPr lang="tr-TR" dirty="0">
                <a:solidFill>
                  <a:srgbClr val="C00000"/>
                </a:solidFill>
              </a:rPr>
              <a:t> in </a:t>
            </a:r>
            <a:r>
              <a:rPr lang="tr-TR" dirty="0" err="1" smtClean="0">
                <a:solidFill>
                  <a:srgbClr val="C00000"/>
                </a:solidFill>
              </a:rPr>
              <a:t>Ruminants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683568" y="1195952"/>
            <a:ext cx="4860032" cy="1569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tr-TR" sz="2400" b="1" dirty="0" smtClean="0"/>
              <a:t>LEFT</a:t>
            </a:r>
            <a:endParaRPr lang="fr-FR" sz="2400" b="1" dirty="0"/>
          </a:p>
          <a:p>
            <a:r>
              <a:rPr lang="fr-FR" sz="2400" b="1" dirty="0"/>
              <a:t>1)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cranialis</a:t>
            </a:r>
            <a:endParaRPr lang="fr-FR" sz="2400" b="1" dirty="0"/>
          </a:p>
          <a:p>
            <a:r>
              <a:rPr lang="fr-FR" sz="2400" b="1" dirty="0"/>
              <a:t>2)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caudalis</a:t>
            </a:r>
            <a:endParaRPr lang="fr-FR" sz="2400" b="1" dirty="0"/>
          </a:p>
          <a:p>
            <a:r>
              <a:rPr lang="fr-FR" sz="2400" b="1" dirty="0"/>
              <a:t>3)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caudalis</a:t>
            </a:r>
            <a:endParaRPr lang="fr-FR" sz="2400" b="1" dirty="0"/>
          </a:p>
        </p:txBody>
      </p:sp>
      <p:sp>
        <p:nvSpPr>
          <p:cNvPr id="8" name="Dikdörtgen 7"/>
          <p:cNvSpPr/>
          <p:nvPr/>
        </p:nvSpPr>
        <p:spPr>
          <a:xfrm>
            <a:off x="611560" y="3356992"/>
            <a:ext cx="4572000" cy="23083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tr-TR" sz="2400" b="1" dirty="0" smtClean="0"/>
              <a:t>RIGHT</a:t>
            </a:r>
            <a:endParaRPr lang="tr-TR" sz="2400" b="1" dirty="0"/>
          </a:p>
          <a:p>
            <a:r>
              <a:rPr lang="tr-TR" sz="2400" b="1" dirty="0"/>
              <a:t>1)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cranialis</a:t>
            </a:r>
            <a:r>
              <a:rPr lang="tr-TR" sz="2400" b="1" dirty="0"/>
              <a:t> pars </a:t>
            </a:r>
            <a:r>
              <a:rPr lang="tr-TR" sz="2400" b="1" dirty="0" err="1"/>
              <a:t>cranialis</a:t>
            </a:r>
            <a:endParaRPr lang="tr-TR" sz="2400" b="1" dirty="0"/>
          </a:p>
          <a:p>
            <a:r>
              <a:rPr lang="tr-TR" sz="2400" b="1" dirty="0"/>
              <a:t>2)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cranialis</a:t>
            </a:r>
            <a:r>
              <a:rPr lang="tr-TR" sz="2400" b="1" dirty="0"/>
              <a:t> pars </a:t>
            </a:r>
            <a:r>
              <a:rPr lang="tr-TR" sz="2400" b="1" dirty="0" err="1"/>
              <a:t>caudalis</a:t>
            </a:r>
            <a:endParaRPr lang="tr-TR" sz="2400" b="1" dirty="0"/>
          </a:p>
          <a:p>
            <a:r>
              <a:rPr lang="tr-TR" sz="2400" b="1" dirty="0"/>
              <a:t>3)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medius</a:t>
            </a:r>
            <a:endParaRPr lang="tr-TR" sz="2400" b="1" dirty="0"/>
          </a:p>
          <a:p>
            <a:r>
              <a:rPr lang="tr-TR" sz="2400" b="1" dirty="0"/>
              <a:t>4)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caudalis</a:t>
            </a:r>
            <a:endParaRPr lang="tr-TR" sz="2400" b="1" dirty="0"/>
          </a:p>
          <a:p>
            <a:r>
              <a:rPr lang="tr-TR" sz="2400" b="1" dirty="0"/>
              <a:t>5)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accessorius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265915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130" y="6198"/>
            <a:ext cx="4885910" cy="841174"/>
          </a:xfrm>
        </p:spPr>
        <p:txBody>
          <a:bodyPr>
            <a:normAutofit/>
          </a:bodyPr>
          <a:lstStyle/>
          <a:p>
            <a:pPr algn="l"/>
            <a:r>
              <a:rPr lang="tr-TR" dirty="0" err="1" smtClean="0">
                <a:solidFill>
                  <a:srgbClr val="C00000"/>
                </a:solidFill>
              </a:rPr>
              <a:t>Thoracal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C</a:t>
            </a:r>
            <a:r>
              <a:rPr lang="tr-TR" dirty="0" err="1" smtClean="0">
                <a:solidFill>
                  <a:srgbClr val="C00000"/>
                </a:solidFill>
              </a:rPr>
              <a:t>avity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0" y="971085"/>
            <a:ext cx="9144000" cy="485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3600" dirty="0" err="1">
                <a:solidFill>
                  <a:srgbClr val="C00000"/>
                </a:solidFill>
              </a:rPr>
              <a:t>Apertura</a:t>
            </a:r>
            <a:r>
              <a:rPr lang="tr-TR" sz="3600" dirty="0">
                <a:solidFill>
                  <a:srgbClr val="C00000"/>
                </a:solidFill>
              </a:rPr>
              <a:t> </a:t>
            </a:r>
            <a:r>
              <a:rPr lang="tr-TR" sz="3600" dirty="0" err="1">
                <a:solidFill>
                  <a:srgbClr val="C00000"/>
                </a:solidFill>
              </a:rPr>
              <a:t>thoracis</a:t>
            </a:r>
            <a:r>
              <a:rPr lang="tr-TR" sz="3600" dirty="0">
                <a:solidFill>
                  <a:srgbClr val="C00000"/>
                </a:solidFill>
              </a:rPr>
              <a:t> </a:t>
            </a:r>
            <a:r>
              <a:rPr lang="tr-TR" sz="3600" dirty="0" err="1">
                <a:solidFill>
                  <a:srgbClr val="C00000"/>
                </a:solidFill>
              </a:rPr>
              <a:t>cranialis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 1.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thoracal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vertebra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, ilk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costa’lar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,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manubrium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sterni</a:t>
            </a:r>
            <a:endParaRPr lang="tr-TR" sz="3600" dirty="0">
              <a:solidFill>
                <a:prstClr val="black"/>
              </a:solidFill>
              <a:sym typeface="Wingdings" pitchFamily="2" charset="2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3600" dirty="0" err="1">
                <a:solidFill>
                  <a:srgbClr val="C00000"/>
                </a:solidFill>
                <a:sym typeface="Wingdings" pitchFamily="2" charset="2"/>
              </a:rPr>
              <a:t>Apertura</a:t>
            </a:r>
            <a:r>
              <a:rPr lang="tr-TR" sz="36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srgbClr val="C00000"/>
                </a:solidFill>
                <a:sym typeface="Wingdings" pitchFamily="2" charset="2"/>
              </a:rPr>
              <a:t>thoracis</a:t>
            </a:r>
            <a:r>
              <a:rPr lang="tr-TR" sz="36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srgbClr val="C00000"/>
                </a:solidFill>
                <a:sym typeface="Wingdings" pitchFamily="2" charset="2"/>
              </a:rPr>
              <a:t>caudalis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 Son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thoracal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vert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., son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costa’lar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,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proc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.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xiphoideus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ve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diaphragma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parietalis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,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visceralis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(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pulmonalis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).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Cupulae</a:t>
            </a:r>
            <a:r>
              <a:rPr lang="tr-TR" sz="36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36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endParaRPr lang="tr-TR" sz="3600" dirty="0">
              <a:solidFill>
                <a:prstClr val="black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466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İçerik Yer Tutucusu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dirty="0">
                <a:sym typeface="Wingdings" pitchFamily="2" charset="2"/>
              </a:rPr>
              <a:t>The mediastinum is the central compartment of the thoracic cavity surrounded by parietal pleura.</a:t>
            </a:r>
          </a:p>
          <a:p>
            <a:r>
              <a:rPr lang="en-US" sz="2400" dirty="0">
                <a:sym typeface="Wingdings" pitchFamily="2" charset="2"/>
              </a:rPr>
              <a:t>Extends from cranial thoracic aperture to the diaphragm caudally.</a:t>
            </a:r>
          </a:p>
          <a:p>
            <a:r>
              <a:rPr lang="en-US" sz="2400" dirty="0">
                <a:sym typeface="Wingdings" pitchFamily="2" charset="2"/>
              </a:rPr>
              <a:t>Mediastinum contains a group of structures within the thorax. </a:t>
            </a:r>
            <a:endParaRPr lang="tr-TR" sz="2400" dirty="0" smtClean="0">
              <a:sym typeface="Wingdings" pitchFamily="2" charset="2"/>
            </a:endParaRPr>
          </a:p>
          <a:p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craniale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(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precardial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400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>
                <a:sym typeface="Wingdings" pitchFamily="2" charset="2"/>
              </a:rPr>
              <a:t>Esophagus</a:t>
            </a:r>
            <a:r>
              <a:rPr lang="tr-TR" sz="2400" dirty="0" smtClean="0">
                <a:sym typeface="Wingdings" pitchFamily="2" charset="2"/>
              </a:rPr>
              <a:t>, </a:t>
            </a:r>
            <a:r>
              <a:rPr lang="tr-TR" sz="2400" dirty="0" err="1" smtClean="0">
                <a:sym typeface="Wingdings" pitchFamily="2" charset="2"/>
              </a:rPr>
              <a:t>trachea</a:t>
            </a:r>
            <a:r>
              <a:rPr lang="tr-TR" sz="2400" dirty="0" smtClean="0">
                <a:sym typeface="Wingdings" pitchFamily="2" charset="2"/>
              </a:rPr>
              <a:t>, tr. </a:t>
            </a:r>
            <a:r>
              <a:rPr lang="tr-TR" sz="2400" dirty="0" err="1" smtClean="0">
                <a:sym typeface="Wingdings" pitchFamily="2" charset="2"/>
              </a:rPr>
              <a:t>Brachiocephalicus</a:t>
            </a:r>
            <a:r>
              <a:rPr lang="tr-TR" sz="2400" dirty="0" smtClean="0">
                <a:sym typeface="Wingdings" pitchFamily="2" charset="2"/>
              </a:rPr>
              <a:t>, a. </a:t>
            </a:r>
            <a:r>
              <a:rPr lang="tr-TR" sz="2400" dirty="0" err="1" smtClean="0">
                <a:sym typeface="Wingdings" pitchFamily="2" charset="2"/>
              </a:rPr>
              <a:t>carotis</a:t>
            </a:r>
            <a:r>
              <a:rPr lang="tr-TR" sz="2400" dirty="0" smtClean="0">
                <a:sym typeface="Wingdings" pitchFamily="2" charset="2"/>
              </a:rPr>
              <a:t> </a:t>
            </a:r>
            <a:r>
              <a:rPr lang="tr-TR" sz="2400" dirty="0" err="1" smtClean="0">
                <a:sym typeface="Wingdings" pitchFamily="2" charset="2"/>
              </a:rPr>
              <a:t>communis</a:t>
            </a:r>
            <a:r>
              <a:rPr lang="tr-TR" sz="2400" dirty="0" smtClean="0">
                <a:sym typeface="Wingdings" pitchFamily="2" charset="2"/>
              </a:rPr>
              <a:t>, v. cava </a:t>
            </a:r>
            <a:r>
              <a:rPr lang="tr-TR" sz="2400" dirty="0" err="1" smtClean="0">
                <a:sym typeface="Wingdings" pitchFamily="2" charset="2"/>
              </a:rPr>
              <a:t>cranialis</a:t>
            </a:r>
            <a:r>
              <a:rPr lang="tr-TR" sz="2400" dirty="0" smtClean="0">
                <a:sym typeface="Wingdings" pitchFamily="2" charset="2"/>
              </a:rPr>
              <a:t>, n. </a:t>
            </a:r>
            <a:r>
              <a:rPr lang="tr-TR" sz="2400" dirty="0" err="1" smtClean="0">
                <a:sym typeface="Wingdings" pitchFamily="2" charset="2"/>
              </a:rPr>
              <a:t>vagus</a:t>
            </a:r>
            <a:r>
              <a:rPr lang="tr-TR" sz="2400" dirty="0" smtClean="0">
                <a:sym typeface="Wingdings" pitchFamily="2" charset="2"/>
              </a:rPr>
              <a:t>, n. </a:t>
            </a:r>
            <a:r>
              <a:rPr lang="tr-TR" sz="2400" dirty="0" err="1" smtClean="0">
                <a:sym typeface="Wingdings" pitchFamily="2" charset="2"/>
              </a:rPr>
              <a:t>phrenicus</a:t>
            </a:r>
            <a:r>
              <a:rPr lang="tr-TR" sz="2400" dirty="0" smtClean="0">
                <a:sym typeface="Wingdings" pitchFamily="2" charset="2"/>
              </a:rPr>
              <a:t>…</a:t>
            </a:r>
          </a:p>
          <a:p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medium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(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cardial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>
                <a:sym typeface="Wingdings" pitchFamily="2" charset="2"/>
              </a:rPr>
              <a:t>Trachea</a:t>
            </a:r>
            <a:r>
              <a:rPr lang="tr-TR" sz="2400" dirty="0" smtClean="0">
                <a:sym typeface="Wingdings" pitchFamily="2" charset="2"/>
              </a:rPr>
              <a:t>, </a:t>
            </a:r>
            <a:r>
              <a:rPr lang="tr-TR" sz="2400" dirty="0" err="1" smtClean="0">
                <a:sym typeface="Wingdings" pitchFamily="2" charset="2"/>
              </a:rPr>
              <a:t>esophagus</a:t>
            </a:r>
            <a:r>
              <a:rPr lang="tr-TR" sz="2400" dirty="0" smtClean="0">
                <a:sym typeface="Wingdings" pitchFamily="2" charset="2"/>
              </a:rPr>
              <a:t>, </a:t>
            </a:r>
            <a:r>
              <a:rPr lang="tr-TR" sz="2400" dirty="0" err="1" smtClean="0">
                <a:sym typeface="Wingdings" pitchFamily="2" charset="2"/>
              </a:rPr>
              <a:t>heart</a:t>
            </a:r>
            <a:r>
              <a:rPr lang="tr-TR" sz="2400" dirty="0" smtClean="0">
                <a:sym typeface="Wingdings" pitchFamily="2" charset="2"/>
              </a:rPr>
              <a:t>, </a:t>
            </a:r>
            <a:r>
              <a:rPr lang="tr-TR" sz="2400" dirty="0" err="1" smtClean="0">
                <a:sym typeface="Wingdings" pitchFamily="2" charset="2"/>
              </a:rPr>
              <a:t>pericardium</a:t>
            </a:r>
            <a:r>
              <a:rPr lang="tr-TR" sz="2400" dirty="0" smtClean="0">
                <a:sym typeface="Wingdings" pitchFamily="2" charset="2"/>
              </a:rPr>
              <a:t>, </a:t>
            </a:r>
            <a:r>
              <a:rPr lang="tr-TR" sz="2400" dirty="0" err="1" smtClean="0">
                <a:sym typeface="Wingdings" pitchFamily="2" charset="2"/>
              </a:rPr>
              <a:t>arteries</a:t>
            </a:r>
            <a:r>
              <a:rPr lang="tr-TR" sz="2400" dirty="0" smtClean="0">
                <a:sym typeface="Wingdings" pitchFamily="2" charset="2"/>
              </a:rPr>
              <a:t> </a:t>
            </a:r>
            <a:r>
              <a:rPr lang="tr-TR" sz="2400" dirty="0" err="1" smtClean="0">
                <a:sym typeface="Wingdings" pitchFamily="2" charset="2"/>
              </a:rPr>
              <a:t>and</a:t>
            </a:r>
            <a:r>
              <a:rPr lang="tr-TR" sz="2400" dirty="0" smtClean="0">
                <a:sym typeface="Wingdings" pitchFamily="2" charset="2"/>
              </a:rPr>
              <a:t> </a:t>
            </a:r>
            <a:r>
              <a:rPr lang="tr-TR" sz="2400" dirty="0" err="1" smtClean="0">
                <a:sym typeface="Wingdings" pitchFamily="2" charset="2"/>
              </a:rPr>
              <a:t>veins</a:t>
            </a:r>
            <a:r>
              <a:rPr lang="tr-TR" sz="2400" dirty="0" smtClean="0">
                <a:sym typeface="Wingdings" pitchFamily="2" charset="2"/>
              </a:rPr>
              <a:t> of </a:t>
            </a:r>
            <a:r>
              <a:rPr lang="tr-TR" sz="2400" dirty="0" err="1" smtClean="0">
                <a:sym typeface="Wingdings" pitchFamily="2" charset="2"/>
              </a:rPr>
              <a:t>heart</a:t>
            </a:r>
            <a:r>
              <a:rPr lang="tr-TR" sz="2400" dirty="0" smtClean="0">
                <a:sym typeface="Wingdings" pitchFamily="2" charset="2"/>
              </a:rPr>
              <a:t>.</a:t>
            </a:r>
          </a:p>
          <a:p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caudale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(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postcardial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) </a:t>
            </a:r>
            <a:r>
              <a:rPr lang="tr-TR" sz="2400" dirty="0" smtClean="0">
                <a:sym typeface="Wingdings" pitchFamily="2" charset="2"/>
              </a:rPr>
              <a:t> Aorta </a:t>
            </a:r>
            <a:r>
              <a:rPr lang="tr-TR" sz="2400" dirty="0" err="1" smtClean="0">
                <a:sym typeface="Wingdings" pitchFamily="2" charset="2"/>
              </a:rPr>
              <a:t>thoracica</a:t>
            </a:r>
            <a:r>
              <a:rPr lang="tr-TR" sz="2400" dirty="0" smtClean="0">
                <a:sym typeface="Wingdings" pitchFamily="2" charset="2"/>
              </a:rPr>
              <a:t>, v. </a:t>
            </a:r>
            <a:r>
              <a:rPr lang="tr-TR" sz="2400" dirty="0" err="1" smtClean="0">
                <a:sym typeface="Wingdings" pitchFamily="2" charset="2"/>
              </a:rPr>
              <a:t>azygos</a:t>
            </a:r>
            <a:r>
              <a:rPr lang="tr-TR" sz="2400" dirty="0" smtClean="0">
                <a:sym typeface="Wingdings" pitchFamily="2" charset="2"/>
              </a:rPr>
              <a:t>, </a:t>
            </a:r>
            <a:r>
              <a:rPr lang="tr-TR" sz="2400" dirty="0" err="1" smtClean="0">
                <a:sym typeface="Wingdings" pitchFamily="2" charset="2"/>
              </a:rPr>
              <a:t>ductus</a:t>
            </a:r>
            <a:r>
              <a:rPr lang="tr-TR" sz="2400" dirty="0" smtClean="0">
                <a:sym typeface="Wingdings" pitchFamily="2" charset="2"/>
              </a:rPr>
              <a:t> </a:t>
            </a:r>
            <a:r>
              <a:rPr lang="tr-TR" sz="2400" dirty="0" err="1" smtClean="0">
                <a:sym typeface="Wingdings" pitchFamily="2" charset="2"/>
              </a:rPr>
              <a:t>thoracicus</a:t>
            </a:r>
            <a:r>
              <a:rPr lang="tr-TR" sz="2400" dirty="0" smtClean="0">
                <a:sym typeface="Wingdings" pitchFamily="2" charset="2"/>
              </a:rPr>
              <a:t>, n. </a:t>
            </a:r>
            <a:r>
              <a:rPr lang="tr-TR" sz="2400" dirty="0" err="1" smtClean="0">
                <a:sym typeface="Wingdings" pitchFamily="2" charset="2"/>
              </a:rPr>
              <a:t>phrenicus</a:t>
            </a:r>
            <a:r>
              <a:rPr lang="tr-TR" sz="2400" dirty="0" smtClean="0">
                <a:sym typeface="Wingdings" pitchFamily="2" charset="2"/>
              </a:rPr>
              <a:t>, v. cava </a:t>
            </a:r>
            <a:r>
              <a:rPr lang="tr-TR" sz="2400" dirty="0" err="1" smtClean="0">
                <a:sym typeface="Wingdings" pitchFamily="2" charset="2"/>
              </a:rPr>
              <a:t>caudalis</a:t>
            </a:r>
            <a:r>
              <a:rPr lang="tr-TR" sz="2400" dirty="0" smtClean="0">
                <a:sym typeface="Wingdings" pitchFamily="2" charset="2"/>
              </a:rPr>
              <a:t>…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548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752528"/>
          </a:xfrm>
        </p:spPr>
        <p:txBody>
          <a:bodyPr>
            <a:noAutofit/>
          </a:bodyPr>
          <a:lstStyle/>
          <a:p>
            <a:r>
              <a:rPr lang="tr-TR" sz="6000" b="1" dirty="0" err="1" smtClean="0">
                <a:solidFill>
                  <a:srgbClr val="C00000"/>
                </a:solidFill>
              </a:rPr>
              <a:t>Thank</a:t>
            </a:r>
            <a:r>
              <a:rPr lang="tr-TR" sz="6000" b="1" dirty="0" smtClean="0">
                <a:solidFill>
                  <a:srgbClr val="C00000"/>
                </a:solidFill>
              </a:rPr>
              <a:t> </a:t>
            </a:r>
            <a:r>
              <a:rPr lang="tr-TR" sz="6000" b="1" dirty="0" err="1" smtClean="0">
                <a:solidFill>
                  <a:srgbClr val="C00000"/>
                </a:solidFill>
              </a:rPr>
              <a:t>You</a:t>
            </a:r>
            <a:r>
              <a:rPr lang="tr-TR" sz="6000" b="1" dirty="0" smtClean="0">
                <a:solidFill>
                  <a:srgbClr val="C00000"/>
                </a:solidFill>
              </a:rPr>
              <a:t> </a:t>
            </a:r>
            <a:r>
              <a:rPr lang="tr-TR" sz="6000" b="1" dirty="0" err="1" smtClean="0">
                <a:solidFill>
                  <a:srgbClr val="C00000"/>
                </a:solidFill>
              </a:rPr>
              <a:t>For</a:t>
            </a:r>
            <a:r>
              <a:rPr lang="tr-TR" sz="6000" b="1" dirty="0" smtClean="0">
                <a:solidFill>
                  <a:srgbClr val="C00000"/>
                </a:solidFill>
              </a:rPr>
              <a:t> </a:t>
            </a:r>
            <a:r>
              <a:rPr lang="tr-TR" sz="6000" b="1" dirty="0" err="1" smtClean="0">
                <a:solidFill>
                  <a:srgbClr val="C00000"/>
                </a:solidFill>
              </a:rPr>
              <a:t>Your</a:t>
            </a:r>
            <a:r>
              <a:rPr lang="tr-TR" sz="6000" b="1" dirty="0" smtClean="0">
                <a:solidFill>
                  <a:srgbClr val="C00000"/>
                </a:solidFill>
              </a:rPr>
              <a:t> </a:t>
            </a:r>
            <a:r>
              <a:rPr lang="tr-TR" sz="6000" b="1" dirty="0" err="1" smtClean="0">
                <a:solidFill>
                  <a:srgbClr val="C00000"/>
                </a:solidFill>
              </a:rPr>
              <a:t>Attention</a:t>
            </a:r>
            <a:r>
              <a:rPr lang="tr-TR" sz="6000" b="1" dirty="0" smtClean="0">
                <a:solidFill>
                  <a:srgbClr val="C00000"/>
                </a:solidFill>
              </a:rPr>
              <a:t>…</a:t>
            </a:r>
            <a:r>
              <a:rPr lang="tr-TR" sz="6000" b="1" smtClean="0">
                <a:solidFill>
                  <a:srgbClr val="C00000"/>
                </a:solidFill>
              </a:rPr>
              <a:t/>
            </a:r>
            <a:br>
              <a:rPr lang="tr-TR" sz="6000" b="1" smtClean="0">
                <a:solidFill>
                  <a:srgbClr val="C00000"/>
                </a:solidFill>
              </a:rPr>
            </a:br>
            <a:r>
              <a:rPr lang="tr-TR" sz="6000" b="1">
                <a:solidFill>
                  <a:srgbClr val="C00000"/>
                </a:solidFill>
              </a:rPr>
              <a:t/>
            </a:r>
            <a:br>
              <a:rPr lang="tr-TR" sz="6000" b="1">
                <a:solidFill>
                  <a:srgbClr val="C00000"/>
                </a:solidFill>
              </a:rPr>
            </a:br>
            <a:r>
              <a:rPr lang="tr-TR" sz="3600" b="1" smtClean="0"/>
              <a:t>Dr</a:t>
            </a:r>
            <a:r>
              <a:rPr lang="tr-TR" sz="3600" b="1" dirty="0" smtClean="0"/>
              <a:t>. Okan EKİM</a:t>
            </a:r>
            <a:br>
              <a:rPr lang="tr-TR" sz="3600" b="1" dirty="0" smtClean="0"/>
            </a:br>
            <a:r>
              <a:rPr lang="tr-TR" sz="3600" b="1" dirty="0" smtClean="0"/>
              <a:t>ekim@ankara.edu.tr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45731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Functions</a:t>
            </a:r>
            <a:r>
              <a:rPr lang="tr-TR" dirty="0" smtClean="0">
                <a:solidFill>
                  <a:srgbClr val="C00000"/>
                </a:solidFill>
              </a:rPr>
              <a:t> of </a:t>
            </a:r>
            <a:r>
              <a:rPr lang="tr-TR" dirty="0" err="1" smtClean="0">
                <a:solidFill>
                  <a:srgbClr val="C00000"/>
                </a:solidFill>
              </a:rPr>
              <a:t>Repiratory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Organs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31956" y="1484784"/>
            <a:ext cx="9167619" cy="5373216"/>
          </a:xfrm>
          <a:noFill/>
        </p:spPr>
        <p:txBody>
          <a:bodyPr>
            <a:noAutofit/>
          </a:bodyPr>
          <a:lstStyle/>
          <a:p>
            <a:r>
              <a:rPr lang="en-US" sz="2400" dirty="0"/>
              <a:t>Gaseous exchanging of O</a:t>
            </a:r>
            <a:r>
              <a:rPr lang="en-US" sz="2400" baseline="-25000" dirty="0"/>
              <a:t>2</a:t>
            </a:r>
            <a:r>
              <a:rPr lang="en-US" sz="2400" dirty="0"/>
              <a:t> and CO</a:t>
            </a:r>
            <a:r>
              <a:rPr lang="en-US" sz="2400" baseline="-25000" dirty="0"/>
              <a:t>2</a:t>
            </a:r>
            <a:r>
              <a:rPr lang="en-US" sz="2400" dirty="0"/>
              <a:t> occurs in </a:t>
            </a:r>
            <a:r>
              <a:rPr lang="en-US" sz="2400" dirty="0" smtClean="0"/>
              <a:t>alveoli. </a:t>
            </a:r>
            <a:r>
              <a:rPr lang="en-US" sz="2400" dirty="0"/>
              <a:t>Smallest units in the lungs.</a:t>
            </a:r>
          </a:p>
          <a:p>
            <a:r>
              <a:rPr lang="tr-TR" sz="2400" dirty="0" err="1" smtClean="0"/>
              <a:t>Olfaction</a:t>
            </a:r>
            <a:r>
              <a:rPr lang="tr-TR" sz="2400" dirty="0" smtClean="0"/>
              <a:t> </a:t>
            </a:r>
            <a:r>
              <a:rPr lang="tr-TR" sz="2400" dirty="0" err="1" smtClean="0"/>
              <a:t>or</a:t>
            </a:r>
            <a:r>
              <a:rPr lang="tr-TR" sz="2400" dirty="0" smtClean="0"/>
              <a:t> </a:t>
            </a:r>
            <a:r>
              <a:rPr lang="tr-TR" sz="2400" dirty="0" err="1" smtClean="0"/>
              <a:t>smelling</a:t>
            </a:r>
            <a:r>
              <a:rPr lang="tr-TR" sz="2400" dirty="0" smtClean="0"/>
              <a:t>.</a:t>
            </a:r>
          </a:p>
          <a:p>
            <a:r>
              <a:rPr lang="tr-TR" sz="2400" dirty="0" err="1" smtClean="0"/>
              <a:t>Filtering</a:t>
            </a:r>
            <a:r>
              <a:rPr lang="tr-TR" sz="2400" dirty="0" smtClean="0"/>
              <a:t>, </a:t>
            </a:r>
            <a:r>
              <a:rPr lang="tr-TR" sz="2400" dirty="0" err="1" smtClean="0"/>
              <a:t>warming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moistening</a:t>
            </a:r>
            <a:r>
              <a:rPr lang="tr-TR" sz="2400" dirty="0" smtClean="0"/>
              <a:t> of </a:t>
            </a:r>
            <a:r>
              <a:rPr lang="tr-TR" sz="2400" dirty="0" err="1" smtClean="0"/>
              <a:t>inhaled</a:t>
            </a:r>
            <a:r>
              <a:rPr lang="tr-TR" sz="2400" dirty="0" smtClean="0"/>
              <a:t> </a:t>
            </a:r>
            <a:r>
              <a:rPr lang="tr-TR" sz="2400" dirty="0" err="1" smtClean="0"/>
              <a:t>air</a:t>
            </a:r>
            <a:r>
              <a:rPr lang="tr-TR" sz="2400" dirty="0" smtClean="0"/>
              <a:t>.</a:t>
            </a:r>
          </a:p>
          <a:p>
            <a:r>
              <a:rPr lang="tr-TR" sz="2400" dirty="0" err="1" smtClean="0"/>
              <a:t>Reducing</a:t>
            </a:r>
            <a:r>
              <a:rPr lang="tr-TR" sz="2400" dirty="0" smtClean="0"/>
              <a:t> of </a:t>
            </a:r>
            <a:r>
              <a:rPr lang="tr-TR" sz="2400" dirty="0" err="1" smtClean="0"/>
              <a:t>circulatory</a:t>
            </a:r>
            <a:r>
              <a:rPr lang="tr-TR" sz="2400" dirty="0" smtClean="0"/>
              <a:t> </a:t>
            </a:r>
            <a:r>
              <a:rPr lang="tr-TR" sz="2400" dirty="0" err="1" smtClean="0"/>
              <a:t>system</a:t>
            </a:r>
            <a:r>
              <a:rPr lang="tr-TR" sz="2400" dirty="0" smtClean="0"/>
              <a:t> </a:t>
            </a:r>
            <a:r>
              <a:rPr lang="tr-TR" sz="2400" dirty="0" err="1" smtClean="0"/>
              <a:t>temperature</a:t>
            </a:r>
            <a:r>
              <a:rPr lang="tr-TR" sz="2400" dirty="0" smtClean="0"/>
              <a:t> (</a:t>
            </a:r>
            <a:r>
              <a:rPr lang="tr-TR" sz="2400" dirty="0" err="1" smtClean="0"/>
              <a:t>water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heat</a:t>
            </a:r>
            <a:r>
              <a:rPr lang="tr-TR" sz="2400" dirty="0" smtClean="0"/>
              <a:t> </a:t>
            </a:r>
            <a:r>
              <a:rPr lang="tr-TR" sz="2400" dirty="0" err="1" smtClean="0"/>
              <a:t>exchange</a:t>
            </a:r>
            <a:r>
              <a:rPr lang="tr-TR" sz="2400" dirty="0" smtClean="0"/>
              <a:t>).</a:t>
            </a:r>
          </a:p>
          <a:p>
            <a:r>
              <a:rPr lang="tr-TR" sz="2400" dirty="0" err="1" smtClean="0"/>
              <a:t>Vocalisation</a:t>
            </a:r>
            <a:r>
              <a:rPr lang="tr-TR" sz="2400" dirty="0" smtClean="0"/>
              <a:t>.</a:t>
            </a:r>
          </a:p>
          <a:p>
            <a:r>
              <a:rPr lang="tr-TR" sz="2400" dirty="0" err="1" smtClean="0"/>
              <a:t>Protection</a:t>
            </a:r>
            <a:r>
              <a:rPr lang="tr-TR" sz="2400" dirty="0" smtClean="0"/>
              <a:t> of </a:t>
            </a:r>
            <a:r>
              <a:rPr lang="tr-TR" sz="2400" dirty="0" err="1" smtClean="0"/>
              <a:t>lower</a:t>
            </a:r>
            <a:r>
              <a:rPr lang="tr-TR" sz="2400" dirty="0" smtClean="0"/>
              <a:t> </a:t>
            </a:r>
            <a:r>
              <a:rPr lang="tr-TR" sz="2400" dirty="0" err="1" smtClean="0"/>
              <a:t>repiratory</a:t>
            </a:r>
            <a:r>
              <a:rPr lang="tr-TR" sz="2400" dirty="0" smtClean="0"/>
              <a:t> </a:t>
            </a:r>
            <a:r>
              <a:rPr lang="tr-TR" sz="2400" dirty="0" err="1" smtClean="0"/>
              <a:t>organs</a:t>
            </a:r>
            <a:r>
              <a:rPr lang="tr-TR" sz="2400" dirty="0"/>
              <a:t> </a:t>
            </a:r>
            <a:r>
              <a:rPr lang="tr-TR" sz="2400" dirty="0" err="1" smtClean="0"/>
              <a:t>during</a:t>
            </a:r>
            <a:r>
              <a:rPr lang="tr-TR" sz="2400" dirty="0" smtClean="0"/>
              <a:t> </a:t>
            </a:r>
            <a:r>
              <a:rPr lang="tr-TR" sz="2400" dirty="0" err="1" smtClean="0"/>
              <a:t>breathing</a:t>
            </a:r>
            <a:r>
              <a:rPr lang="tr-TR" sz="2400" dirty="0"/>
              <a:t> </a:t>
            </a:r>
            <a:r>
              <a:rPr lang="tr-TR" sz="2400" dirty="0" err="1" smtClean="0"/>
              <a:t>or</a:t>
            </a:r>
            <a:r>
              <a:rPr lang="tr-TR" sz="2400" dirty="0" smtClean="0"/>
              <a:t> </a:t>
            </a:r>
            <a:r>
              <a:rPr lang="tr-TR" sz="2400" dirty="0" err="1" smtClean="0"/>
              <a:t>swallowing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92015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44624"/>
            <a:ext cx="6876256" cy="72008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err="1" smtClean="0">
                <a:solidFill>
                  <a:srgbClr val="C00000"/>
                </a:solidFill>
              </a:rPr>
              <a:t>Members</a:t>
            </a:r>
            <a:r>
              <a:rPr lang="tr-TR" dirty="0" smtClean="0">
                <a:solidFill>
                  <a:srgbClr val="C00000"/>
                </a:solidFill>
              </a:rPr>
              <a:t> of </a:t>
            </a:r>
            <a:r>
              <a:rPr lang="tr-TR" dirty="0" err="1" smtClean="0">
                <a:solidFill>
                  <a:srgbClr val="C00000"/>
                </a:solidFill>
              </a:rPr>
              <a:t>Respiratory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Tract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337" y="755651"/>
            <a:ext cx="8856984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200" dirty="0" err="1" smtClean="0"/>
              <a:t>Nasus</a:t>
            </a:r>
            <a:r>
              <a:rPr lang="tr-TR" sz="2200" dirty="0" smtClean="0"/>
              <a:t> </a:t>
            </a:r>
            <a:r>
              <a:rPr lang="tr-TR" sz="2200" dirty="0" smtClean="0">
                <a:sym typeface="Wingdings" pitchFamily="2" charset="2"/>
              </a:rPr>
              <a:t> </a:t>
            </a:r>
            <a:r>
              <a:rPr lang="tr-TR" sz="2200" dirty="0" err="1" smtClean="0">
                <a:sym typeface="Wingdings" pitchFamily="2" charset="2"/>
              </a:rPr>
              <a:t>Nose</a:t>
            </a:r>
            <a:endParaRPr lang="tr-TR" sz="2200" dirty="0" smtClean="0">
              <a:sym typeface="Wingdings" pitchFamily="2" charset="2"/>
            </a:endParaRPr>
          </a:p>
          <a:p>
            <a:r>
              <a:rPr lang="tr-TR" sz="2200" dirty="0" err="1" smtClean="0">
                <a:sym typeface="Wingdings" pitchFamily="2" charset="2"/>
              </a:rPr>
              <a:t>Nares</a:t>
            </a:r>
            <a:r>
              <a:rPr lang="tr-TR" sz="2200" dirty="0" smtClean="0">
                <a:sym typeface="Wingdings" pitchFamily="2" charset="2"/>
              </a:rPr>
              <a:t>  </a:t>
            </a:r>
            <a:r>
              <a:rPr lang="tr-TR" sz="2200" dirty="0" err="1" smtClean="0">
                <a:sym typeface="Wingdings" pitchFamily="2" charset="2"/>
              </a:rPr>
              <a:t>Nostrils</a:t>
            </a:r>
            <a:endParaRPr lang="tr-TR" sz="2200" dirty="0" smtClean="0"/>
          </a:p>
          <a:p>
            <a:r>
              <a:rPr lang="tr-TR" sz="2200" dirty="0" err="1" smtClean="0"/>
              <a:t>Cavum</a:t>
            </a:r>
            <a:r>
              <a:rPr lang="tr-TR" sz="2200" dirty="0" smtClean="0"/>
              <a:t> </a:t>
            </a:r>
            <a:r>
              <a:rPr lang="tr-TR" sz="2200" dirty="0" err="1" smtClean="0"/>
              <a:t>nasi</a:t>
            </a:r>
            <a:r>
              <a:rPr lang="tr-TR" sz="2200" dirty="0" smtClean="0"/>
              <a:t> </a:t>
            </a:r>
            <a:r>
              <a:rPr lang="tr-TR" sz="2200" dirty="0" smtClean="0">
                <a:sym typeface="Wingdings" pitchFamily="2" charset="2"/>
              </a:rPr>
              <a:t> </a:t>
            </a:r>
            <a:r>
              <a:rPr lang="tr-TR" sz="2200" dirty="0" err="1" smtClean="0">
                <a:sym typeface="Wingdings" pitchFamily="2" charset="2"/>
              </a:rPr>
              <a:t>Nasal</a:t>
            </a:r>
            <a:r>
              <a:rPr lang="tr-TR" sz="2200" dirty="0" smtClean="0">
                <a:sym typeface="Wingdings" pitchFamily="2" charset="2"/>
              </a:rPr>
              <a:t> </a:t>
            </a:r>
            <a:r>
              <a:rPr lang="tr-TR" sz="2200" dirty="0" err="1" smtClean="0">
                <a:sym typeface="Wingdings" pitchFamily="2" charset="2"/>
              </a:rPr>
              <a:t>Cavity</a:t>
            </a:r>
            <a:endParaRPr lang="tr-TR" sz="2200" dirty="0" smtClean="0"/>
          </a:p>
          <a:p>
            <a:r>
              <a:rPr lang="tr-TR" sz="2200" dirty="0" err="1" smtClean="0"/>
              <a:t>Pharynx</a:t>
            </a:r>
            <a:r>
              <a:rPr lang="tr-TR" sz="2200" dirty="0" smtClean="0"/>
              <a:t> (Pars </a:t>
            </a:r>
            <a:r>
              <a:rPr lang="tr-TR" sz="2200" dirty="0" err="1" smtClean="0"/>
              <a:t>respiratoria</a:t>
            </a:r>
            <a:r>
              <a:rPr lang="tr-TR" sz="2200" dirty="0" smtClean="0"/>
              <a:t>) </a:t>
            </a:r>
            <a:r>
              <a:rPr lang="tr-TR" sz="2200" dirty="0" smtClean="0">
                <a:sym typeface="Wingdings" pitchFamily="2" charset="2"/>
              </a:rPr>
              <a:t> </a:t>
            </a:r>
            <a:r>
              <a:rPr lang="tr-TR" sz="2200" dirty="0" err="1" smtClean="0">
                <a:sym typeface="Wingdings" pitchFamily="2" charset="2"/>
              </a:rPr>
              <a:t>Pharynx</a:t>
            </a:r>
            <a:r>
              <a:rPr lang="tr-TR" sz="2200" dirty="0" smtClean="0">
                <a:sym typeface="Wingdings" pitchFamily="2" charset="2"/>
              </a:rPr>
              <a:t> (</a:t>
            </a:r>
            <a:r>
              <a:rPr lang="tr-TR" sz="2200" dirty="0" err="1" smtClean="0">
                <a:sym typeface="Wingdings" pitchFamily="2" charset="2"/>
              </a:rPr>
              <a:t>respiratoric</a:t>
            </a:r>
            <a:r>
              <a:rPr lang="tr-TR" sz="2200" dirty="0" smtClean="0">
                <a:sym typeface="Wingdings" pitchFamily="2" charset="2"/>
              </a:rPr>
              <a:t> </a:t>
            </a:r>
            <a:r>
              <a:rPr lang="tr-TR" sz="2200" dirty="0" err="1" smtClean="0">
                <a:sym typeface="Wingdings" pitchFamily="2" charset="2"/>
              </a:rPr>
              <a:t>part</a:t>
            </a:r>
            <a:r>
              <a:rPr lang="tr-TR" sz="2200" dirty="0" smtClean="0">
                <a:sym typeface="Wingdings" pitchFamily="2" charset="2"/>
              </a:rPr>
              <a:t>)</a:t>
            </a:r>
            <a:endParaRPr lang="tr-TR" sz="2200" dirty="0" smtClean="0"/>
          </a:p>
          <a:p>
            <a:r>
              <a:rPr lang="tr-TR" sz="2200" dirty="0" err="1" smtClean="0"/>
              <a:t>Larynx</a:t>
            </a:r>
            <a:endParaRPr lang="tr-TR" sz="2200" dirty="0"/>
          </a:p>
          <a:p>
            <a:r>
              <a:rPr lang="tr-TR" sz="2200" dirty="0" err="1" smtClean="0"/>
              <a:t>Trachea</a:t>
            </a:r>
            <a:endParaRPr lang="tr-TR" sz="2200" dirty="0" smtClean="0">
              <a:sym typeface="Wingdings" pitchFamily="2" charset="2"/>
            </a:endParaRPr>
          </a:p>
          <a:p>
            <a:r>
              <a:rPr lang="tr-TR" sz="2200" dirty="0" err="1" smtClean="0">
                <a:sym typeface="Wingdings" pitchFamily="2" charset="2"/>
              </a:rPr>
              <a:t>Pulmones</a:t>
            </a:r>
            <a:r>
              <a:rPr lang="tr-TR" sz="2200" dirty="0" smtClean="0">
                <a:sym typeface="Wingdings" pitchFamily="2" charset="2"/>
              </a:rPr>
              <a:t> </a:t>
            </a:r>
            <a:r>
              <a:rPr lang="tr-TR" sz="2200" dirty="0" err="1" smtClean="0">
                <a:sym typeface="Wingdings" pitchFamily="2" charset="2"/>
              </a:rPr>
              <a:t>Lungs</a:t>
            </a:r>
            <a:endParaRPr lang="tr-TR" sz="2200" dirty="0">
              <a:sym typeface="Wingdings" pitchFamily="2" charset="2"/>
            </a:endParaRPr>
          </a:p>
          <a:p>
            <a:r>
              <a:rPr lang="tr-TR" sz="2200" dirty="0" err="1" smtClean="0"/>
              <a:t>Bronchus</a:t>
            </a:r>
            <a:endParaRPr lang="tr-TR" sz="2200" dirty="0" smtClean="0"/>
          </a:p>
          <a:p>
            <a:r>
              <a:rPr lang="tr-TR" sz="2200" dirty="0" err="1" smtClean="0">
                <a:sym typeface="Wingdings" pitchFamily="2" charset="2"/>
              </a:rPr>
              <a:t>Bronchiols</a:t>
            </a:r>
            <a:endParaRPr lang="tr-TR" sz="2200" dirty="0">
              <a:sym typeface="Wingdings" pitchFamily="2" charset="2"/>
            </a:endParaRPr>
          </a:p>
          <a:p>
            <a:r>
              <a:rPr lang="tr-TR" sz="2200" dirty="0" err="1" smtClean="0"/>
              <a:t>Alveoli</a:t>
            </a:r>
            <a:r>
              <a:rPr lang="tr-TR" sz="2200" dirty="0" smtClean="0"/>
              <a:t> </a:t>
            </a:r>
            <a:r>
              <a:rPr lang="tr-TR" sz="2200" dirty="0" smtClean="0">
                <a:sym typeface="Wingdings" pitchFamily="2" charset="2"/>
              </a:rPr>
              <a:t> </a:t>
            </a:r>
            <a:r>
              <a:rPr lang="tr-TR" sz="2200" dirty="0" err="1" smtClean="0">
                <a:sym typeface="Wingdings" pitchFamily="2" charset="2"/>
              </a:rPr>
              <a:t>Alveols</a:t>
            </a:r>
            <a:endParaRPr lang="tr-TR" sz="2200" dirty="0"/>
          </a:p>
        </p:txBody>
      </p:sp>
    </p:spTree>
    <p:extLst>
      <p:ext uri="{BB962C8B-B14F-4D97-AF65-F5344CB8AC3E}">
        <p14:creationId xmlns:p14="http://schemas.microsoft.com/office/powerpoint/2010/main" val="38852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23579"/>
            <a:ext cx="5292080" cy="883841"/>
          </a:xfrm>
        </p:spPr>
        <p:txBody>
          <a:bodyPr>
            <a:normAutofit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Nose</a:t>
            </a:r>
            <a:r>
              <a:rPr lang="tr-TR" dirty="0" smtClean="0">
                <a:solidFill>
                  <a:srgbClr val="C00000"/>
                </a:solidFill>
              </a:rPr>
              <a:t> (</a:t>
            </a:r>
            <a:r>
              <a:rPr lang="tr-TR" dirty="0" err="1" smtClean="0">
                <a:solidFill>
                  <a:srgbClr val="C00000"/>
                </a:solidFill>
              </a:rPr>
              <a:t>Nasus</a:t>
            </a:r>
            <a:r>
              <a:rPr lang="tr-TR" dirty="0" smtClean="0">
                <a:solidFill>
                  <a:srgbClr val="C00000"/>
                </a:solidFill>
              </a:rPr>
              <a:t>, </a:t>
            </a:r>
            <a:r>
              <a:rPr lang="tr-TR" dirty="0" err="1">
                <a:solidFill>
                  <a:srgbClr val="C00000"/>
                </a:solidFill>
              </a:rPr>
              <a:t>R</a:t>
            </a:r>
            <a:r>
              <a:rPr lang="tr-TR" dirty="0" err="1" smtClean="0">
                <a:solidFill>
                  <a:srgbClr val="C00000"/>
                </a:solidFill>
              </a:rPr>
              <a:t>hin</a:t>
            </a:r>
            <a:r>
              <a:rPr lang="tr-TR" dirty="0" smtClean="0">
                <a:solidFill>
                  <a:srgbClr val="C00000"/>
                </a:solidFill>
              </a:rPr>
              <a:t>)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908720"/>
            <a:ext cx="5256584" cy="561662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Nostrils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smtClean="0">
                <a:latin typeface="Calibri" pitchFamily="34" charset="0"/>
                <a:cs typeface="Calibri" pitchFamily="34" charset="0"/>
                <a:sym typeface="Wingdings" pitchFamily="2" charset="2"/>
              </a:rPr>
              <a:t>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Nares</a:t>
            </a:r>
            <a:endParaRPr lang="tr-TR" sz="62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dirty="0" smtClean="0">
                <a:latin typeface="Calibri" pitchFamily="34" charset="0"/>
                <a:cs typeface="Calibri" pitchFamily="34" charset="0"/>
              </a:rPr>
              <a:t>Ala (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wing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) of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nose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smtClean="0">
                <a:latin typeface="Calibri" pitchFamily="34" charset="0"/>
                <a:cs typeface="Calibri" pitchFamily="34" charset="0"/>
                <a:sym typeface="Wingdings" pitchFamily="2" charset="2"/>
              </a:rPr>
              <a:t>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  <a:sym typeface="Wingdings" pitchFamily="2" charset="2"/>
              </a:rPr>
              <a:t>Alae</a:t>
            </a:r>
            <a:r>
              <a:rPr lang="tr-TR" sz="6200" dirty="0" smtClean="0">
                <a:latin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  <a:sym typeface="Wingdings" pitchFamily="2" charset="2"/>
              </a:rPr>
              <a:t>nasi</a:t>
            </a:r>
            <a:endParaRPr lang="tr-TR" sz="6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dirty="0">
                <a:latin typeface="Calibri" pitchFamily="34" charset="0"/>
                <a:cs typeface="Calibri" pitchFamily="34" charset="0"/>
              </a:rPr>
              <a:t>Ala 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nasalis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lateralis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 et 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medialis</a:t>
            </a:r>
            <a:endParaRPr lang="tr-TR" sz="6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dirty="0" err="1">
                <a:latin typeface="Calibri" pitchFamily="34" charset="0"/>
                <a:cs typeface="Calibri" pitchFamily="34" charset="0"/>
              </a:rPr>
              <a:t>Nasus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cutaneus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 (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eq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Dorsal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and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ventral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nasal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angles</a:t>
            </a:r>
            <a:endParaRPr lang="tr-TR" sz="6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Nasal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diverticulum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eq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)</a:t>
            </a:r>
            <a:endParaRPr lang="tr-TR" sz="6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Alar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groove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rum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Nasolabial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plate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(B. 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rum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Nasal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plate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(K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. </a:t>
            </a:r>
            <a:r>
              <a:rPr lang="tr-TR" sz="6200" dirty="0" err="1">
                <a:latin typeface="Calibri" pitchFamily="34" charset="0"/>
                <a:cs typeface="Calibri" pitchFamily="34" charset="0"/>
              </a:rPr>
              <a:t>rum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, car)</a:t>
            </a: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Rostral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plate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(Sus</a:t>
            </a:r>
            <a:r>
              <a:rPr lang="tr-TR" sz="62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Philtrum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tr-TR" sz="6200" dirty="0" err="1" smtClean="0">
                <a:latin typeface="Calibri" pitchFamily="34" charset="0"/>
                <a:cs typeface="Calibri" pitchFamily="34" charset="0"/>
              </a:rPr>
              <a:t>K.rum</a:t>
            </a:r>
            <a:r>
              <a:rPr lang="tr-TR" sz="6200" dirty="0" smtClean="0">
                <a:latin typeface="Calibri" pitchFamily="34" charset="0"/>
                <a:cs typeface="Calibri" pitchFamily="34" charset="0"/>
              </a:rPr>
              <a:t> ve car.)</a:t>
            </a:r>
            <a:endParaRPr lang="tr-TR" sz="6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37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5496" y="0"/>
            <a:ext cx="8280920" cy="692696"/>
          </a:xfrm>
        </p:spPr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Nasal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Cartilages</a:t>
            </a:r>
            <a:r>
              <a:rPr lang="tr-TR" dirty="0" smtClean="0">
                <a:solidFill>
                  <a:srgbClr val="C00000"/>
                </a:solidFill>
              </a:rPr>
              <a:t> (</a:t>
            </a:r>
            <a:r>
              <a:rPr lang="tr-TR" dirty="0" err="1" smtClean="0">
                <a:solidFill>
                  <a:srgbClr val="C00000"/>
                </a:solidFill>
              </a:rPr>
              <a:t>Cartilago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Nasi</a:t>
            </a:r>
            <a:r>
              <a:rPr lang="tr-TR" dirty="0" smtClean="0">
                <a:solidFill>
                  <a:srgbClr val="C00000"/>
                </a:solidFill>
              </a:rPr>
              <a:t>)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069" y="836712"/>
            <a:ext cx="4815005" cy="5985717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/>
              <a:t>s</a:t>
            </a:r>
            <a:r>
              <a:rPr lang="tr-TR" sz="2400" dirty="0" err="1" smtClean="0"/>
              <a:t>eptum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/>
              <a:t>Septum</a:t>
            </a:r>
            <a:r>
              <a:rPr lang="tr-TR" sz="2400" dirty="0" smtClean="0"/>
              <a:t> </a:t>
            </a:r>
            <a:r>
              <a:rPr lang="tr-TR" sz="2400" dirty="0" err="1" smtClean="0"/>
              <a:t>nasi</a:t>
            </a:r>
            <a:endParaRPr lang="tr-TR" sz="2400" dirty="0" smtClean="0"/>
          </a:p>
          <a:p>
            <a:pPr>
              <a:lnSpc>
                <a:spcPct val="120000"/>
              </a:lnSpc>
            </a:pP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 smtClean="0"/>
              <a:t>alaris</a:t>
            </a:r>
            <a:r>
              <a:rPr lang="tr-TR" sz="2400" dirty="0" smtClean="0"/>
              <a:t> (</a:t>
            </a:r>
            <a:r>
              <a:rPr lang="tr-TR" sz="2400" dirty="0" err="1" smtClean="0"/>
              <a:t>alar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)</a:t>
            </a:r>
            <a:endParaRPr lang="tr-TR" sz="2400" dirty="0"/>
          </a:p>
          <a:p>
            <a:pPr lvl="1">
              <a:lnSpc>
                <a:spcPct val="120000"/>
              </a:lnSpc>
            </a:pPr>
            <a:r>
              <a:rPr lang="tr-TR" sz="2000" dirty="0" err="1" smtClean="0"/>
              <a:t>Plate</a:t>
            </a:r>
            <a:r>
              <a:rPr lang="tr-TR" sz="2000" dirty="0" smtClean="0"/>
              <a:t> (</a:t>
            </a:r>
            <a:r>
              <a:rPr lang="tr-TR" sz="2000" dirty="0" err="1" smtClean="0"/>
              <a:t>lamina</a:t>
            </a:r>
            <a:r>
              <a:rPr lang="tr-TR" sz="2000" dirty="0" smtClean="0"/>
              <a:t>) , </a:t>
            </a:r>
            <a:r>
              <a:rPr lang="tr-TR" sz="2000" dirty="0" err="1" smtClean="0"/>
              <a:t>horn</a:t>
            </a:r>
            <a:r>
              <a:rPr lang="tr-TR" sz="2000" dirty="0" smtClean="0"/>
              <a:t> (</a:t>
            </a:r>
            <a:r>
              <a:rPr lang="tr-TR" sz="2000" dirty="0" err="1" smtClean="0"/>
              <a:t>cornu</a:t>
            </a:r>
            <a:r>
              <a:rPr lang="tr-TR" sz="20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tr-TR" sz="2000" dirty="0" err="1" smtClean="0"/>
              <a:t>Fully</a:t>
            </a:r>
            <a:r>
              <a:rPr lang="tr-TR" sz="2000" dirty="0" smtClean="0"/>
              <a:t> </a:t>
            </a:r>
            <a:r>
              <a:rPr lang="tr-TR" sz="2000" dirty="0" err="1" smtClean="0"/>
              <a:t>present</a:t>
            </a:r>
            <a:r>
              <a:rPr lang="tr-TR" sz="2000" dirty="0" smtClean="0"/>
              <a:t> </a:t>
            </a:r>
            <a:r>
              <a:rPr lang="tr-TR" sz="2000" dirty="0" err="1" smtClean="0"/>
              <a:t>only</a:t>
            </a:r>
            <a:r>
              <a:rPr lang="tr-TR" sz="2000" dirty="0" smtClean="0"/>
              <a:t> in </a:t>
            </a:r>
            <a:r>
              <a:rPr lang="tr-TR" sz="2000" dirty="0" err="1" smtClean="0"/>
              <a:t>eq</a:t>
            </a:r>
            <a:endParaRPr lang="tr-TR" sz="2000" dirty="0"/>
          </a:p>
          <a:p>
            <a:pPr>
              <a:lnSpc>
                <a:spcPct val="120000"/>
              </a:lnSpc>
            </a:pP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/>
              <a:t>lateralis</a:t>
            </a:r>
            <a:r>
              <a:rPr lang="tr-TR" sz="2400" dirty="0"/>
              <a:t> </a:t>
            </a:r>
            <a:r>
              <a:rPr lang="tr-TR" sz="2400" dirty="0" err="1" smtClean="0"/>
              <a:t>dorsalis</a:t>
            </a:r>
            <a:endParaRPr lang="tr-TR" sz="2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tr-TR" sz="2400" dirty="0" smtClean="0"/>
              <a:t>(</a:t>
            </a:r>
            <a:r>
              <a:rPr lang="tr-TR" sz="2400" dirty="0" err="1" smtClean="0"/>
              <a:t>Dorsal</a:t>
            </a:r>
            <a:r>
              <a:rPr lang="tr-TR" sz="2400" dirty="0" smtClean="0"/>
              <a:t> </a:t>
            </a:r>
            <a:r>
              <a:rPr lang="tr-TR" sz="2400" dirty="0" err="1" smtClean="0"/>
              <a:t>lateral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/>
              <a:t>lateralis</a:t>
            </a:r>
            <a:r>
              <a:rPr lang="tr-TR" sz="2400" dirty="0"/>
              <a:t> </a:t>
            </a:r>
            <a:r>
              <a:rPr lang="tr-TR" sz="2400" dirty="0" err="1" smtClean="0"/>
              <a:t>ventralis</a:t>
            </a:r>
            <a:r>
              <a:rPr lang="tr-TR" sz="2400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tr-TR" sz="2400" dirty="0" smtClean="0"/>
              <a:t>(</a:t>
            </a:r>
            <a:r>
              <a:rPr lang="tr-TR" sz="2400" dirty="0" err="1" smtClean="0"/>
              <a:t>Ventral</a:t>
            </a:r>
            <a:r>
              <a:rPr lang="tr-TR" sz="2400" dirty="0" smtClean="0"/>
              <a:t> </a:t>
            </a:r>
            <a:r>
              <a:rPr lang="tr-TR" sz="2400" dirty="0" err="1" smtClean="0"/>
              <a:t>lateral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tr-TR" sz="2000" dirty="0" smtClean="0"/>
              <a:t>(</a:t>
            </a:r>
            <a:r>
              <a:rPr lang="tr-TR" sz="2000" dirty="0" err="1" smtClean="0"/>
              <a:t>absent</a:t>
            </a:r>
            <a:r>
              <a:rPr lang="tr-TR" sz="2000" dirty="0" smtClean="0"/>
              <a:t> in </a:t>
            </a:r>
            <a:r>
              <a:rPr lang="tr-TR" sz="2000" dirty="0" err="1" smtClean="0"/>
              <a:t>eq</a:t>
            </a:r>
            <a:r>
              <a:rPr lang="tr-TR" sz="2000" dirty="0" smtClean="0"/>
              <a:t>) </a:t>
            </a:r>
          </a:p>
          <a:p>
            <a:pPr>
              <a:lnSpc>
                <a:spcPct val="120000"/>
              </a:lnSpc>
            </a:pP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/>
              <a:t>nasalis</a:t>
            </a:r>
            <a:r>
              <a:rPr lang="tr-TR" sz="2400" dirty="0"/>
              <a:t> </a:t>
            </a:r>
            <a:r>
              <a:rPr lang="tr-TR" sz="2400" dirty="0" err="1"/>
              <a:t>accessoria</a:t>
            </a:r>
            <a:r>
              <a:rPr lang="tr-TR" sz="2400" dirty="0"/>
              <a:t> </a:t>
            </a:r>
            <a:r>
              <a:rPr lang="tr-TR" sz="2400" dirty="0" err="1" smtClean="0"/>
              <a:t>medialis</a:t>
            </a:r>
            <a:endParaRPr lang="tr-TR" sz="2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tr-TR" sz="2400" dirty="0" smtClean="0"/>
              <a:t>(</a:t>
            </a:r>
            <a:r>
              <a:rPr lang="tr-TR" sz="2400" dirty="0" err="1" smtClean="0"/>
              <a:t>Medial</a:t>
            </a:r>
            <a:r>
              <a:rPr lang="tr-TR" sz="2400" dirty="0" smtClean="0"/>
              <a:t> </a:t>
            </a:r>
            <a:r>
              <a:rPr lang="tr-TR" sz="2400" dirty="0" err="1" smtClean="0"/>
              <a:t>accessory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)</a:t>
            </a:r>
            <a:endParaRPr lang="tr-TR" sz="2400" dirty="0"/>
          </a:p>
          <a:p>
            <a:pPr lvl="1">
              <a:lnSpc>
                <a:spcPct val="120000"/>
              </a:lnSpc>
            </a:pPr>
            <a:r>
              <a:rPr lang="tr-TR" sz="2000" dirty="0" smtClean="0"/>
              <a:t>(</a:t>
            </a:r>
            <a:r>
              <a:rPr lang="tr-TR" sz="2000" dirty="0" err="1" smtClean="0"/>
              <a:t>rudimentary</a:t>
            </a:r>
            <a:r>
              <a:rPr lang="tr-TR" sz="2000" dirty="0" smtClean="0"/>
              <a:t> </a:t>
            </a:r>
            <a:r>
              <a:rPr lang="tr-TR" sz="2000" dirty="0"/>
              <a:t>in </a:t>
            </a:r>
            <a:r>
              <a:rPr lang="tr-TR" sz="2000" dirty="0" smtClean="0"/>
              <a:t>car &amp; sus)</a:t>
            </a:r>
          </a:p>
          <a:p>
            <a:pPr>
              <a:lnSpc>
                <a:spcPct val="120000"/>
              </a:lnSpc>
            </a:pPr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/>
              <a:t>nasalis</a:t>
            </a:r>
            <a:r>
              <a:rPr lang="tr-TR" sz="2400" dirty="0"/>
              <a:t> </a:t>
            </a:r>
            <a:r>
              <a:rPr lang="tr-TR" sz="2400" dirty="0" err="1"/>
              <a:t>accessoria</a:t>
            </a:r>
            <a:r>
              <a:rPr lang="tr-TR" sz="2400" dirty="0"/>
              <a:t> </a:t>
            </a:r>
            <a:r>
              <a:rPr lang="tr-TR" sz="2400" dirty="0" err="1" smtClean="0"/>
              <a:t>lateralis</a:t>
            </a:r>
            <a:endParaRPr lang="tr-TR" sz="2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tr-TR" sz="2400" dirty="0" smtClean="0"/>
              <a:t>(</a:t>
            </a:r>
            <a:r>
              <a:rPr lang="tr-TR" sz="2400" dirty="0" err="1"/>
              <a:t>L</a:t>
            </a:r>
            <a:r>
              <a:rPr lang="tr-TR" sz="2400" dirty="0" err="1" smtClean="0"/>
              <a:t>ateral</a:t>
            </a:r>
            <a:r>
              <a:rPr lang="tr-TR" sz="2400" dirty="0" smtClean="0"/>
              <a:t> </a:t>
            </a:r>
            <a:r>
              <a:rPr lang="tr-TR" sz="2400" dirty="0" err="1" smtClean="0"/>
              <a:t>accessory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cartilage</a:t>
            </a:r>
            <a:r>
              <a:rPr lang="tr-TR" sz="2400" dirty="0" smtClean="0"/>
              <a:t>)</a:t>
            </a:r>
            <a:endParaRPr lang="tr-TR" sz="2400" dirty="0"/>
          </a:p>
          <a:p>
            <a:pPr lvl="1">
              <a:lnSpc>
                <a:spcPct val="120000"/>
              </a:lnSpc>
            </a:pPr>
            <a:r>
              <a:rPr lang="tr-TR" sz="2000" dirty="0" smtClean="0"/>
              <a:t>(</a:t>
            </a:r>
            <a:r>
              <a:rPr lang="tr-TR" sz="2000" dirty="0" err="1" smtClean="0"/>
              <a:t>absent</a:t>
            </a:r>
            <a:r>
              <a:rPr lang="tr-TR" sz="2000" dirty="0" smtClean="0"/>
              <a:t> </a:t>
            </a:r>
            <a:r>
              <a:rPr lang="tr-TR" sz="2000" dirty="0"/>
              <a:t>in </a:t>
            </a:r>
            <a:r>
              <a:rPr lang="tr-TR" sz="2000" dirty="0" err="1"/>
              <a:t>eq</a:t>
            </a:r>
            <a:r>
              <a:rPr lang="tr-TR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965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18106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Nasal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Cavity</a:t>
            </a:r>
            <a:r>
              <a:rPr lang="tr-TR" dirty="0" smtClean="0">
                <a:solidFill>
                  <a:srgbClr val="C00000"/>
                </a:solidFill>
              </a:rPr>
              <a:t> (</a:t>
            </a:r>
            <a:r>
              <a:rPr lang="tr-TR" dirty="0" err="1" smtClean="0">
                <a:solidFill>
                  <a:srgbClr val="C00000"/>
                </a:solidFill>
              </a:rPr>
              <a:t>Cavum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Nasi</a:t>
            </a:r>
            <a:r>
              <a:rPr lang="tr-TR" dirty="0" smtClean="0">
                <a:solidFill>
                  <a:srgbClr val="C00000"/>
                </a:solidFill>
              </a:rPr>
              <a:t>) &amp; </a:t>
            </a:r>
            <a:r>
              <a:rPr lang="tr-TR" dirty="0" err="1" smtClean="0">
                <a:solidFill>
                  <a:srgbClr val="C00000"/>
                </a:solidFill>
              </a:rPr>
              <a:t>Nasal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Passages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196752"/>
            <a:ext cx="8028384" cy="4896544"/>
          </a:xfrm>
        </p:spPr>
        <p:txBody>
          <a:bodyPr>
            <a:normAutofit fontScale="92500"/>
          </a:bodyPr>
          <a:lstStyle/>
          <a:p>
            <a:r>
              <a:rPr lang="tr-TR" sz="2400" dirty="0" err="1"/>
              <a:t>Cavum</a:t>
            </a:r>
            <a:r>
              <a:rPr lang="tr-TR" sz="2400" dirty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/>
              <a:t>dextrum</a:t>
            </a:r>
            <a:r>
              <a:rPr lang="tr-TR" sz="2400" dirty="0"/>
              <a:t> et </a:t>
            </a:r>
            <a:r>
              <a:rPr lang="tr-TR" sz="2400" dirty="0" err="1"/>
              <a:t>sinistrum</a:t>
            </a:r>
            <a:endParaRPr lang="tr-TR" sz="2400" dirty="0"/>
          </a:p>
          <a:p>
            <a:r>
              <a:rPr lang="tr-TR" sz="2400" dirty="0" err="1"/>
              <a:t>Septum</a:t>
            </a:r>
            <a:r>
              <a:rPr lang="tr-TR" sz="2400" dirty="0"/>
              <a:t> </a:t>
            </a:r>
            <a:r>
              <a:rPr lang="tr-TR" sz="2400" dirty="0" err="1"/>
              <a:t>nasi</a:t>
            </a:r>
            <a:endParaRPr lang="tr-TR" sz="2400" dirty="0"/>
          </a:p>
          <a:p>
            <a:r>
              <a:rPr lang="tr-TR" sz="2400" dirty="0" err="1"/>
              <a:t>Cartilago</a:t>
            </a:r>
            <a:r>
              <a:rPr lang="tr-TR" sz="2400" dirty="0"/>
              <a:t> </a:t>
            </a:r>
            <a:r>
              <a:rPr lang="tr-TR" sz="2400" dirty="0" err="1"/>
              <a:t>septi</a:t>
            </a:r>
            <a:r>
              <a:rPr lang="tr-TR" sz="2400" dirty="0"/>
              <a:t> </a:t>
            </a:r>
            <a:r>
              <a:rPr lang="tr-TR" sz="2400" dirty="0" err="1" smtClean="0"/>
              <a:t>nasi</a:t>
            </a:r>
            <a:endParaRPr lang="tr-TR" sz="2400" dirty="0" smtClean="0"/>
          </a:p>
          <a:p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puncta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nasolacrimal</a:t>
            </a:r>
            <a:r>
              <a:rPr lang="tr-TR" sz="2400" dirty="0" smtClean="0"/>
              <a:t> </a:t>
            </a:r>
            <a:r>
              <a:rPr lang="tr-TR" sz="2400" dirty="0" err="1" smtClean="0"/>
              <a:t>duct</a:t>
            </a:r>
            <a:endParaRPr lang="tr-TR" sz="2400" dirty="0"/>
          </a:p>
          <a:p>
            <a:endParaRPr lang="tr-TR" sz="2400" dirty="0"/>
          </a:p>
          <a:p>
            <a:r>
              <a:rPr lang="tr-TR" sz="2400" dirty="0" err="1" smtClean="0"/>
              <a:t>Concha</a:t>
            </a:r>
            <a:r>
              <a:rPr lang="tr-TR" sz="2400" dirty="0" smtClean="0"/>
              <a:t> </a:t>
            </a:r>
            <a:r>
              <a:rPr lang="tr-TR" sz="2400" dirty="0" err="1"/>
              <a:t>nasalis</a:t>
            </a:r>
            <a:r>
              <a:rPr lang="tr-TR" sz="2400" dirty="0"/>
              <a:t> </a:t>
            </a:r>
            <a:r>
              <a:rPr lang="tr-TR" sz="2400" dirty="0" err="1" smtClean="0"/>
              <a:t>dorsalis</a:t>
            </a:r>
            <a:r>
              <a:rPr lang="tr-TR" sz="2400" dirty="0" smtClean="0"/>
              <a:t> (</a:t>
            </a:r>
            <a:r>
              <a:rPr lang="tr-TR" sz="2400" dirty="0" err="1" smtClean="0"/>
              <a:t>dorsal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concha</a:t>
            </a:r>
            <a:r>
              <a:rPr lang="tr-TR" sz="2400" dirty="0" smtClean="0"/>
              <a:t>)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/>
              <a:t>Endoturbinate</a:t>
            </a:r>
            <a:r>
              <a:rPr lang="tr-TR" sz="2400" dirty="0" smtClean="0"/>
              <a:t> I</a:t>
            </a:r>
            <a:endParaRPr lang="tr-TR" sz="2400" dirty="0"/>
          </a:p>
          <a:p>
            <a:pPr lvl="1"/>
            <a:r>
              <a:rPr lang="tr-TR" sz="2400" dirty="0" err="1" smtClean="0"/>
              <a:t>Rectal</a:t>
            </a:r>
            <a:r>
              <a:rPr lang="tr-TR" sz="2400" dirty="0" smtClean="0"/>
              <a:t> </a:t>
            </a:r>
            <a:r>
              <a:rPr lang="tr-TR" sz="2400" dirty="0" err="1" smtClean="0"/>
              <a:t>fold</a:t>
            </a:r>
            <a:r>
              <a:rPr lang="tr-TR" sz="2400" dirty="0" smtClean="0"/>
              <a:t> (</a:t>
            </a:r>
            <a:r>
              <a:rPr lang="tr-TR" sz="2400" dirty="0" err="1"/>
              <a:t>p</a:t>
            </a:r>
            <a:r>
              <a:rPr lang="tr-TR" sz="2400" dirty="0" err="1" smtClean="0"/>
              <a:t>lica</a:t>
            </a:r>
            <a:r>
              <a:rPr lang="tr-TR" sz="2400" dirty="0" smtClean="0"/>
              <a:t> </a:t>
            </a:r>
            <a:r>
              <a:rPr lang="tr-TR" sz="2400" dirty="0" err="1" smtClean="0"/>
              <a:t>recta</a:t>
            </a:r>
            <a:r>
              <a:rPr lang="tr-TR" sz="2400" dirty="0" smtClean="0"/>
              <a:t>)</a:t>
            </a:r>
            <a:endParaRPr lang="tr-TR" sz="2400" dirty="0"/>
          </a:p>
          <a:p>
            <a:r>
              <a:rPr lang="tr-TR" sz="2400" dirty="0" err="1" smtClean="0"/>
              <a:t>Concha</a:t>
            </a:r>
            <a:r>
              <a:rPr lang="tr-TR" sz="2400" dirty="0" smtClean="0"/>
              <a:t> </a:t>
            </a:r>
            <a:r>
              <a:rPr lang="tr-TR" sz="2400" dirty="0" err="1"/>
              <a:t>nasalis</a:t>
            </a:r>
            <a:r>
              <a:rPr lang="tr-TR" sz="2400" dirty="0"/>
              <a:t> </a:t>
            </a:r>
            <a:r>
              <a:rPr lang="tr-TR" sz="2400" dirty="0" err="1" smtClean="0"/>
              <a:t>media</a:t>
            </a:r>
            <a:r>
              <a:rPr lang="tr-TR" sz="2400" dirty="0" smtClean="0"/>
              <a:t> (</a:t>
            </a:r>
            <a:r>
              <a:rPr lang="tr-TR" sz="2400" dirty="0" err="1" smtClean="0"/>
              <a:t>middle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concha</a:t>
            </a:r>
            <a:r>
              <a:rPr lang="tr-TR" sz="2400" dirty="0" smtClean="0"/>
              <a:t>)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/>
              <a:t>Endoturbinate</a:t>
            </a:r>
            <a:r>
              <a:rPr lang="tr-TR" sz="2400" dirty="0" smtClean="0"/>
              <a:t> </a:t>
            </a:r>
            <a:r>
              <a:rPr lang="tr-TR" sz="2400" dirty="0"/>
              <a:t>II</a:t>
            </a:r>
          </a:p>
          <a:p>
            <a:r>
              <a:rPr lang="tr-TR" sz="2400" dirty="0" err="1" smtClean="0"/>
              <a:t>Concha</a:t>
            </a:r>
            <a:r>
              <a:rPr lang="tr-TR" sz="2400" dirty="0" smtClean="0"/>
              <a:t> </a:t>
            </a:r>
            <a:r>
              <a:rPr lang="tr-TR" sz="2400" dirty="0" err="1"/>
              <a:t>nasalis</a:t>
            </a:r>
            <a:r>
              <a:rPr lang="tr-TR" sz="2400" dirty="0"/>
              <a:t> </a:t>
            </a:r>
            <a:r>
              <a:rPr lang="tr-TR" sz="2400" dirty="0" err="1" smtClean="0"/>
              <a:t>ventralis</a:t>
            </a:r>
            <a:r>
              <a:rPr lang="tr-TR" sz="2400" dirty="0" smtClean="0"/>
              <a:t> (</a:t>
            </a:r>
            <a:r>
              <a:rPr lang="tr-TR" sz="2400" dirty="0" err="1" smtClean="0"/>
              <a:t>ventral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concha</a:t>
            </a:r>
            <a:r>
              <a:rPr lang="tr-TR" sz="2400" dirty="0"/>
              <a:t>)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/>
              <a:t>Maxilloturbinate</a:t>
            </a:r>
            <a:endParaRPr lang="tr-TR" sz="2400" dirty="0"/>
          </a:p>
          <a:p>
            <a:pPr lvl="1"/>
            <a:r>
              <a:rPr lang="tr-TR" sz="2400" dirty="0" err="1" smtClean="0"/>
              <a:t>Alar</a:t>
            </a:r>
            <a:r>
              <a:rPr lang="tr-TR" sz="2400" dirty="0" smtClean="0"/>
              <a:t> </a:t>
            </a:r>
            <a:r>
              <a:rPr lang="tr-TR" sz="2400" dirty="0" err="1" smtClean="0"/>
              <a:t>fold</a:t>
            </a:r>
            <a:r>
              <a:rPr lang="tr-TR" sz="2400" dirty="0" smtClean="0"/>
              <a:t> (</a:t>
            </a:r>
            <a:r>
              <a:rPr lang="tr-TR" sz="2400" dirty="0" err="1" smtClean="0"/>
              <a:t>plica</a:t>
            </a:r>
            <a:r>
              <a:rPr lang="tr-TR" sz="2400" dirty="0" smtClean="0"/>
              <a:t> </a:t>
            </a:r>
            <a:r>
              <a:rPr lang="tr-TR" sz="2400" dirty="0" err="1" smtClean="0"/>
              <a:t>alaris</a:t>
            </a:r>
            <a:r>
              <a:rPr lang="tr-TR" sz="2400" dirty="0" smtClean="0"/>
              <a:t>) </a:t>
            </a:r>
            <a:r>
              <a:rPr lang="tr-TR" sz="2400" dirty="0" err="1" smtClean="0"/>
              <a:t>Basal</a:t>
            </a:r>
            <a:r>
              <a:rPr lang="tr-TR" sz="2400" dirty="0" smtClean="0"/>
              <a:t> </a:t>
            </a:r>
            <a:r>
              <a:rPr lang="tr-TR" sz="2400" dirty="0" err="1" smtClean="0"/>
              <a:t>fold</a:t>
            </a:r>
            <a:r>
              <a:rPr lang="tr-TR" sz="2400" dirty="0" smtClean="0"/>
              <a:t> (</a:t>
            </a:r>
            <a:r>
              <a:rPr lang="tr-TR" sz="2400" dirty="0" err="1" smtClean="0"/>
              <a:t>plica</a:t>
            </a:r>
            <a:r>
              <a:rPr lang="tr-TR" sz="2400" dirty="0" smtClean="0"/>
              <a:t> </a:t>
            </a:r>
            <a:r>
              <a:rPr lang="tr-TR" sz="2400" dirty="0" err="1" smtClean="0"/>
              <a:t>basalis</a:t>
            </a:r>
            <a:r>
              <a:rPr lang="tr-TR" sz="2400" dirty="0" smtClean="0"/>
              <a:t>)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15506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2617" y="1628800"/>
            <a:ext cx="9180513" cy="4094763"/>
          </a:xfrm>
          <a:noFill/>
        </p:spPr>
        <p:txBody>
          <a:bodyPr>
            <a:noAutofit/>
          </a:bodyPr>
          <a:lstStyle/>
          <a:p>
            <a:r>
              <a:rPr lang="tr-TR" sz="2400" dirty="0" err="1"/>
              <a:t>Meatus</a:t>
            </a:r>
            <a:r>
              <a:rPr lang="tr-TR" sz="2400" dirty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 smtClean="0"/>
              <a:t>dorsalis</a:t>
            </a:r>
            <a:r>
              <a:rPr lang="tr-TR" sz="2400" dirty="0" smtClean="0"/>
              <a:t> (</a:t>
            </a:r>
            <a:r>
              <a:rPr lang="tr-TR" sz="2400" dirty="0" err="1" smtClean="0"/>
              <a:t>dorsal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meatus</a:t>
            </a:r>
            <a:r>
              <a:rPr lang="tr-TR" sz="2400" dirty="0" smtClean="0"/>
              <a:t>)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smtClean="0"/>
              <a:t> </a:t>
            </a:r>
            <a:r>
              <a:rPr lang="tr-TR" sz="2400" dirty="0" err="1" smtClean="0"/>
              <a:t>Olfactory</a:t>
            </a:r>
            <a:r>
              <a:rPr lang="tr-TR" sz="2400" dirty="0" smtClean="0"/>
              <a:t> </a:t>
            </a:r>
            <a:r>
              <a:rPr lang="tr-TR" sz="2400" dirty="0" err="1" smtClean="0"/>
              <a:t>way</a:t>
            </a:r>
            <a:endParaRPr lang="tr-TR" sz="2400" dirty="0"/>
          </a:p>
          <a:p>
            <a:r>
              <a:rPr lang="tr-TR" sz="2400" dirty="0" err="1"/>
              <a:t>Meatus</a:t>
            </a:r>
            <a:r>
              <a:rPr lang="tr-TR" sz="2400" dirty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 smtClean="0"/>
              <a:t>medius</a:t>
            </a:r>
            <a:r>
              <a:rPr lang="tr-TR" sz="2400" dirty="0" smtClean="0"/>
              <a:t> (</a:t>
            </a:r>
            <a:r>
              <a:rPr lang="tr-TR" sz="2400" dirty="0" err="1" smtClean="0"/>
              <a:t>middle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meatus</a:t>
            </a:r>
            <a:r>
              <a:rPr lang="tr-TR" sz="2400" dirty="0" smtClean="0"/>
              <a:t>)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>
                <a:sym typeface="Wingdings" pitchFamily="2" charset="2"/>
              </a:rPr>
              <a:t>S</a:t>
            </a:r>
            <a:r>
              <a:rPr lang="tr-TR" sz="2400" dirty="0" err="1" smtClean="0"/>
              <a:t>inus</a:t>
            </a:r>
            <a:r>
              <a:rPr lang="tr-TR" sz="2400" dirty="0" smtClean="0"/>
              <a:t> </a:t>
            </a:r>
            <a:r>
              <a:rPr lang="tr-TR" sz="2400" dirty="0" err="1" smtClean="0"/>
              <a:t>way</a:t>
            </a:r>
            <a:endParaRPr lang="tr-TR" sz="2400" dirty="0"/>
          </a:p>
          <a:p>
            <a:pPr lvl="1"/>
            <a:r>
              <a:rPr lang="tr-TR" sz="2400" dirty="0" err="1" smtClean="0"/>
              <a:t>Nasomaxillar</a:t>
            </a:r>
            <a:r>
              <a:rPr lang="tr-TR" sz="2400" dirty="0" smtClean="0"/>
              <a:t> </a:t>
            </a:r>
            <a:r>
              <a:rPr lang="tr-TR" sz="2400" dirty="0" err="1" smtClean="0"/>
              <a:t>aperture</a:t>
            </a:r>
            <a:endParaRPr lang="tr-TR" sz="2400" dirty="0"/>
          </a:p>
          <a:p>
            <a:r>
              <a:rPr lang="tr-TR" sz="2400" dirty="0" err="1"/>
              <a:t>Meatus</a:t>
            </a:r>
            <a:r>
              <a:rPr lang="tr-TR" sz="2400" dirty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 smtClean="0"/>
              <a:t>ventralis</a:t>
            </a:r>
            <a:r>
              <a:rPr lang="tr-TR" sz="2400" dirty="0" smtClean="0"/>
              <a:t> (</a:t>
            </a:r>
            <a:r>
              <a:rPr lang="tr-TR" sz="2400" dirty="0" err="1" smtClean="0"/>
              <a:t>ventral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meatus</a:t>
            </a:r>
            <a:r>
              <a:rPr lang="tr-TR" sz="2400" dirty="0" smtClean="0"/>
              <a:t>) </a:t>
            </a:r>
            <a:r>
              <a:rPr lang="tr-TR" sz="2400" dirty="0" smtClean="0">
                <a:sym typeface="Wingdings" pitchFamily="2" charset="2"/>
              </a:rPr>
              <a:t> </a:t>
            </a:r>
            <a:r>
              <a:rPr lang="tr-TR" sz="2400" dirty="0" err="1" smtClean="0">
                <a:sym typeface="Wingdings" pitchFamily="2" charset="2"/>
              </a:rPr>
              <a:t>Respiratoric</a:t>
            </a:r>
            <a:r>
              <a:rPr lang="tr-TR" sz="2400" dirty="0" smtClean="0">
                <a:sym typeface="Wingdings" pitchFamily="2" charset="2"/>
              </a:rPr>
              <a:t> </a:t>
            </a:r>
            <a:r>
              <a:rPr lang="tr-TR" sz="2400" dirty="0" err="1" smtClean="0">
                <a:sym typeface="Wingdings" pitchFamily="2" charset="2"/>
              </a:rPr>
              <a:t>way</a:t>
            </a:r>
            <a:endParaRPr lang="tr-TR" sz="2400" dirty="0"/>
          </a:p>
          <a:p>
            <a:r>
              <a:rPr lang="tr-TR" sz="2400" dirty="0" err="1"/>
              <a:t>Meatus</a:t>
            </a:r>
            <a:r>
              <a:rPr lang="tr-TR" sz="2400" dirty="0"/>
              <a:t> </a:t>
            </a:r>
            <a:r>
              <a:rPr lang="tr-TR" sz="2400" dirty="0" err="1"/>
              <a:t>nasi</a:t>
            </a:r>
            <a:r>
              <a:rPr lang="tr-TR" sz="2400" dirty="0"/>
              <a:t> </a:t>
            </a:r>
            <a:r>
              <a:rPr lang="tr-TR" sz="2400" dirty="0" err="1" smtClean="0"/>
              <a:t>communis</a:t>
            </a:r>
            <a:r>
              <a:rPr lang="tr-TR" sz="2400" dirty="0" smtClean="0"/>
              <a:t> (</a:t>
            </a:r>
            <a:r>
              <a:rPr lang="tr-TR" sz="2400" dirty="0" err="1" smtClean="0"/>
              <a:t>common</a:t>
            </a:r>
            <a:r>
              <a:rPr lang="tr-TR" sz="2400" dirty="0" smtClean="0"/>
              <a:t> </a:t>
            </a:r>
            <a:r>
              <a:rPr lang="tr-TR" sz="2400" dirty="0" err="1" smtClean="0"/>
              <a:t>nasal</a:t>
            </a:r>
            <a:r>
              <a:rPr lang="tr-TR" sz="2400" dirty="0" smtClean="0"/>
              <a:t> </a:t>
            </a:r>
            <a:r>
              <a:rPr lang="tr-TR" sz="2400" dirty="0" err="1" smtClean="0"/>
              <a:t>meatus</a:t>
            </a:r>
            <a:r>
              <a:rPr lang="tr-TR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40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Properties</a:t>
            </a:r>
            <a:r>
              <a:rPr lang="tr-TR" dirty="0" smtClean="0">
                <a:solidFill>
                  <a:srgbClr val="C00000"/>
                </a:solidFill>
              </a:rPr>
              <a:t> of </a:t>
            </a:r>
            <a:r>
              <a:rPr lang="tr-TR" dirty="0" err="1" smtClean="0">
                <a:solidFill>
                  <a:srgbClr val="C00000"/>
                </a:solidFill>
              </a:rPr>
              <a:t>Nasal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Mucosa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63371" y="836712"/>
            <a:ext cx="6372200" cy="4536504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Vestibular</a:t>
            </a:r>
            <a:r>
              <a:rPr lang="tr-TR" sz="2400" dirty="0" smtClean="0"/>
              <a:t> </a:t>
            </a:r>
            <a:r>
              <a:rPr lang="tr-TR" sz="2400" dirty="0" err="1"/>
              <a:t>region</a:t>
            </a:r>
            <a:r>
              <a:rPr lang="tr-TR" sz="2400" dirty="0"/>
              <a:t> (</a:t>
            </a:r>
            <a:r>
              <a:rPr lang="tr-TR" sz="2400" dirty="0" err="1"/>
              <a:t>entrance</a:t>
            </a:r>
            <a:r>
              <a:rPr lang="tr-TR" sz="2400" dirty="0"/>
              <a:t>) </a:t>
            </a:r>
            <a:r>
              <a:rPr lang="tr-TR" sz="2400" dirty="0">
                <a:sym typeface="Wingdings" pitchFamily="2" charset="2"/>
              </a:rPr>
              <a:t> </a:t>
            </a:r>
            <a:r>
              <a:rPr lang="tr-TR" sz="2400" dirty="0" err="1" smtClean="0"/>
              <a:t>Cutan</a:t>
            </a:r>
            <a:r>
              <a:rPr lang="tr-TR" sz="2400" dirty="0" smtClean="0"/>
              <a:t> </a:t>
            </a:r>
            <a:r>
              <a:rPr lang="tr-TR" sz="2400" dirty="0" err="1" smtClean="0"/>
              <a:t>mucosa</a:t>
            </a:r>
            <a:endParaRPr lang="tr-TR" sz="2400" dirty="0"/>
          </a:p>
          <a:p>
            <a:r>
              <a:rPr lang="tr-TR" sz="2400" dirty="0" err="1" smtClean="0"/>
              <a:t>Respiratory</a:t>
            </a:r>
            <a:r>
              <a:rPr lang="tr-TR" sz="2400" dirty="0" smtClean="0"/>
              <a:t> </a:t>
            </a:r>
            <a:r>
              <a:rPr lang="tr-TR" sz="2400" dirty="0" err="1"/>
              <a:t>region</a:t>
            </a:r>
            <a:r>
              <a:rPr lang="tr-TR" sz="2400" dirty="0"/>
              <a:t> </a:t>
            </a:r>
            <a:r>
              <a:rPr lang="tr-TR" sz="2400" dirty="0">
                <a:sym typeface="Wingdings" pitchFamily="2" charset="2"/>
              </a:rPr>
              <a:t> </a:t>
            </a:r>
            <a:r>
              <a:rPr lang="tr-TR" sz="2400" dirty="0" err="1"/>
              <a:t>Respiratoric</a:t>
            </a:r>
            <a:r>
              <a:rPr lang="tr-TR" sz="2400" dirty="0"/>
              <a:t> </a:t>
            </a:r>
            <a:r>
              <a:rPr lang="tr-TR" sz="2400" dirty="0" err="1"/>
              <a:t>mucosa</a:t>
            </a:r>
            <a:endParaRPr lang="tr-TR" sz="2400" dirty="0"/>
          </a:p>
          <a:p>
            <a:pPr lvl="1"/>
            <a:r>
              <a:rPr lang="tr-TR" sz="2400" dirty="0" err="1" smtClean="0"/>
              <a:t>Columnar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ciliated</a:t>
            </a:r>
            <a:r>
              <a:rPr lang="tr-TR" sz="2400" dirty="0" smtClean="0"/>
              <a:t> </a:t>
            </a:r>
            <a:r>
              <a:rPr lang="tr-TR" sz="2400" dirty="0" err="1" smtClean="0"/>
              <a:t>epithelium</a:t>
            </a:r>
            <a:endParaRPr lang="tr-TR" sz="2400" dirty="0" smtClean="0"/>
          </a:p>
          <a:p>
            <a:pPr lvl="1"/>
            <a:r>
              <a:rPr lang="tr-TR" sz="2400" dirty="0" err="1" smtClean="0"/>
              <a:t>Sero-mucous</a:t>
            </a:r>
            <a:r>
              <a:rPr lang="tr-TR" sz="2400" dirty="0" smtClean="0"/>
              <a:t>, </a:t>
            </a:r>
            <a:r>
              <a:rPr lang="tr-TR" sz="2400" dirty="0" err="1" smtClean="0"/>
              <a:t>small</a:t>
            </a:r>
            <a:r>
              <a:rPr lang="tr-TR" sz="2400" dirty="0" smtClean="0"/>
              <a:t> </a:t>
            </a:r>
            <a:r>
              <a:rPr lang="tr-TR" sz="2400" dirty="0" err="1"/>
              <a:t>and</a:t>
            </a:r>
            <a:r>
              <a:rPr lang="tr-TR" sz="2400" dirty="0"/>
              <a:t> </a:t>
            </a:r>
            <a:r>
              <a:rPr lang="tr-TR" sz="2400" dirty="0" err="1" smtClean="0"/>
              <a:t>larger</a:t>
            </a:r>
            <a:r>
              <a:rPr lang="tr-TR" sz="2400" dirty="0" smtClean="0"/>
              <a:t>, </a:t>
            </a:r>
            <a:r>
              <a:rPr lang="tr-TR" sz="2400" dirty="0" err="1"/>
              <a:t>glands</a:t>
            </a:r>
            <a:endParaRPr lang="tr-TR" sz="2400" dirty="0"/>
          </a:p>
          <a:p>
            <a:r>
              <a:rPr lang="tr-TR" sz="2400" dirty="0" err="1"/>
              <a:t>Olfactory</a:t>
            </a:r>
            <a:r>
              <a:rPr lang="tr-TR" sz="2400" dirty="0"/>
              <a:t> </a:t>
            </a:r>
            <a:r>
              <a:rPr lang="tr-TR" sz="2400" dirty="0" err="1"/>
              <a:t>region</a:t>
            </a:r>
            <a:r>
              <a:rPr lang="tr-TR" sz="2400" dirty="0"/>
              <a:t> </a:t>
            </a:r>
            <a:r>
              <a:rPr lang="tr-TR" sz="2400" dirty="0">
                <a:sym typeface="Wingdings" pitchFamily="2" charset="2"/>
              </a:rPr>
              <a:t> </a:t>
            </a:r>
            <a:r>
              <a:rPr lang="tr-TR" sz="2400" dirty="0" err="1"/>
              <a:t>Olfactory</a:t>
            </a:r>
            <a:r>
              <a:rPr lang="tr-TR" sz="2400" dirty="0"/>
              <a:t> </a:t>
            </a:r>
            <a:r>
              <a:rPr lang="tr-TR" sz="2400" dirty="0" err="1"/>
              <a:t>mucosa</a:t>
            </a:r>
            <a:endParaRPr lang="tr-TR" sz="2400" dirty="0"/>
          </a:p>
          <a:p>
            <a:pPr lvl="1"/>
            <a:r>
              <a:rPr lang="tr-TR" sz="2400" dirty="0" err="1" smtClean="0"/>
              <a:t>Supporting</a:t>
            </a:r>
            <a:r>
              <a:rPr lang="tr-TR" sz="2400" dirty="0" smtClean="0"/>
              <a:t> </a:t>
            </a:r>
            <a:r>
              <a:rPr lang="tr-TR" sz="2400" dirty="0" err="1"/>
              <a:t>cells</a:t>
            </a:r>
            <a:endParaRPr lang="tr-TR" sz="2400" dirty="0"/>
          </a:p>
          <a:p>
            <a:pPr lvl="1"/>
            <a:r>
              <a:rPr lang="tr-TR" sz="2400" dirty="0" err="1"/>
              <a:t>Olfactory</a:t>
            </a:r>
            <a:r>
              <a:rPr lang="tr-TR" sz="2400" dirty="0"/>
              <a:t> </a:t>
            </a:r>
            <a:r>
              <a:rPr lang="tr-TR" sz="2400" dirty="0" err="1"/>
              <a:t>reseptors</a:t>
            </a:r>
            <a:r>
              <a:rPr lang="tr-TR" sz="2400" dirty="0"/>
              <a:t> </a:t>
            </a:r>
          </a:p>
          <a:p>
            <a:pPr lvl="1"/>
            <a:r>
              <a:rPr lang="tr-TR" sz="2400" dirty="0" err="1"/>
              <a:t>Bipolar</a:t>
            </a:r>
            <a:r>
              <a:rPr lang="tr-TR" sz="2400" dirty="0"/>
              <a:t> </a:t>
            </a:r>
            <a:r>
              <a:rPr lang="tr-TR" sz="2400" dirty="0" err="1"/>
              <a:t>neurons</a:t>
            </a:r>
            <a:endParaRPr lang="tr-TR" sz="2400" dirty="0"/>
          </a:p>
          <a:p>
            <a:pPr lvl="1"/>
            <a:r>
              <a:rPr lang="tr-TR" sz="2400" dirty="0" err="1"/>
              <a:t>Basal</a:t>
            </a:r>
            <a:r>
              <a:rPr lang="tr-TR" sz="2400" dirty="0"/>
              <a:t> </a:t>
            </a:r>
            <a:r>
              <a:rPr lang="tr-TR" sz="2400" dirty="0" err="1"/>
              <a:t>cells</a:t>
            </a:r>
            <a:r>
              <a:rPr lang="tr-TR" sz="2400" dirty="0"/>
              <a:t> in </a:t>
            </a:r>
            <a:r>
              <a:rPr lang="tr-TR" sz="2400" dirty="0" err="1" smtClean="0"/>
              <a:t>mucosa</a:t>
            </a:r>
            <a:endParaRPr lang="tr-TR" sz="2400" dirty="0" smtClean="0"/>
          </a:p>
          <a:p>
            <a:pPr lvl="1"/>
            <a:r>
              <a:rPr lang="tr-TR" sz="2400" dirty="0" err="1" smtClean="0"/>
              <a:t>Olfactory</a:t>
            </a:r>
            <a:r>
              <a:rPr lang="tr-TR" sz="2400" dirty="0" smtClean="0"/>
              <a:t> </a:t>
            </a:r>
            <a:r>
              <a:rPr lang="tr-TR" sz="2400" dirty="0"/>
              <a:t>(</a:t>
            </a:r>
            <a:r>
              <a:rPr lang="tr-TR" sz="2400" dirty="0" err="1" smtClean="0"/>
              <a:t>Bowman</a:t>
            </a:r>
            <a:r>
              <a:rPr lang="tr-TR" sz="2400" dirty="0" smtClean="0"/>
              <a:t>) </a:t>
            </a:r>
            <a:r>
              <a:rPr lang="tr-TR" sz="2400" dirty="0" err="1" smtClean="0"/>
              <a:t>glands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59590616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1523</TotalTime>
  <Words>1156</Words>
  <Application>Microsoft Office PowerPoint</Application>
  <PresentationFormat>Ekran Gösterisi (4:3)</PresentationFormat>
  <Paragraphs>217</Paragraphs>
  <Slides>25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30" baseType="lpstr">
      <vt:lpstr>Arial</vt:lpstr>
      <vt:lpstr>Calibri</vt:lpstr>
      <vt:lpstr>Comic Sans MS</vt:lpstr>
      <vt:lpstr>Wingdings</vt:lpstr>
      <vt:lpstr>Ofis Teması</vt:lpstr>
      <vt:lpstr>RESPIRATORY SYSTEM Systema Respiratorium</vt:lpstr>
      <vt:lpstr>Respiratory System</vt:lpstr>
      <vt:lpstr>Functions of Repiratory Organs</vt:lpstr>
      <vt:lpstr>Members of Respiratory Tract</vt:lpstr>
      <vt:lpstr>Nose (Nasus, Rhin)</vt:lpstr>
      <vt:lpstr>Nasal Cartilages (Cartilago Nasi)</vt:lpstr>
      <vt:lpstr>Nasal Cavity (Cavum Nasi) &amp; Nasal Passages</vt:lpstr>
      <vt:lpstr>PowerPoint Sunusu</vt:lpstr>
      <vt:lpstr>Properties of Nasal Mucosa</vt:lpstr>
      <vt:lpstr>Paranasal Sinuses (Sinus Paranasales)</vt:lpstr>
      <vt:lpstr>LARYNX</vt:lpstr>
      <vt:lpstr>PowerPoint Sunusu</vt:lpstr>
      <vt:lpstr>PowerPoint Sunusu</vt:lpstr>
      <vt:lpstr>Laryngeal Cavity (Cavum Laryngis)</vt:lpstr>
      <vt:lpstr>Viborg’s Triangle</vt:lpstr>
      <vt:lpstr>TRACHEA</vt:lpstr>
      <vt:lpstr>Tracheostomy</vt:lpstr>
      <vt:lpstr>Branching of Trachea in The Lungs</vt:lpstr>
      <vt:lpstr>Lungs (Pulmones)</vt:lpstr>
      <vt:lpstr>Lobulation of Lungs in Equine Species</vt:lpstr>
      <vt:lpstr>Lobulation of Lungs in Carnivores</vt:lpstr>
      <vt:lpstr>Lobulation of Lungs in Ruminants</vt:lpstr>
      <vt:lpstr>Thoracal Cavity</vt:lpstr>
      <vt:lpstr>PowerPoint Sunusu</vt:lpstr>
      <vt:lpstr>Thank You For Your Attention…  Dr. Okan EKİM ekim@ankara.edu.tr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ANATOMİK PREPARAT HAZIRLAMA TEKNİKLERİ</dc:title>
  <dc:creator>BURCU</dc:creator>
  <cp:lastModifiedBy>tuna zengin</cp:lastModifiedBy>
  <cp:revision>166</cp:revision>
  <dcterms:created xsi:type="dcterms:W3CDTF">2012-09-30T20:00:50Z</dcterms:created>
  <dcterms:modified xsi:type="dcterms:W3CDTF">2017-06-14T09:02:52Z</dcterms:modified>
</cp:coreProperties>
</file>