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81" r:id="rId2"/>
    <p:sldId id="285" r:id="rId3"/>
    <p:sldId id="288" r:id="rId4"/>
    <p:sldId id="282" r:id="rId5"/>
    <p:sldId id="284" r:id="rId6"/>
    <p:sldId id="256" r:id="rId7"/>
    <p:sldId id="257" r:id="rId8"/>
    <p:sldId id="258" r:id="rId9"/>
    <p:sldId id="259" r:id="rId10"/>
    <p:sldId id="286" r:id="rId11"/>
    <p:sldId id="287" r:id="rId12"/>
    <p:sldId id="263" r:id="rId13"/>
    <p:sldId id="277" r:id="rId14"/>
    <p:sldId id="278" r:id="rId15"/>
    <p:sldId id="276" r:id="rId16"/>
    <p:sldId id="264" r:id="rId17"/>
    <p:sldId id="283" r:id="rId18"/>
    <p:sldId id="265" r:id="rId19"/>
    <p:sldId id="266" r:id="rId20"/>
    <p:sldId id="267" r:id="rId21"/>
    <p:sldId id="268" r:id="rId22"/>
    <p:sldId id="269" r:id="rId23"/>
    <p:sldId id="275" r:id="rId24"/>
    <p:sldId id="273" r:id="rId25"/>
    <p:sldId id="270" r:id="rId26"/>
    <p:sldId id="271" r:id="rId27"/>
    <p:sldId id="272" r:id="rId28"/>
    <p:sldId id="260" r:id="rId29"/>
    <p:sldId id="261" r:id="rId30"/>
    <p:sldId id="262" r:id="rId31"/>
    <p:sldId id="274" r:id="rId32"/>
    <p:sldId id="280" r:id="rId33"/>
    <p:sldId id="279" r:id="rId34"/>
    <p:sldId id="289" r:id="rId35"/>
    <p:sldId id="302" r:id="rId36"/>
    <p:sldId id="290" r:id="rId37"/>
    <p:sldId id="291" r:id="rId38"/>
    <p:sldId id="292" r:id="rId39"/>
    <p:sldId id="295" r:id="rId40"/>
    <p:sldId id="296" r:id="rId41"/>
    <p:sldId id="297" r:id="rId42"/>
    <p:sldId id="294" r:id="rId43"/>
    <p:sldId id="298" r:id="rId44"/>
    <p:sldId id="299" r:id="rId45"/>
    <p:sldId id="300" r:id="rId46"/>
    <p:sldId id="301" r:id="rId4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3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D71D10-49C7-4FCC-92AA-0266A399B2EB}" type="datetimeFigureOut">
              <a:rPr lang="tr-TR" smtClean="0"/>
              <a:pPr/>
              <a:t>31.03.2017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F2304-E346-482D-9C00-3FCFFF0C7C5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86214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1</a:t>
            </a:fld>
            <a:endParaRPr lang="tr-T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10</a:t>
            </a:fld>
            <a:endParaRPr lang="tr-T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11</a:t>
            </a:fld>
            <a:endParaRPr lang="tr-T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12</a:t>
            </a:fld>
            <a:endParaRPr lang="tr-T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13</a:t>
            </a:fld>
            <a:endParaRPr lang="tr-T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14</a:t>
            </a:fld>
            <a:endParaRPr lang="tr-T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15</a:t>
            </a:fld>
            <a:endParaRPr lang="tr-T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16</a:t>
            </a:fld>
            <a:endParaRPr lang="tr-T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17</a:t>
            </a:fld>
            <a:endParaRPr lang="tr-T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18</a:t>
            </a:fld>
            <a:endParaRPr lang="tr-T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19</a:t>
            </a:fld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2</a:t>
            </a:fld>
            <a:endParaRPr lang="tr-T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20</a:t>
            </a:fld>
            <a:endParaRPr lang="tr-T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21</a:t>
            </a:fld>
            <a:endParaRPr lang="tr-T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22</a:t>
            </a:fld>
            <a:endParaRPr lang="tr-T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23</a:t>
            </a:fld>
            <a:endParaRPr lang="tr-T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24</a:t>
            </a:fld>
            <a:endParaRPr lang="tr-T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25</a:t>
            </a:fld>
            <a:endParaRPr lang="tr-T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26</a:t>
            </a:fld>
            <a:endParaRPr lang="tr-T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27</a:t>
            </a:fld>
            <a:endParaRPr lang="tr-T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28</a:t>
            </a:fld>
            <a:endParaRPr lang="tr-T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29</a:t>
            </a:fld>
            <a:endParaRPr 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3</a:t>
            </a:fld>
            <a:endParaRPr lang="tr-T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30</a:t>
            </a:fld>
            <a:endParaRPr lang="tr-T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31</a:t>
            </a:fld>
            <a:endParaRPr lang="tr-T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32</a:t>
            </a:fld>
            <a:endParaRPr lang="tr-T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33</a:t>
            </a:fld>
            <a:endParaRPr lang="tr-T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34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1763541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35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2540854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36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0507534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37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3578626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38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4904835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39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02345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4</a:t>
            </a:fld>
            <a:endParaRPr lang="tr-T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40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7939148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41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9687884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42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1423247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43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2554029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44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9577856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45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2652836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46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39193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5</a:t>
            </a:fld>
            <a:endParaRPr lang="tr-T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Problemin Yapısı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6</a:t>
            </a:fld>
            <a:endParaRPr lang="tr-T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7</a:t>
            </a:fld>
            <a:endParaRPr lang="tr-T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8</a:t>
            </a:fld>
            <a:endParaRPr lang="tr-T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F2304-E346-482D-9C00-3FCFFF0C7C55}" type="slidenum">
              <a:rPr lang="tr-TR" smtClean="0"/>
              <a:pPr/>
              <a:t>9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31.03.2017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31.03.2017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31.03.2017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31.03.2017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31.03.2017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31.03.2017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31.03.2017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31.03.2017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31.03.2017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31.03.2017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31.03.2017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31.03.2017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tr.wikipedia.org/wiki/A%C4%9F%C4%B1z" TargetMode="External"/><Relationship Id="rId7" Type="http://schemas.openxmlformats.org/officeDocument/2006/relationships/hyperlink" Target="https://tr.wikipedia.org/wiki/Damar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tr.wikipedia.org/wiki/Deri" TargetMode="External"/><Relationship Id="rId5" Type="http://schemas.openxmlformats.org/officeDocument/2006/relationships/hyperlink" Target="https://tr.wikipedia.org/w/index.php?title=Genital_b%C3%B6lge&amp;action=edit&amp;redlink=1" TargetMode="External"/><Relationship Id="rId4" Type="http://schemas.openxmlformats.org/officeDocument/2006/relationships/hyperlink" Target="https://tr.wikipedia.org/wiki/G%C3%B6z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772400" cy="1470025"/>
          </a:xfrm>
        </p:spPr>
        <p:txBody>
          <a:bodyPr/>
          <a:lstStyle/>
          <a:p>
            <a:r>
              <a:rPr lang="tr-TR" dirty="0" err="1" smtClean="0"/>
              <a:t>Morfogenezis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1752600"/>
          </a:xfrm>
        </p:spPr>
        <p:txBody>
          <a:bodyPr/>
          <a:lstStyle/>
          <a:p>
            <a:r>
              <a:rPr lang="tr-TR" dirty="0" smtClean="0">
                <a:solidFill>
                  <a:schemeClr val="tx1"/>
                </a:solidFill>
              </a:rPr>
              <a:t>2017</a:t>
            </a:r>
            <a:endParaRPr lang="tr-TR" dirty="0" smtClean="0">
              <a:solidFill>
                <a:schemeClr val="tx1"/>
              </a:solidFill>
            </a:endParaRPr>
          </a:p>
          <a:p>
            <a:r>
              <a:rPr lang="tr-TR" dirty="0" smtClean="0">
                <a:solidFill>
                  <a:schemeClr val="tx1"/>
                </a:solidFill>
              </a:rPr>
              <a:t>Çene Yüz Cerrahisi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Prof. Dr. Cahit ÜÇOK</a:t>
            </a:r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err="1" smtClean="0">
                <a:solidFill>
                  <a:srgbClr val="FF0000"/>
                </a:solidFill>
              </a:rPr>
              <a:t>Displazi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tr-TR" dirty="0" err="1" smtClean="0">
                <a:solidFill>
                  <a:schemeClr val="tx1"/>
                </a:solidFill>
              </a:rPr>
              <a:t>Mukozal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premalign</a:t>
            </a:r>
            <a:r>
              <a:rPr lang="tr-TR" dirty="0" smtClean="0">
                <a:solidFill>
                  <a:schemeClr val="tx1"/>
                </a:solidFill>
              </a:rPr>
              <a:t> lezyonların risk derecesini tanımlamak için kullanılması gereken bir terimdir</a:t>
            </a:r>
            <a:endParaRPr lang="tr-T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470025"/>
          </a:xfrm>
        </p:spPr>
        <p:txBody>
          <a:bodyPr/>
          <a:lstStyle/>
          <a:p>
            <a:r>
              <a:rPr lang="tr-TR" dirty="0" err="1" smtClean="0">
                <a:solidFill>
                  <a:srgbClr val="FF0000"/>
                </a:solidFill>
              </a:rPr>
              <a:t>Displazi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403648" y="3212976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tr-TR" dirty="0" err="1" smtClean="0">
                <a:solidFill>
                  <a:srgbClr val="C00000"/>
                </a:solidFill>
              </a:rPr>
              <a:t>Displazide</a:t>
            </a:r>
            <a:r>
              <a:rPr lang="tr-TR" dirty="0" smtClean="0">
                <a:solidFill>
                  <a:srgbClr val="C00000"/>
                </a:solidFill>
              </a:rPr>
              <a:t> hücresel değişimler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Hücre çekirdeğinde koyu boyanma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Artmış çekirdek/Sitoplazma oranı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Şekil ve boyut değişiklikleri</a:t>
            </a:r>
            <a:endParaRPr lang="tr-T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Kraniyofasiyal</a:t>
            </a:r>
            <a:r>
              <a:rPr lang="tr-TR" dirty="0" smtClean="0"/>
              <a:t>  Deformasyonlar</a:t>
            </a:r>
            <a:br>
              <a:rPr lang="tr-TR" dirty="0" smtClean="0"/>
            </a:b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tr-TR" dirty="0" smtClean="0"/>
              <a:t> </a:t>
            </a:r>
          </a:p>
          <a:p>
            <a:r>
              <a:rPr lang="tr-TR" dirty="0" smtClean="0"/>
              <a:t>Baş boyun bölgesinde görülen </a:t>
            </a:r>
            <a:r>
              <a:rPr lang="tr-TR" dirty="0" err="1" smtClean="0"/>
              <a:t>konjenital</a:t>
            </a:r>
            <a:r>
              <a:rPr lang="tr-TR" dirty="0" smtClean="0"/>
              <a:t> deformasyonlar oldukça sık görülen durumlar olup genellikle </a:t>
            </a:r>
            <a:r>
              <a:rPr lang="tr-TR" dirty="0" err="1" smtClean="0"/>
              <a:t>postnatal</a:t>
            </a:r>
            <a:r>
              <a:rPr lang="tr-TR" dirty="0" smtClean="0"/>
              <a:t> hayatın </a:t>
            </a:r>
            <a:r>
              <a:rPr lang="tr-TR" dirty="0" smtClean="0">
                <a:solidFill>
                  <a:srgbClr val="FF0000"/>
                </a:solidFill>
              </a:rPr>
              <a:t>ilk günlerinde </a:t>
            </a:r>
            <a:r>
              <a:rPr lang="tr-TR" dirty="0" err="1" smtClean="0">
                <a:solidFill>
                  <a:srgbClr val="FF0000"/>
                </a:solidFill>
              </a:rPr>
              <a:t>spontan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/>
              <a:t>olarak düzelir. </a:t>
            </a:r>
            <a:endParaRPr lang="tr-TR" dirty="0" smtClean="0"/>
          </a:p>
          <a:p>
            <a:r>
              <a:rPr lang="tr-TR" dirty="0" smtClean="0"/>
              <a:t>Düzelmeyen </a:t>
            </a:r>
            <a:r>
              <a:rPr lang="tr-TR" dirty="0" smtClean="0"/>
              <a:t>durumlarda ise tedavi seçeneklerini içeren uzun vadeli planlamalar yapılmalıdır. </a:t>
            </a:r>
            <a:r>
              <a:rPr lang="tr-TR" dirty="0" smtClean="0">
                <a:solidFill>
                  <a:srgbClr val="FF0000"/>
                </a:solidFill>
              </a:rPr>
              <a:t>Deformasyon</a:t>
            </a:r>
            <a:r>
              <a:rPr lang="tr-TR" dirty="0" smtClean="0"/>
              <a:t> ve </a:t>
            </a:r>
            <a:r>
              <a:rPr lang="tr-TR" dirty="0" err="1" smtClean="0">
                <a:solidFill>
                  <a:srgbClr val="FF0000"/>
                </a:solidFill>
              </a:rPr>
              <a:t>malformasyon</a:t>
            </a:r>
            <a:r>
              <a:rPr lang="tr-TR" dirty="0" smtClean="0"/>
              <a:t> durumlarının ayırımı ayrıca değerlendirilmesi gereken bir konudur.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7772400" cy="1470025"/>
          </a:xfrm>
        </p:spPr>
        <p:txBody>
          <a:bodyPr/>
          <a:lstStyle/>
          <a:p>
            <a:r>
              <a:rPr lang="tr-TR" dirty="0" err="1" smtClean="0"/>
              <a:t>Defektlerin</a:t>
            </a:r>
            <a:r>
              <a:rPr lang="tr-TR" dirty="0" smtClean="0"/>
              <a:t> Değerlendirilmesi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31640" y="3068960"/>
            <a:ext cx="6400800" cy="1752600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chemeClr val="tx1"/>
                </a:solidFill>
              </a:rPr>
              <a:t>Nadir durumlar haricinde </a:t>
            </a:r>
            <a:r>
              <a:rPr lang="tr-TR" dirty="0" smtClean="0">
                <a:solidFill>
                  <a:srgbClr val="FF0000"/>
                </a:solidFill>
              </a:rPr>
              <a:t>tek bir </a:t>
            </a:r>
            <a:r>
              <a:rPr lang="tr-TR" dirty="0" err="1" smtClean="0">
                <a:solidFill>
                  <a:srgbClr val="FF0000"/>
                </a:solidFill>
              </a:rPr>
              <a:t>defekt</a:t>
            </a:r>
            <a:r>
              <a:rPr lang="tr-TR" dirty="0" smtClean="0">
                <a:solidFill>
                  <a:schemeClr val="tx1"/>
                </a:solidFill>
              </a:rPr>
              <a:t> ile </a:t>
            </a:r>
            <a:r>
              <a:rPr lang="tr-TR" dirty="0" err="1" smtClean="0">
                <a:solidFill>
                  <a:schemeClr val="tx1"/>
                </a:solidFill>
              </a:rPr>
              <a:t>malformasyon</a:t>
            </a:r>
            <a:r>
              <a:rPr lang="tr-TR" dirty="0" smtClean="0">
                <a:solidFill>
                  <a:schemeClr val="tx1"/>
                </a:solidFill>
              </a:rPr>
              <a:t> tanısı koymak doğru değildir.</a:t>
            </a:r>
            <a:endParaRPr lang="tr-T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/>
          <a:lstStyle/>
          <a:p>
            <a:r>
              <a:rPr lang="tr-TR" dirty="0" err="1" smtClean="0"/>
              <a:t>Defektlerin</a:t>
            </a:r>
            <a:r>
              <a:rPr lang="tr-TR" dirty="0" smtClean="0"/>
              <a:t> Değerlendirilmesi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31640" y="3501008"/>
            <a:ext cx="6400800" cy="1752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tr-TR" dirty="0" smtClean="0">
                <a:solidFill>
                  <a:schemeClr val="tx1"/>
                </a:solidFill>
              </a:rPr>
              <a:t>Spesifik tanı tüm anomalilerin değerlendirilmesi ile konmalıdır. </a:t>
            </a:r>
            <a:r>
              <a:rPr lang="tr-TR" dirty="0" smtClean="0">
                <a:solidFill>
                  <a:srgbClr val="FF0000"/>
                </a:solidFill>
              </a:rPr>
              <a:t>Minör </a:t>
            </a:r>
            <a:r>
              <a:rPr lang="tr-TR" dirty="0" err="1" smtClean="0">
                <a:solidFill>
                  <a:schemeClr val="tx1"/>
                </a:solidFill>
              </a:rPr>
              <a:t>defektlerin</a:t>
            </a:r>
            <a:r>
              <a:rPr lang="tr-TR" dirty="0" smtClean="0">
                <a:solidFill>
                  <a:schemeClr val="tx1"/>
                </a:solidFill>
              </a:rPr>
              <a:t> saptanması </a:t>
            </a:r>
            <a:r>
              <a:rPr lang="tr-TR" dirty="0" err="1" smtClean="0">
                <a:solidFill>
                  <a:srgbClr val="FF0000"/>
                </a:solidFill>
              </a:rPr>
              <a:t>major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defektlerin</a:t>
            </a:r>
            <a:r>
              <a:rPr lang="tr-TR" dirty="0" smtClean="0">
                <a:solidFill>
                  <a:schemeClr val="tx1"/>
                </a:solidFill>
              </a:rPr>
              <a:t> tespitine yardımcı olacaktır.</a:t>
            </a:r>
            <a:endParaRPr lang="tr-T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55576" y="1340768"/>
            <a:ext cx="7772400" cy="1470025"/>
          </a:xfrm>
        </p:spPr>
        <p:txBody>
          <a:bodyPr/>
          <a:lstStyle/>
          <a:p>
            <a:r>
              <a:rPr lang="tr-TR" dirty="0" err="1" smtClean="0"/>
              <a:t>Malformasyon</a:t>
            </a:r>
            <a:r>
              <a:rPr lang="tr-TR" dirty="0" smtClean="0"/>
              <a:t> Sendromu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403648" y="3429000"/>
            <a:ext cx="6400800" cy="1991072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tr-TR" dirty="0" smtClean="0">
                <a:solidFill>
                  <a:srgbClr val="FF0000"/>
                </a:solidFill>
              </a:rPr>
              <a:t>Birden fazla dokuda </a:t>
            </a:r>
            <a:r>
              <a:rPr lang="tr-TR" dirty="0" err="1" smtClean="0">
                <a:solidFill>
                  <a:srgbClr val="FF0000"/>
                </a:solidFill>
              </a:rPr>
              <a:t>multiple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defekt</a:t>
            </a:r>
            <a:r>
              <a:rPr lang="tr-TR" dirty="0" smtClean="0">
                <a:solidFill>
                  <a:srgbClr val="FF0000"/>
                </a:solidFill>
              </a:rPr>
              <a:t> olması </a:t>
            </a:r>
          </a:p>
          <a:p>
            <a:pPr algn="l"/>
            <a:r>
              <a:rPr lang="tr-TR" dirty="0" err="1" smtClean="0">
                <a:solidFill>
                  <a:schemeClr val="tx1"/>
                </a:solidFill>
              </a:rPr>
              <a:t>Etyolojisinde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kromozomal</a:t>
            </a:r>
            <a:r>
              <a:rPr lang="tr-TR" dirty="0" smtClean="0">
                <a:solidFill>
                  <a:schemeClr val="tx1"/>
                </a:solidFill>
              </a:rPr>
              <a:t> anomaliler Mutant gen bozuklukları ve çevresel </a:t>
            </a:r>
            <a:r>
              <a:rPr lang="tr-TR" dirty="0" err="1" smtClean="0">
                <a:solidFill>
                  <a:schemeClr val="tx1"/>
                </a:solidFill>
              </a:rPr>
              <a:t>teratojenler</a:t>
            </a:r>
            <a:r>
              <a:rPr lang="tr-TR" dirty="0" smtClean="0">
                <a:solidFill>
                  <a:schemeClr val="tx1"/>
                </a:solidFill>
              </a:rPr>
              <a:t> sorumlu olabilir.</a:t>
            </a:r>
            <a:endParaRPr lang="tr-T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475656" y="2420888"/>
            <a:ext cx="6400800" cy="1752600"/>
          </a:xfrm>
        </p:spPr>
        <p:txBody>
          <a:bodyPr>
            <a:noAutofit/>
          </a:bodyPr>
          <a:lstStyle/>
          <a:p>
            <a:pPr algn="l"/>
            <a:r>
              <a:rPr lang="tr-TR" sz="2400" dirty="0" smtClean="0">
                <a:solidFill>
                  <a:schemeClr val="tx1"/>
                </a:solidFill>
              </a:rPr>
              <a:t>Yeni doğan deformasyonlarının yaklaşık olarak %2’si genellikle </a:t>
            </a:r>
            <a:r>
              <a:rPr lang="tr-TR" sz="2400" dirty="0" err="1" smtClean="0">
                <a:solidFill>
                  <a:srgbClr val="FF0000"/>
                </a:solidFill>
              </a:rPr>
              <a:t>intrauterin</a:t>
            </a:r>
            <a:r>
              <a:rPr lang="tr-TR" sz="2400" dirty="0" smtClean="0">
                <a:solidFill>
                  <a:schemeClr val="tx1"/>
                </a:solidFill>
              </a:rPr>
              <a:t> dönemle </a:t>
            </a:r>
            <a:r>
              <a:rPr lang="tr-TR" sz="2400" dirty="0" smtClean="0">
                <a:solidFill>
                  <a:srgbClr val="FF0000"/>
                </a:solidFill>
              </a:rPr>
              <a:t>geç </a:t>
            </a:r>
            <a:r>
              <a:rPr lang="tr-TR" sz="2400" dirty="0" err="1" smtClean="0">
                <a:solidFill>
                  <a:srgbClr val="FF0000"/>
                </a:solidFill>
              </a:rPr>
              <a:t>fetal</a:t>
            </a:r>
            <a:r>
              <a:rPr lang="tr-TR" sz="2400" dirty="0" smtClean="0">
                <a:solidFill>
                  <a:srgbClr val="FF0000"/>
                </a:solidFill>
              </a:rPr>
              <a:t> </a:t>
            </a:r>
            <a:r>
              <a:rPr lang="tr-TR" sz="2400" dirty="0" smtClean="0">
                <a:solidFill>
                  <a:schemeClr val="tx1"/>
                </a:solidFill>
              </a:rPr>
              <a:t>dönem arasında ekstrensek faktörlerce oluşturulan durumlardır.</a:t>
            </a:r>
          </a:p>
          <a:p>
            <a:pPr algn="l"/>
            <a:r>
              <a:rPr lang="tr-TR" sz="2400" dirty="0" smtClean="0">
                <a:solidFill>
                  <a:schemeClr val="tx1"/>
                </a:solidFill>
              </a:rPr>
              <a:t>Yeni doğanların yaklaşık %30’unda iki veya daha çok deformasyon görülür.</a:t>
            </a:r>
          </a:p>
          <a:p>
            <a:endParaRPr lang="tr-T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err="1" smtClean="0"/>
              <a:t>İnsidans</a:t>
            </a:r>
            <a:r>
              <a:rPr lang="tr-TR" dirty="0" smtClean="0"/>
              <a:t>/</a:t>
            </a:r>
            <a:r>
              <a:rPr lang="tr-TR" dirty="0" err="1" smtClean="0"/>
              <a:t>Prevalans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tr-TR" dirty="0" err="1" smtClean="0">
                <a:solidFill>
                  <a:schemeClr val="tx1"/>
                </a:solidFill>
              </a:rPr>
              <a:t>Trisomy</a:t>
            </a:r>
            <a:r>
              <a:rPr lang="tr-TR" dirty="0" smtClean="0">
                <a:solidFill>
                  <a:schemeClr val="tx1"/>
                </a:solidFill>
              </a:rPr>
              <a:t> 13 sendromu             </a:t>
            </a:r>
            <a:r>
              <a:rPr lang="tr-TR" dirty="0" smtClean="0">
                <a:solidFill>
                  <a:srgbClr val="FF0000"/>
                </a:solidFill>
              </a:rPr>
              <a:t>1/5000 doğum</a:t>
            </a:r>
          </a:p>
          <a:p>
            <a:pPr algn="l"/>
            <a:r>
              <a:rPr lang="tr-TR" dirty="0" err="1" smtClean="0">
                <a:solidFill>
                  <a:schemeClr val="tx1"/>
                </a:solidFill>
              </a:rPr>
              <a:t>Deletion</a:t>
            </a:r>
            <a:r>
              <a:rPr lang="tr-TR" dirty="0" smtClean="0">
                <a:solidFill>
                  <a:schemeClr val="tx1"/>
                </a:solidFill>
              </a:rPr>
              <a:t> 4p sendromu            </a:t>
            </a:r>
            <a:r>
              <a:rPr lang="tr-TR" dirty="0" smtClean="0">
                <a:solidFill>
                  <a:srgbClr val="FF0000"/>
                </a:solidFill>
              </a:rPr>
              <a:t>100 vaka</a:t>
            </a:r>
          </a:p>
          <a:p>
            <a:pPr algn="l"/>
            <a:r>
              <a:rPr lang="tr-TR" dirty="0" err="1" smtClean="0">
                <a:solidFill>
                  <a:schemeClr val="tx1"/>
                </a:solidFill>
              </a:rPr>
              <a:t>Deletion</a:t>
            </a:r>
            <a:r>
              <a:rPr lang="tr-TR" dirty="0" smtClean="0">
                <a:solidFill>
                  <a:schemeClr val="tx1"/>
                </a:solidFill>
              </a:rPr>
              <a:t> 11Q Sendromu          </a:t>
            </a:r>
            <a:r>
              <a:rPr lang="tr-TR" dirty="0" smtClean="0">
                <a:solidFill>
                  <a:srgbClr val="FF0000"/>
                </a:solidFill>
              </a:rPr>
              <a:t>90 vaka</a:t>
            </a:r>
          </a:p>
          <a:p>
            <a:pPr algn="l"/>
            <a:r>
              <a:rPr lang="tr-TR" dirty="0" err="1" smtClean="0">
                <a:solidFill>
                  <a:schemeClr val="tx1"/>
                </a:solidFill>
              </a:rPr>
              <a:t>Gorlin</a:t>
            </a:r>
            <a:r>
              <a:rPr lang="tr-TR" dirty="0" smtClean="0">
                <a:solidFill>
                  <a:schemeClr val="tx1"/>
                </a:solidFill>
              </a:rPr>
              <a:t> Sendromu                     </a:t>
            </a:r>
            <a:r>
              <a:rPr lang="tr-TR" dirty="0" smtClean="0">
                <a:solidFill>
                  <a:srgbClr val="FF0000"/>
                </a:solidFill>
              </a:rPr>
              <a:t>1/60000 doğum</a:t>
            </a:r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r-T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Deformasyon nedenleri</a:t>
            </a:r>
            <a:endParaRPr lang="tr-TR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tr-TR" b="1" dirty="0" smtClean="0">
                <a:solidFill>
                  <a:srgbClr val="FF0000"/>
                </a:solidFill>
              </a:rPr>
              <a:t>Dış sebepler</a:t>
            </a:r>
            <a:endParaRPr lang="tr-TR" dirty="0" smtClean="0">
              <a:solidFill>
                <a:srgbClr val="FF0000"/>
              </a:solidFill>
            </a:endParaRPr>
          </a:p>
          <a:p>
            <a:r>
              <a:rPr lang="tr-TR" b="1" dirty="0" smtClean="0"/>
              <a:t>Mekanik</a:t>
            </a:r>
            <a:endParaRPr lang="tr-TR" dirty="0" smtClean="0"/>
          </a:p>
          <a:p>
            <a:r>
              <a:rPr lang="tr-TR" dirty="0" smtClean="0"/>
              <a:t>Gerilmemiş </a:t>
            </a:r>
            <a:r>
              <a:rPr lang="tr-TR" dirty="0" err="1" smtClean="0"/>
              <a:t>uterine</a:t>
            </a:r>
            <a:r>
              <a:rPr lang="tr-TR" dirty="0" smtClean="0"/>
              <a:t> ve </a:t>
            </a:r>
            <a:r>
              <a:rPr lang="tr-TR" dirty="0" err="1" smtClean="0"/>
              <a:t>intraabdominal</a:t>
            </a:r>
            <a:r>
              <a:rPr lang="tr-TR" dirty="0" smtClean="0"/>
              <a:t> kaslar</a:t>
            </a:r>
          </a:p>
          <a:p>
            <a:r>
              <a:rPr lang="tr-TR" dirty="0" smtClean="0"/>
              <a:t>Küçük boyutlu </a:t>
            </a:r>
            <a:r>
              <a:rPr lang="tr-TR" dirty="0" err="1" smtClean="0"/>
              <a:t>maternal</a:t>
            </a:r>
            <a:r>
              <a:rPr lang="tr-TR" dirty="0" smtClean="0"/>
              <a:t> yapı</a:t>
            </a:r>
          </a:p>
          <a:p>
            <a:r>
              <a:rPr lang="tr-TR" dirty="0" err="1" smtClean="0"/>
              <a:t>Amniyotik</a:t>
            </a:r>
            <a:r>
              <a:rPr lang="tr-TR" dirty="0" smtClean="0"/>
              <a:t> yırtılmalar</a:t>
            </a:r>
          </a:p>
          <a:p>
            <a:r>
              <a:rPr lang="tr-TR" dirty="0" smtClean="0"/>
              <a:t>Anormal </a:t>
            </a:r>
            <a:r>
              <a:rPr lang="tr-TR" dirty="0" err="1" smtClean="0"/>
              <a:t>implantasyon</a:t>
            </a:r>
            <a:r>
              <a:rPr lang="tr-TR" dirty="0" smtClean="0"/>
              <a:t> bölgesi</a:t>
            </a:r>
          </a:p>
          <a:p>
            <a:r>
              <a:rPr lang="tr-TR" dirty="0" err="1" smtClean="0"/>
              <a:t>Uterus</a:t>
            </a:r>
            <a:r>
              <a:rPr lang="tr-TR" dirty="0" smtClean="0"/>
              <a:t> </a:t>
            </a:r>
            <a:r>
              <a:rPr lang="tr-TR" dirty="0" err="1" smtClean="0"/>
              <a:t>leimiyomaları</a:t>
            </a:r>
            <a:endParaRPr lang="tr-TR" dirty="0" smtClean="0"/>
          </a:p>
          <a:p>
            <a:r>
              <a:rPr lang="tr-TR" dirty="0" err="1" smtClean="0"/>
              <a:t>Uterus</a:t>
            </a:r>
            <a:r>
              <a:rPr lang="tr-TR" dirty="0" smtClean="0"/>
              <a:t> anomalileri</a:t>
            </a:r>
          </a:p>
          <a:p>
            <a:r>
              <a:rPr lang="tr-TR" dirty="0" smtClean="0"/>
              <a:t>İkiz </a:t>
            </a:r>
            <a:r>
              <a:rPr lang="tr-TR" dirty="0" err="1" smtClean="0"/>
              <a:t>fetus</a:t>
            </a:r>
            <a:endParaRPr lang="tr-TR" dirty="0" smtClean="0"/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r-TR" b="1" dirty="0" smtClean="0"/>
              <a:t>İç sebepler</a:t>
            </a:r>
            <a:endParaRPr lang="tr-TR" dirty="0" smtClean="0"/>
          </a:p>
          <a:p>
            <a:r>
              <a:rPr lang="tr-TR" b="1" dirty="0" err="1" smtClean="0">
                <a:solidFill>
                  <a:srgbClr val="FF0000"/>
                </a:solidFill>
              </a:rPr>
              <a:t>Malformasyonel</a:t>
            </a:r>
            <a:endParaRPr lang="tr-TR" dirty="0" smtClean="0">
              <a:solidFill>
                <a:srgbClr val="FF0000"/>
              </a:solidFill>
            </a:endParaRPr>
          </a:p>
          <a:p>
            <a:r>
              <a:rPr lang="tr-TR" dirty="0" err="1" smtClean="0"/>
              <a:t>Spina</a:t>
            </a:r>
            <a:r>
              <a:rPr lang="tr-TR" dirty="0" smtClean="0"/>
              <a:t> </a:t>
            </a:r>
            <a:r>
              <a:rPr lang="tr-TR" dirty="0" err="1" smtClean="0"/>
              <a:t>bifida</a:t>
            </a:r>
            <a:r>
              <a:rPr lang="tr-TR" dirty="0" smtClean="0"/>
              <a:t> (İkiye ayrılmış omurilik)</a:t>
            </a:r>
          </a:p>
          <a:p>
            <a:r>
              <a:rPr lang="tr-TR" dirty="0" err="1" smtClean="0"/>
              <a:t>Bilateral</a:t>
            </a:r>
            <a:r>
              <a:rPr lang="tr-TR" dirty="0" smtClean="0"/>
              <a:t> </a:t>
            </a:r>
            <a:r>
              <a:rPr lang="tr-TR" dirty="0" err="1" smtClean="0"/>
              <a:t>renal</a:t>
            </a:r>
            <a:r>
              <a:rPr lang="tr-TR" dirty="0" smtClean="0"/>
              <a:t> </a:t>
            </a:r>
            <a:r>
              <a:rPr lang="tr-TR" dirty="0" err="1" smtClean="0"/>
              <a:t>agenesiz</a:t>
            </a:r>
            <a:endParaRPr lang="tr-TR" dirty="0" smtClean="0"/>
          </a:p>
          <a:p>
            <a:r>
              <a:rPr lang="tr-TR" dirty="0" smtClean="0"/>
              <a:t>Ciddi </a:t>
            </a:r>
            <a:r>
              <a:rPr lang="tr-TR" dirty="0" err="1" smtClean="0"/>
              <a:t>hipoplastik</a:t>
            </a:r>
            <a:r>
              <a:rPr lang="tr-TR" dirty="0" smtClean="0"/>
              <a:t> böbrek</a:t>
            </a:r>
          </a:p>
          <a:p>
            <a:r>
              <a:rPr lang="tr-TR" dirty="0" smtClean="0"/>
              <a:t>Ciddi </a:t>
            </a:r>
            <a:r>
              <a:rPr lang="tr-TR" dirty="0" err="1" smtClean="0"/>
              <a:t>polikistik</a:t>
            </a:r>
            <a:r>
              <a:rPr lang="tr-TR" dirty="0" smtClean="0"/>
              <a:t> böbrek</a:t>
            </a:r>
          </a:p>
          <a:p>
            <a:r>
              <a:rPr lang="tr-TR" b="1" dirty="0" smtClean="0">
                <a:solidFill>
                  <a:srgbClr val="FF0000"/>
                </a:solidFill>
              </a:rPr>
              <a:t>Fonksiyonel</a:t>
            </a:r>
            <a:endParaRPr lang="tr-TR" dirty="0" smtClean="0">
              <a:solidFill>
                <a:srgbClr val="FF0000"/>
              </a:solidFill>
            </a:endParaRPr>
          </a:p>
          <a:p>
            <a:r>
              <a:rPr lang="tr-TR" dirty="0" smtClean="0"/>
              <a:t>Nörolojik bozukluklar</a:t>
            </a:r>
          </a:p>
          <a:p>
            <a:r>
              <a:rPr lang="tr-TR" dirty="0" err="1" smtClean="0"/>
              <a:t>Musküler</a:t>
            </a:r>
            <a:r>
              <a:rPr lang="tr-TR" dirty="0" smtClean="0"/>
              <a:t> bozukluklar</a:t>
            </a:r>
          </a:p>
          <a:p>
            <a:r>
              <a:rPr lang="tr-TR" dirty="0" smtClean="0"/>
              <a:t>Bağ dokusu </a:t>
            </a:r>
            <a:r>
              <a:rPr lang="tr-TR" dirty="0" err="1" smtClean="0"/>
              <a:t>defektleri</a:t>
            </a:r>
            <a:endParaRPr lang="tr-TR" dirty="0" smtClean="0"/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95536" y="564927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/>
              <a:t/>
            </a:r>
            <a:br>
              <a:rPr lang="tr-TR" dirty="0"/>
            </a:br>
            <a:r>
              <a:rPr lang="tr-TR" dirty="0" err="1">
                <a:solidFill>
                  <a:srgbClr val="FF0000"/>
                </a:solidFill>
              </a:rPr>
              <a:t>Morfogenezis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tr-TR" dirty="0">
                <a:solidFill>
                  <a:schemeClr val="tx1"/>
                </a:solidFill>
              </a:rPr>
              <a:t>Hücrelerin genetik olarak farklılaşması bir </a:t>
            </a:r>
            <a:r>
              <a:rPr lang="tr-TR" dirty="0">
                <a:solidFill>
                  <a:schemeClr val="tx1"/>
                </a:solidFill>
              </a:rPr>
              <a:t>organizmanın yapısal olarak gelişimini, doku ve organlarının </a:t>
            </a:r>
            <a:r>
              <a:rPr lang="tr-TR" dirty="0" smtClean="0">
                <a:solidFill>
                  <a:schemeClr val="tx1"/>
                </a:solidFill>
              </a:rPr>
              <a:t>şekillenmesi</a:t>
            </a:r>
            <a:endParaRPr lang="tr-TR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96752"/>
            <a:ext cx="2157413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Deformasyon Türleri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smtClean="0"/>
              <a:t>Nazal Deformasyonlar</a:t>
            </a:r>
          </a:p>
          <a:p>
            <a:r>
              <a:rPr lang="tr-TR" dirty="0" err="1" smtClean="0"/>
              <a:t>Auricular</a:t>
            </a:r>
            <a:r>
              <a:rPr lang="tr-TR" dirty="0" smtClean="0"/>
              <a:t> Deformasyonlar</a:t>
            </a:r>
          </a:p>
          <a:p>
            <a:r>
              <a:rPr lang="tr-TR" b="1" dirty="0" err="1" smtClean="0">
                <a:solidFill>
                  <a:srgbClr val="FF0000"/>
                </a:solidFill>
              </a:rPr>
              <a:t>Mandibuler</a:t>
            </a:r>
            <a:r>
              <a:rPr lang="tr-TR" b="1" dirty="0" smtClean="0">
                <a:solidFill>
                  <a:srgbClr val="FF0000"/>
                </a:solidFill>
              </a:rPr>
              <a:t> deformasyonlar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/>
              <a:t>(</a:t>
            </a:r>
            <a:r>
              <a:rPr lang="tr-TR" dirty="0" err="1" smtClean="0"/>
              <a:t>Mikrognati</a:t>
            </a:r>
            <a:r>
              <a:rPr lang="tr-TR" dirty="0" smtClean="0"/>
              <a:t>: </a:t>
            </a:r>
            <a:r>
              <a:rPr lang="tr-TR" dirty="0" err="1" smtClean="0"/>
              <a:t>Mandibulanın</a:t>
            </a:r>
            <a:r>
              <a:rPr lang="tr-TR" dirty="0" smtClean="0"/>
              <a:t> gelişim yetersizliği çene ucunun göğse doğru baskı altında kalması)</a:t>
            </a:r>
          </a:p>
          <a:p>
            <a:r>
              <a:rPr lang="tr-TR" b="1" dirty="0" err="1" smtClean="0">
                <a:solidFill>
                  <a:srgbClr val="FF0000"/>
                </a:solidFill>
              </a:rPr>
              <a:t>Torticollis</a:t>
            </a:r>
            <a:r>
              <a:rPr lang="tr-TR" dirty="0" smtClean="0"/>
              <a:t> </a:t>
            </a:r>
            <a:r>
              <a:rPr lang="tr-TR" dirty="0" err="1" smtClean="0"/>
              <a:t>Konjenital</a:t>
            </a:r>
            <a:r>
              <a:rPr lang="tr-TR" dirty="0" smtClean="0"/>
              <a:t> </a:t>
            </a:r>
            <a:r>
              <a:rPr lang="tr-TR" dirty="0" err="1" smtClean="0"/>
              <a:t>torticollis</a:t>
            </a:r>
            <a:r>
              <a:rPr lang="tr-TR" dirty="0" smtClean="0"/>
              <a:t> </a:t>
            </a:r>
            <a:r>
              <a:rPr lang="tr-TR" dirty="0" err="1" smtClean="0"/>
              <a:t>mandibuler</a:t>
            </a:r>
            <a:r>
              <a:rPr lang="tr-TR" dirty="0" smtClean="0"/>
              <a:t> asimetri ve </a:t>
            </a:r>
            <a:r>
              <a:rPr lang="tr-TR" dirty="0" err="1" smtClean="0"/>
              <a:t>oblik</a:t>
            </a:r>
            <a:r>
              <a:rPr lang="tr-TR" dirty="0" smtClean="0"/>
              <a:t> şekilli baş ile birlikte görülür. </a:t>
            </a:r>
            <a:r>
              <a:rPr lang="tr-TR" dirty="0" err="1" smtClean="0"/>
              <a:t>Musküler</a:t>
            </a:r>
            <a:r>
              <a:rPr lang="tr-TR" dirty="0" smtClean="0"/>
              <a:t> </a:t>
            </a:r>
            <a:r>
              <a:rPr lang="tr-TR" dirty="0" err="1" smtClean="0"/>
              <a:t>torticollis</a:t>
            </a:r>
            <a:r>
              <a:rPr lang="tr-TR" dirty="0" smtClean="0"/>
              <a:t> SCM kasının merkezi </a:t>
            </a:r>
            <a:r>
              <a:rPr lang="tr-TR" dirty="0" err="1" smtClean="0"/>
              <a:t>iskemisine</a:t>
            </a:r>
            <a:r>
              <a:rPr lang="tr-TR" dirty="0" smtClean="0"/>
              <a:t> bağlı olarak tek taraflı olarak </a:t>
            </a:r>
            <a:r>
              <a:rPr lang="tr-TR" dirty="0" err="1" smtClean="0"/>
              <a:t>fibrozisle</a:t>
            </a:r>
            <a:r>
              <a:rPr lang="tr-TR" dirty="0" smtClean="0"/>
              <a:t> sonuçlanan bir tablodur.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b="1" dirty="0" err="1" smtClean="0">
                <a:solidFill>
                  <a:srgbClr val="FF0000"/>
                </a:solidFill>
              </a:rPr>
              <a:t>Teratojenik</a:t>
            </a:r>
            <a:r>
              <a:rPr lang="tr-TR" b="1" dirty="0" smtClean="0">
                <a:solidFill>
                  <a:srgbClr val="FF0000"/>
                </a:solidFill>
              </a:rPr>
              <a:t> Ajanlar</a:t>
            </a:r>
            <a:endParaRPr lang="tr-TR" dirty="0" smtClean="0">
              <a:solidFill>
                <a:srgbClr val="FF0000"/>
              </a:solidFill>
            </a:endParaRPr>
          </a:p>
          <a:p>
            <a:r>
              <a:rPr lang="tr-TR" dirty="0" smtClean="0"/>
              <a:t>Fetüs </a:t>
            </a:r>
            <a:r>
              <a:rPr lang="tr-TR" dirty="0" err="1" smtClean="0">
                <a:solidFill>
                  <a:srgbClr val="FF0000"/>
                </a:solidFill>
              </a:rPr>
              <a:t>fetal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/>
              <a:t>ortamda iken doğumsal </a:t>
            </a:r>
            <a:r>
              <a:rPr lang="tr-TR" dirty="0" err="1" smtClean="0"/>
              <a:t>defekt</a:t>
            </a:r>
            <a:r>
              <a:rPr lang="tr-TR" dirty="0" smtClean="0"/>
              <a:t> oluşturan ajanlardır. Gelişen fetüsü </a:t>
            </a:r>
            <a:r>
              <a:rPr lang="tr-TR" dirty="0" err="1" smtClean="0"/>
              <a:t>intrauterin</a:t>
            </a:r>
            <a:r>
              <a:rPr lang="tr-TR" dirty="0" smtClean="0"/>
              <a:t> ortamda etkileyen; ilaçlar, kimyasallar, </a:t>
            </a:r>
            <a:r>
              <a:rPr lang="tr-TR" dirty="0" err="1" smtClean="0"/>
              <a:t>infeksiyöz</a:t>
            </a:r>
            <a:r>
              <a:rPr lang="tr-TR" dirty="0" smtClean="0"/>
              <a:t>, fiziksel ve </a:t>
            </a:r>
            <a:r>
              <a:rPr lang="tr-TR" dirty="0" err="1" smtClean="0"/>
              <a:t>metabolik</a:t>
            </a:r>
            <a:r>
              <a:rPr lang="tr-TR" dirty="0" smtClean="0"/>
              <a:t> ajanlar olarak oldukça geniş bir spektrumda incelenirler. Bu ajanlar </a:t>
            </a:r>
            <a:r>
              <a:rPr lang="tr-TR" dirty="0" err="1" smtClean="0"/>
              <a:t>patogenetik</a:t>
            </a:r>
            <a:r>
              <a:rPr lang="tr-TR" dirty="0" smtClean="0"/>
              <a:t> mekanizmaları etkileyerek şekil ve fonksiyon bozukluklarına(Gelişim, öğrenme, davranış bozuklukları) neden olurlar. Süreç ölü doğumla da sonlanabilir.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Fetal</a:t>
            </a:r>
            <a:r>
              <a:rPr lang="tr-TR" dirty="0" smtClean="0"/>
              <a:t> Alkol Sendromu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tr-TR" dirty="0" smtClean="0">
                <a:solidFill>
                  <a:srgbClr val="FF0000"/>
                </a:solidFill>
              </a:rPr>
              <a:t>Etil Alkol</a:t>
            </a:r>
          </a:p>
          <a:p>
            <a:r>
              <a:rPr lang="tr-TR" dirty="0" err="1" smtClean="0">
                <a:solidFill>
                  <a:srgbClr val="FF0000"/>
                </a:solidFill>
              </a:rPr>
              <a:t>Fetal</a:t>
            </a:r>
            <a:r>
              <a:rPr lang="tr-TR" dirty="0" smtClean="0">
                <a:solidFill>
                  <a:srgbClr val="FF0000"/>
                </a:solidFill>
              </a:rPr>
              <a:t> Alkol Sendromu</a:t>
            </a:r>
            <a:r>
              <a:rPr lang="tr-TR" dirty="0" smtClean="0"/>
              <a:t>: Annenin </a:t>
            </a:r>
            <a:r>
              <a:rPr lang="tr-TR" dirty="0" err="1" smtClean="0"/>
              <a:t>fetal</a:t>
            </a:r>
            <a:r>
              <a:rPr lang="tr-TR" dirty="0" smtClean="0"/>
              <a:t> dönemde alkol kullanımına bağlı olarak gelişen bir tablo olarak ifade edilebilir. </a:t>
            </a:r>
          </a:p>
          <a:p>
            <a:r>
              <a:rPr lang="tr-TR" dirty="0" smtClean="0"/>
              <a:t>Her </a:t>
            </a:r>
            <a:r>
              <a:rPr lang="tr-TR" dirty="0" smtClean="0">
                <a:solidFill>
                  <a:srgbClr val="FF0000"/>
                </a:solidFill>
              </a:rPr>
              <a:t>1000 çocuktan ikisi </a:t>
            </a:r>
            <a:r>
              <a:rPr lang="tr-TR" dirty="0" err="1" smtClean="0"/>
              <a:t>FAS’lu</a:t>
            </a:r>
            <a:r>
              <a:rPr lang="tr-TR" dirty="0" smtClean="0"/>
              <a:t> olduğu diğer bir ifadeyle 30 hamile kadından 1 tanesi alkol kullanmaktadır. Yıllık olarak ABD’de </a:t>
            </a:r>
            <a:r>
              <a:rPr lang="tr-TR" dirty="0" smtClean="0">
                <a:solidFill>
                  <a:srgbClr val="FF0000"/>
                </a:solidFill>
              </a:rPr>
              <a:t>7000</a:t>
            </a:r>
            <a:r>
              <a:rPr lang="tr-TR" dirty="0" smtClean="0"/>
              <a:t> vaka olarak tahmin edilen epidemiyolojik çalışmalar mevcuttur. 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/>
          <a:lstStyle/>
          <a:p>
            <a:r>
              <a:rPr lang="tr-TR" dirty="0" err="1" smtClean="0"/>
              <a:t>Fetal</a:t>
            </a:r>
            <a:r>
              <a:rPr lang="tr-TR" dirty="0" smtClean="0"/>
              <a:t> Alkol Sendromu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31640" y="2852936"/>
            <a:ext cx="6400800" cy="2448272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tr-TR" sz="4000" dirty="0" smtClean="0">
                <a:solidFill>
                  <a:schemeClr val="tx1"/>
                </a:solidFill>
              </a:rPr>
              <a:t>Alınan alkolün hangi miktarda fetüste </a:t>
            </a:r>
            <a:r>
              <a:rPr lang="tr-TR" sz="4000" dirty="0" err="1" smtClean="0">
                <a:solidFill>
                  <a:schemeClr val="tx1"/>
                </a:solidFill>
              </a:rPr>
              <a:t>defekt</a:t>
            </a:r>
            <a:r>
              <a:rPr lang="tr-TR" sz="4000" dirty="0" smtClean="0">
                <a:solidFill>
                  <a:schemeClr val="tx1"/>
                </a:solidFill>
              </a:rPr>
              <a:t> oluşturduğu ile ilgili kesin bir bulgu henüz yoktur. Ancak yapılan çalışmalarda hamileliğin erken dönemlerinde alınan günde bir veya daha fazla içkinin </a:t>
            </a:r>
            <a:r>
              <a:rPr lang="tr-TR" sz="4000" dirty="0" err="1" smtClean="0">
                <a:solidFill>
                  <a:schemeClr val="tx1"/>
                </a:solidFill>
              </a:rPr>
              <a:t>fetal</a:t>
            </a:r>
            <a:r>
              <a:rPr lang="tr-TR" sz="4000" dirty="0" smtClean="0">
                <a:solidFill>
                  <a:schemeClr val="tx1"/>
                </a:solidFill>
              </a:rPr>
              <a:t> doğum ihtimalini artırdığı gösterilmiştir.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/>
          <a:lstStyle/>
          <a:p>
            <a:r>
              <a:rPr lang="tr-TR" dirty="0" err="1" smtClean="0"/>
              <a:t>Fetal</a:t>
            </a:r>
            <a:r>
              <a:rPr lang="tr-TR" dirty="0" smtClean="0"/>
              <a:t> Alkol Sendromu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31640" y="2852936"/>
            <a:ext cx="6400800" cy="1752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tr-TR" dirty="0" err="1" smtClean="0">
                <a:solidFill>
                  <a:schemeClr val="tx1"/>
                </a:solidFill>
              </a:rPr>
              <a:t>Patogenezisi</a:t>
            </a:r>
            <a:r>
              <a:rPr lang="tr-TR" dirty="0" smtClean="0">
                <a:solidFill>
                  <a:schemeClr val="tx1"/>
                </a:solidFill>
              </a:rPr>
              <a:t> tam olarak bilinmemekle birlikte alkolün hücresel metabolizma üzerine çeşitli etkileri olduğu bilinmektedir</a:t>
            </a:r>
            <a:endParaRPr lang="tr-T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tr-TR" b="1" dirty="0" err="1" smtClean="0">
                <a:solidFill>
                  <a:srgbClr val="FF0000"/>
                </a:solidFill>
              </a:rPr>
              <a:t>Fetal</a:t>
            </a:r>
            <a:r>
              <a:rPr lang="tr-TR" b="1" dirty="0" smtClean="0">
                <a:solidFill>
                  <a:srgbClr val="FF0000"/>
                </a:solidFill>
              </a:rPr>
              <a:t> Alkol Sendromlu hastaların temel özellikleri</a:t>
            </a:r>
            <a:endParaRPr lang="tr-TR" dirty="0" smtClean="0">
              <a:solidFill>
                <a:srgbClr val="FF0000"/>
              </a:solidFill>
            </a:endParaRPr>
          </a:p>
          <a:p>
            <a:r>
              <a:rPr lang="tr-TR" dirty="0" smtClean="0">
                <a:solidFill>
                  <a:srgbClr val="0070C0"/>
                </a:solidFill>
              </a:rPr>
              <a:t>SSS </a:t>
            </a:r>
            <a:r>
              <a:rPr lang="tr-TR" dirty="0" err="1" smtClean="0">
                <a:solidFill>
                  <a:srgbClr val="0070C0"/>
                </a:solidFill>
              </a:rPr>
              <a:t>disfonksiyonu</a:t>
            </a:r>
            <a:endParaRPr lang="tr-TR" dirty="0" smtClean="0">
              <a:solidFill>
                <a:srgbClr val="0070C0"/>
              </a:solidFill>
            </a:endParaRPr>
          </a:p>
          <a:p>
            <a:r>
              <a:rPr lang="tr-TR" dirty="0" smtClean="0"/>
              <a:t>Entelektüel           Hafif-orta derecede </a:t>
            </a:r>
            <a:r>
              <a:rPr lang="tr-TR" dirty="0" err="1" smtClean="0"/>
              <a:t>mental</a:t>
            </a:r>
            <a:r>
              <a:rPr lang="tr-TR" dirty="0" smtClean="0"/>
              <a:t> </a:t>
            </a:r>
            <a:r>
              <a:rPr lang="tr-TR" dirty="0" err="1" smtClean="0"/>
              <a:t>retardasyon</a:t>
            </a:r>
            <a:endParaRPr lang="tr-TR" dirty="0" smtClean="0"/>
          </a:p>
          <a:p>
            <a:r>
              <a:rPr lang="tr-TR" dirty="0" smtClean="0"/>
              <a:t>Nörolojik	     </a:t>
            </a:r>
            <a:r>
              <a:rPr lang="tr-TR" dirty="0" err="1" smtClean="0"/>
              <a:t>Mikrosefali</a:t>
            </a:r>
            <a:r>
              <a:rPr lang="tr-TR" dirty="0" smtClean="0"/>
              <a:t>, koordinasyon düşüklüğü, </a:t>
            </a:r>
          </a:p>
          <a:p>
            <a:r>
              <a:rPr lang="tr-TR" dirty="0" smtClean="0"/>
              <a:t>Davranışsal           yeni doğanda tedirginlik, çocuklukta </a:t>
            </a:r>
            <a:r>
              <a:rPr lang="tr-TR" dirty="0" err="1" smtClean="0"/>
              <a:t>hiperaktivite</a:t>
            </a:r>
            <a:endParaRPr lang="tr-TR" dirty="0" smtClean="0"/>
          </a:p>
          <a:p>
            <a:r>
              <a:rPr lang="tr-TR" dirty="0" smtClean="0"/>
              <a:t>Gelişimsel	      </a:t>
            </a:r>
            <a:r>
              <a:rPr lang="tr-TR" dirty="0" err="1" smtClean="0"/>
              <a:t>Prenatal</a:t>
            </a:r>
            <a:r>
              <a:rPr lang="tr-TR" dirty="0" smtClean="0"/>
              <a:t> ve post </a:t>
            </a:r>
            <a:r>
              <a:rPr lang="tr-TR" dirty="0" err="1" smtClean="0"/>
              <a:t>natal</a:t>
            </a:r>
            <a:r>
              <a:rPr lang="tr-TR" dirty="0" smtClean="0"/>
              <a:t> boy ve kilo azlığı</a:t>
            </a:r>
          </a:p>
          <a:p>
            <a:r>
              <a:rPr lang="tr-TR" dirty="0" err="1" smtClean="0">
                <a:solidFill>
                  <a:srgbClr val="0070C0"/>
                </a:solidFill>
              </a:rPr>
              <a:t>Fasiyal</a:t>
            </a:r>
            <a:r>
              <a:rPr lang="tr-TR" dirty="0" smtClean="0">
                <a:solidFill>
                  <a:srgbClr val="0070C0"/>
                </a:solidFill>
              </a:rPr>
              <a:t> özellikler</a:t>
            </a:r>
          </a:p>
          <a:p>
            <a:r>
              <a:rPr lang="tr-TR" dirty="0" smtClean="0"/>
              <a:t>Göz		     Kısa </a:t>
            </a:r>
            <a:r>
              <a:rPr lang="tr-TR" dirty="0" err="1" smtClean="0"/>
              <a:t>palpebral</a:t>
            </a:r>
            <a:r>
              <a:rPr lang="tr-TR" dirty="0" smtClean="0"/>
              <a:t> </a:t>
            </a:r>
            <a:r>
              <a:rPr lang="tr-TR" dirty="0" err="1" smtClean="0"/>
              <a:t>fissürler</a:t>
            </a:r>
            <a:endParaRPr lang="tr-TR" dirty="0" smtClean="0"/>
          </a:p>
          <a:p>
            <a:r>
              <a:rPr lang="tr-TR" dirty="0" smtClean="0"/>
              <a:t>Burun	     </a:t>
            </a:r>
            <a:r>
              <a:rPr lang="tr-TR" dirty="0" err="1" smtClean="0"/>
              <a:t>Hipoplastik</a:t>
            </a:r>
            <a:r>
              <a:rPr lang="tr-TR" dirty="0" smtClean="0"/>
              <a:t> </a:t>
            </a:r>
            <a:r>
              <a:rPr lang="tr-TR" dirty="0" err="1" smtClean="0"/>
              <a:t>filtrum</a:t>
            </a:r>
            <a:endParaRPr lang="tr-TR" dirty="0" smtClean="0"/>
          </a:p>
          <a:p>
            <a:r>
              <a:rPr lang="tr-TR" dirty="0" err="1" smtClean="0"/>
              <a:t>Maksilla</a:t>
            </a:r>
            <a:r>
              <a:rPr lang="tr-TR" dirty="0" smtClean="0"/>
              <a:t>	     </a:t>
            </a:r>
            <a:r>
              <a:rPr lang="tr-TR" dirty="0" err="1" smtClean="0"/>
              <a:t>Hipoplastik</a:t>
            </a:r>
            <a:endParaRPr lang="tr-TR" dirty="0" smtClean="0"/>
          </a:p>
          <a:p>
            <a:r>
              <a:rPr lang="tr-TR" dirty="0" smtClean="0"/>
              <a:t>Kulak		     </a:t>
            </a:r>
            <a:r>
              <a:rPr lang="tr-TR" dirty="0" err="1" smtClean="0"/>
              <a:t>Posterior</a:t>
            </a:r>
            <a:r>
              <a:rPr lang="tr-TR" dirty="0" smtClean="0"/>
              <a:t> rotasyon</a:t>
            </a:r>
          </a:p>
          <a:p>
            <a:r>
              <a:rPr lang="tr-TR" dirty="0" err="1" smtClean="0">
                <a:solidFill>
                  <a:srgbClr val="7030A0"/>
                </a:solidFill>
              </a:rPr>
              <a:t>Kardiak</a:t>
            </a:r>
            <a:r>
              <a:rPr lang="tr-TR" dirty="0" smtClean="0">
                <a:solidFill>
                  <a:srgbClr val="7030A0"/>
                </a:solidFill>
              </a:rPr>
              <a:t>	     </a:t>
            </a:r>
            <a:r>
              <a:rPr lang="tr-TR" dirty="0" err="1" smtClean="0">
                <a:solidFill>
                  <a:srgbClr val="7030A0"/>
                </a:solidFill>
              </a:rPr>
              <a:t>Atrial</a:t>
            </a:r>
            <a:r>
              <a:rPr lang="tr-TR" dirty="0" smtClean="0">
                <a:solidFill>
                  <a:srgbClr val="7030A0"/>
                </a:solidFill>
              </a:rPr>
              <a:t> </a:t>
            </a:r>
            <a:r>
              <a:rPr lang="tr-TR" dirty="0" err="1" smtClean="0">
                <a:solidFill>
                  <a:srgbClr val="7030A0"/>
                </a:solidFill>
              </a:rPr>
              <a:t>septal</a:t>
            </a:r>
            <a:r>
              <a:rPr lang="tr-TR" dirty="0" smtClean="0">
                <a:solidFill>
                  <a:srgbClr val="7030A0"/>
                </a:solidFill>
              </a:rPr>
              <a:t> </a:t>
            </a:r>
            <a:r>
              <a:rPr lang="tr-TR" dirty="0" err="1" smtClean="0">
                <a:solidFill>
                  <a:srgbClr val="7030A0"/>
                </a:solidFill>
              </a:rPr>
              <a:t>defekt</a:t>
            </a:r>
            <a:endParaRPr lang="tr-TR" dirty="0" smtClean="0">
              <a:solidFill>
                <a:srgbClr val="7030A0"/>
              </a:solidFill>
            </a:endParaRPr>
          </a:p>
          <a:p>
            <a:r>
              <a:rPr lang="tr-TR" dirty="0" smtClean="0">
                <a:solidFill>
                  <a:srgbClr val="00B050"/>
                </a:solidFill>
              </a:rPr>
              <a:t>Cilt	                     </a:t>
            </a:r>
            <a:r>
              <a:rPr lang="tr-TR" dirty="0" err="1" smtClean="0">
                <a:solidFill>
                  <a:srgbClr val="00B050"/>
                </a:solidFill>
              </a:rPr>
              <a:t>hemanjiom</a:t>
            </a:r>
            <a:endParaRPr lang="tr-TR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tr-TR" dirty="0" smtClean="0"/>
              <a:t> 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Fetal</a:t>
            </a:r>
            <a:r>
              <a:rPr lang="tr-TR" dirty="0" smtClean="0"/>
              <a:t> </a:t>
            </a:r>
            <a:r>
              <a:rPr lang="tr-TR" dirty="0" err="1" smtClean="0"/>
              <a:t>Warfarin</a:t>
            </a:r>
            <a:r>
              <a:rPr lang="tr-TR" dirty="0" smtClean="0"/>
              <a:t> Sendromu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Coumadin</a:t>
            </a:r>
            <a:r>
              <a:rPr lang="tr-TR" dirty="0" smtClean="0"/>
              <a:t> tablet 5-10 mg</a:t>
            </a:r>
          </a:p>
          <a:p>
            <a:r>
              <a:rPr lang="tr-TR" dirty="0" err="1" smtClean="0"/>
              <a:t>Warfarin</a:t>
            </a:r>
            <a:r>
              <a:rPr lang="tr-TR" dirty="0" smtClean="0"/>
              <a:t> Sodyum</a:t>
            </a:r>
          </a:p>
          <a:p>
            <a:r>
              <a:rPr lang="tr-TR" dirty="0" err="1" smtClean="0"/>
              <a:t>Antikoagülan</a:t>
            </a:r>
            <a:r>
              <a:rPr lang="tr-TR" dirty="0" smtClean="0"/>
              <a:t> etkilidir</a:t>
            </a:r>
          </a:p>
          <a:p>
            <a:r>
              <a:rPr lang="tr-TR" dirty="0" err="1" smtClean="0"/>
              <a:t>Tromboembolik</a:t>
            </a:r>
            <a:r>
              <a:rPr lang="tr-TR" dirty="0" smtClean="0"/>
              <a:t> bozuklukların tedavisinde ve </a:t>
            </a:r>
            <a:r>
              <a:rPr lang="tr-TR" dirty="0" err="1" smtClean="0"/>
              <a:t>profilaksisinde</a:t>
            </a:r>
            <a:endParaRPr lang="tr-TR" dirty="0" smtClean="0"/>
          </a:p>
          <a:p>
            <a:r>
              <a:rPr lang="tr-TR" u="sng" dirty="0" smtClean="0">
                <a:solidFill>
                  <a:srgbClr val="FF0000"/>
                </a:solidFill>
              </a:rPr>
              <a:t>Hamilelerde </a:t>
            </a:r>
            <a:r>
              <a:rPr lang="tr-TR" u="sng" dirty="0" err="1" smtClean="0">
                <a:solidFill>
                  <a:srgbClr val="FF0000"/>
                </a:solidFill>
              </a:rPr>
              <a:t>kontrendikedir</a:t>
            </a:r>
            <a:endParaRPr lang="tr-TR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470025"/>
          </a:xfrm>
        </p:spPr>
        <p:txBody>
          <a:bodyPr/>
          <a:lstStyle/>
          <a:p>
            <a:r>
              <a:rPr lang="tr-TR" dirty="0" err="1" smtClean="0"/>
              <a:t>Fetal</a:t>
            </a:r>
            <a:r>
              <a:rPr lang="tr-TR" dirty="0" smtClean="0"/>
              <a:t> </a:t>
            </a:r>
            <a:r>
              <a:rPr lang="tr-TR" dirty="0" err="1" smtClean="0"/>
              <a:t>Warfarin</a:t>
            </a:r>
            <a:r>
              <a:rPr lang="tr-TR" dirty="0" smtClean="0"/>
              <a:t> Sendromu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259632" y="1916832"/>
            <a:ext cx="6400800" cy="1752600"/>
          </a:xfrm>
        </p:spPr>
        <p:txBody>
          <a:bodyPr>
            <a:noAutofit/>
          </a:bodyPr>
          <a:lstStyle/>
          <a:p>
            <a:pPr algn="l"/>
            <a:r>
              <a:rPr lang="tr-TR" dirty="0" smtClean="0">
                <a:solidFill>
                  <a:schemeClr val="tx1"/>
                </a:solidFill>
              </a:rPr>
              <a:t>Hamilelikte </a:t>
            </a:r>
            <a:r>
              <a:rPr lang="tr-TR" dirty="0" err="1" smtClean="0">
                <a:solidFill>
                  <a:srgbClr val="FF0000"/>
                </a:solidFill>
              </a:rPr>
              <a:t>coumadin</a:t>
            </a:r>
            <a:r>
              <a:rPr lang="tr-TR" dirty="0" smtClean="0">
                <a:solidFill>
                  <a:schemeClr val="tx1"/>
                </a:solidFill>
              </a:rPr>
              <a:t> kullanımı hem annede hem de bebekte karakteristik bir tablo ortaya çıkarır</a:t>
            </a:r>
          </a:p>
          <a:p>
            <a:pPr algn="l"/>
            <a:r>
              <a:rPr lang="tr-TR" dirty="0" smtClean="0">
                <a:solidFill>
                  <a:schemeClr val="tx1"/>
                </a:solidFill>
              </a:rPr>
              <a:t>%35 </a:t>
            </a:r>
            <a:r>
              <a:rPr lang="tr-TR" dirty="0" err="1" smtClean="0">
                <a:solidFill>
                  <a:schemeClr val="tx1"/>
                </a:solidFill>
              </a:rPr>
              <a:t>fetal</a:t>
            </a:r>
            <a:r>
              <a:rPr lang="tr-TR" dirty="0" smtClean="0">
                <a:solidFill>
                  <a:schemeClr val="tx1"/>
                </a:solidFill>
              </a:rPr>
              <a:t> ölüm</a:t>
            </a:r>
          </a:p>
          <a:p>
            <a:pPr algn="l"/>
            <a:r>
              <a:rPr lang="tr-TR" dirty="0" smtClean="0">
                <a:solidFill>
                  <a:schemeClr val="tx1"/>
                </a:solidFill>
              </a:rPr>
              <a:t>Gelişim geriliği</a:t>
            </a:r>
          </a:p>
          <a:p>
            <a:pPr algn="l"/>
            <a:r>
              <a:rPr lang="tr-TR" dirty="0" err="1" smtClean="0">
                <a:solidFill>
                  <a:schemeClr val="tx1"/>
                </a:solidFill>
              </a:rPr>
              <a:t>Mental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retardasyon</a:t>
            </a:r>
            <a:endParaRPr lang="tr-TR" dirty="0" smtClean="0">
              <a:solidFill>
                <a:schemeClr val="tx1"/>
              </a:solidFill>
            </a:endParaRPr>
          </a:p>
          <a:p>
            <a:pPr algn="l"/>
            <a:r>
              <a:rPr lang="tr-TR" dirty="0" err="1" smtClean="0">
                <a:solidFill>
                  <a:schemeClr val="tx1"/>
                </a:solidFill>
              </a:rPr>
              <a:t>Mikrosefali</a:t>
            </a:r>
            <a:endParaRPr lang="tr-TR" dirty="0" smtClean="0">
              <a:solidFill>
                <a:schemeClr val="tx1"/>
              </a:solidFill>
            </a:endParaRPr>
          </a:p>
          <a:p>
            <a:pPr algn="l"/>
            <a:r>
              <a:rPr lang="tr-TR" dirty="0" smtClean="0">
                <a:solidFill>
                  <a:schemeClr val="tx1"/>
                </a:solidFill>
              </a:rPr>
              <a:t>İşitme kaybı</a:t>
            </a:r>
            <a:endParaRPr lang="tr-T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/>
          <a:lstStyle/>
          <a:p>
            <a:r>
              <a:rPr lang="tr-TR" dirty="0" err="1" smtClean="0"/>
              <a:t>Gorlin</a:t>
            </a:r>
            <a:r>
              <a:rPr lang="tr-TR" dirty="0" smtClean="0"/>
              <a:t> Sendromu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259632" y="3212976"/>
            <a:ext cx="6400800" cy="1752600"/>
          </a:xfrm>
        </p:spPr>
        <p:txBody>
          <a:bodyPr/>
          <a:lstStyle/>
          <a:p>
            <a:r>
              <a:rPr lang="tr-TR" dirty="0" smtClean="0"/>
              <a:t>1960 </a:t>
            </a:r>
            <a:r>
              <a:rPr lang="tr-TR" dirty="0" err="1" smtClean="0"/>
              <a:t>Gorlin</a:t>
            </a:r>
            <a:r>
              <a:rPr lang="tr-TR" dirty="0" smtClean="0"/>
              <a:t>-</a:t>
            </a:r>
            <a:r>
              <a:rPr lang="tr-TR" dirty="0" err="1" smtClean="0"/>
              <a:t>Goltz</a:t>
            </a:r>
            <a:endParaRPr lang="tr-TR" dirty="0" smtClean="0"/>
          </a:p>
          <a:p>
            <a:r>
              <a:rPr lang="tr-TR" dirty="0" err="1" smtClean="0"/>
              <a:t>Prevalansı</a:t>
            </a:r>
            <a:r>
              <a:rPr lang="tr-TR" dirty="0" smtClean="0"/>
              <a:t> 1/60.000 Yılda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/>
          <a:lstStyle/>
          <a:p>
            <a:r>
              <a:rPr lang="tr-TR" dirty="0" err="1" smtClean="0"/>
              <a:t>Gorlin</a:t>
            </a:r>
            <a:r>
              <a:rPr lang="tr-TR" dirty="0" smtClean="0"/>
              <a:t> Sendromu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403648" y="2780928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tr-TR" dirty="0" smtClean="0"/>
              <a:t>Makrosefali  %80</a:t>
            </a:r>
          </a:p>
          <a:p>
            <a:r>
              <a:rPr lang="tr-TR" dirty="0" err="1" smtClean="0"/>
              <a:t>Frontoparietal</a:t>
            </a:r>
            <a:r>
              <a:rPr lang="tr-TR" dirty="0" smtClean="0"/>
              <a:t> </a:t>
            </a:r>
            <a:r>
              <a:rPr lang="tr-TR" dirty="0" err="1" smtClean="0"/>
              <a:t>Bossing</a:t>
            </a:r>
            <a:r>
              <a:rPr lang="tr-TR" dirty="0" smtClean="0"/>
              <a:t>  %66</a:t>
            </a:r>
          </a:p>
          <a:p>
            <a:r>
              <a:rPr lang="tr-TR" dirty="0" err="1" smtClean="0"/>
              <a:t>Odontojenik</a:t>
            </a:r>
            <a:r>
              <a:rPr lang="tr-TR" dirty="0" smtClean="0"/>
              <a:t> </a:t>
            </a:r>
            <a:r>
              <a:rPr lang="tr-TR" dirty="0" err="1" smtClean="0"/>
              <a:t>Keratokistler</a:t>
            </a:r>
            <a:r>
              <a:rPr lang="tr-TR" dirty="0" smtClean="0"/>
              <a:t> %75</a:t>
            </a:r>
          </a:p>
          <a:p>
            <a:r>
              <a:rPr lang="tr-TR" dirty="0" err="1" smtClean="0"/>
              <a:t>Basal</a:t>
            </a:r>
            <a:r>
              <a:rPr lang="tr-TR" dirty="0" smtClean="0"/>
              <a:t> </a:t>
            </a:r>
            <a:r>
              <a:rPr lang="tr-TR" dirty="0" err="1" smtClean="0"/>
              <a:t>cell</a:t>
            </a:r>
            <a:r>
              <a:rPr lang="tr-TR" dirty="0" smtClean="0"/>
              <a:t> </a:t>
            </a:r>
            <a:r>
              <a:rPr lang="tr-TR" dirty="0" err="1" smtClean="0"/>
              <a:t>nevoid</a:t>
            </a:r>
            <a:r>
              <a:rPr lang="tr-TR" dirty="0" smtClean="0"/>
              <a:t> </a:t>
            </a:r>
            <a:r>
              <a:rPr lang="tr-TR" dirty="0" err="1" smtClean="0"/>
              <a:t>karsinoma</a:t>
            </a:r>
            <a:r>
              <a:rPr lang="tr-TR" dirty="0" smtClean="0"/>
              <a:t> boyun bölgesi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772400" cy="1470025"/>
          </a:xfrm>
        </p:spPr>
        <p:txBody>
          <a:bodyPr/>
          <a:lstStyle/>
          <a:p>
            <a:r>
              <a:rPr lang="tr-TR" dirty="0" smtClean="0"/>
              <a:t>Dünya Nüfusu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31640" y="3140968"/>
            <a:ext cx="6400800" cy="2592288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FF0000"/>
                </a:solidFill>
              </a:rPr>
              <a:t>1950   			2.5 milyar</a:t>
            </a:r>
          </a:p>
          <a:p>
            <a:pPr algn="l"/>
            <a:r>
              <a:rPr lang="tr-TR" dirty="0" smtClean="0">
                <a:solidFill>
                  <a:srgbClr val="FF0000"/>
                </a:solidFill>
              </a:rPr>
              <a:t>2010 			6.5 milyar</a:t>
            </a:r>
          </a:p>
          <a:p>
            <a:pPr algn="l"/>
            <a:r>
              <a:rPr lang="tr-TR" dirty="0" smtClean="0">
                <a:solidFill>
                  <a:srgbClr val="FF0000"/>
                </a:solidFill>
              </a:rPr>
              <a:t>2050 			9 milyar</a:t>
            </a:r>
          </a:p>
          <a:p>
            <a:pPr algn="l"/>
            <a:r>
              <a:rPr lang="tr-TR" dirty="0" smtClean="0">
                <a:solidFill>
                  <a:srgbClr val="FF0000"/>
                </a:solidFill>
              </a:rPr>
              <a:t>211.000 doğum/Gün</a:t>
            </a:r>
          </a:p>
          <a:p>
            <a:pPr algn="l"/>
            <a:endParaRPr lang="tr-TR" dirty="0">
              <a:solidFill>
                <a:srgbClr val="FF0000"/>
              </a:solidFill>
            </a:endParaRPr>
          </a:p>
        </p:txBody>
      </p:sp>
      <p:cxnSp>
        <p:nvCxnSpPr>
          <p:cNvPr id="5" name="4 Düz Ok Bağlayıcısı"/>
          <p:cNvCxnSpPr/>
          <p:nvPr/>
        </p:nvCxnSpPr>
        <p:spPr>
          <a:xfrm>
            <a:off x="2987824" y="3429000"/>
            <a:ext cx="16561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Düz Ok Bağlayıcısı"/>
          <p:cNvCxnSpPr/>
          <p:nvPr/>
        </p:nvCxnSpPr>
        <p:spPr>
          <a:xfrm>
            <a:off x="2987824" y="4077072"/>
            <a:ext cx="16561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Düz Ok Bağlayıcısı"/>
          <p:cNvCxnSpPr/>
          <p:nvPr/>
        </p:nvCxnSpPr>
        <p:spPr>
          <a:xfrm>
            <a:off x="2987824" y="4653136"/>
            <a:ext cx="16561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Gardner</a:t>
            </a:r>
            <a:r>
              <a:rPr lang="tr-TR" dirty="0" smtClean="0"/>
              <a:t> Sendromu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1953 </a:t>
            </a:r>
            <a:r>
              <a:rPr lang="tr-TR" dirty="0" err="1" smtClean="0"/>
              <a:t>Gardner</a:t>
            </a:r>
            <a:endParaRPr lang="tr-TR" dirty="0" smtClean="0"/>
          </a:p>
          <a:p>
            <a:r>
              <a:rPr lang="tr-TR" dirty="0" err="1" smtClean="0"/>
              <a:t>Multiple</a:t>
            </a:r>
            <a:r>
              <a:rPr lang="tr-TR" dirty="0" smtClean="0"/>
              <a:t> </a:t>
            </a:r>
            <a:r>
              <a:rPr lang="tr-TR" dirty="0" err="1" smtClean="0"/>
              <a:t>adenomatöz</a:t>
            </a:r>
            <a:r>
              <a:rPr lang="tr-TR" dirty="0" smtClean="0"/>
              <a:t> </a:t>
            </a:r>
            <a:r>
              <a:rPr lang="tr-TR" dirty="0" err="1" smtClean="0"/>
              <a:t>polipozis</a:t>
            </a:r>
            <a:endParaRPr lang="tr-TR" dirty="0" smtClean="0"/>
          </a:p>
          <a:p>
            <a:r>
              <a:rPr lang="tr-TR" dirty="0" smtClean="0"/>
              <a:t>Yüz kemiklerinde </a:t>
            </a:r>
            <a:r>
              <a:rPr lang="tr-TR" dirty="0" err="1" smtClean="0"/>
              <a:t>multiple</a:t>
            </a:r>
            <a:r>
              <a:rPr lang="tr-TR" dirty="0" smtClean="0"/>
              <a:t> </a:t>
            </a:r>
            <a:r>
              <a:rPr lang="tr-TR" dirty="0" err="1" smtClean="0"/>
              <a:t>osteomalar</a:t>
            </a:r>
            <a:endParaRPr lang="tr-TR" dirty="0" smtClean="0"/>
          </a:p>
          <a:p>
            <a:r>
              <a:rPr lang="tr-TR" dirty="0" err="1" smtClean="0"/>
              <a:t>Kutanöz</a:t>
            </a:r>
            <a:r>
              <a:rPr lang="tr-TR" dirty="0" smtClean="0"/>
              <a:t> </a:t>
            </a:r>
            <a:r>
              <a:rPr lang="tr-TR" dirty="0" err="1" smtClean="0"/>
              <a:t>epidermoid</a:t>
            </a:r>
            <a:r>
              <a:rPr lang="tr-TR" dirty="0" smtClean="0"/>
              <a:t> kistler</a:t>
            </a:r>
            <a:endParaRPr lang="tr-TR" dirty="0"/>
          </a:p>
        </p:txBody>
      </p:sp>
      <p:sp>
        <p:nvSpPr>
          <p:cNvPr id="2050" name="AutoShape 2" descr="FullSizeRender.jpg görüntüleniy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051" name="Picture 3" descr="C:\Users\cahit\Downloads\FullSizeRend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284984"/>
            <a:ext cx="2828925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Pierre</a:t>
            </a:r>
            <a:r>
              <a:rPr lang="tr-TR" dirty="0" smtClean="0"/>
              <a:t> </a:t>
            </a:r>
            <a:r>
              <a:rPr lang="tr-TR" dirty="0" err="1" smtClean="0"/>
              <a:t>Robin</a:t>
            </a:r>
            <a:r>
              <a:rPr lang="tr-TR" dirty="0" smtClean="0"/>
              <a:t> Sendromu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Mikrognati</a:t>
            </a:r>
            <a:endParaRPr lang="tr-TR" dirty="0" smtClean="0"/>
          </a:p>
          <a:p>
            <a:r>
              <a:rPr lang="tr-TR" dirty="0" smtClean="0"/>
              <a:t>Yumuşak Damak yarığı</a:t>
            </a:r>
          </a:p>
          <a:p>
            <a:r>
              <a:rPr lang="tr-TR" dirty="0" err="1" smtClean="0"/>
              <a:t>Mandibuler</a:t>
            </a:r>
            <a:r>
              <a:rPr lang="tr-TR" dirty="0" smtClean="0"/>
              <a:t> </a:t>
            </a:r>
            <a:r>
              <a:rPr lang="tr-TR" dirty="0" err="1" smtClean="0"/>
              <a:t>hipoplazi</a:t>
            </a:r>
            <a:endParaRPr lang="tr-TR" dirty="0" smtClean="0"/>
          </a:p>
          <a:p>
            <a:r>
              <a:rPr lang="tr-TR" dirty="0" smtClean="0"/>
              <a:t>%30 </a:t>
            </a:r>
            <a:r>
              <a:rPr lang="tr-TR" dirty="0" err="1" smtClean="0"/>
              <a:t>mortalite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/>
          <a:lstStyle/>
          <a:p>
            <a:r>
              <a:rPr lang="tr-TR" dirty="0" err="1" smtClean="0"/>
              <a:t>Peutz</a:t>
            </a:r>
            <a:r>
              <a:rPr lang="tr-TR" dirty="0" smtClean="0"/>
              <a:t> </a:t>
            </a:r>
            <a:r>
              <a:rPr lang="tr-TR" dirty="0" err="1" smtClean="0"/>
              <a:t>Jeghers</a:t>
            </a:r>
            <a:r>
              <a:rPr lang="tr-TR" dirty="0" smtClean="0"/>
              <a:t> Sendromu</a:t>
            </a:r>
            <a:br>
              <a:rPr lang="tr-TR" dirty="0" smtClean="0"/>
            </a:br>
            <a:r>
              <a:rPr lang="tr-TR" dirty="0" smtClean="0"/>
              <a:t>1921-1949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79512" y="3573016"/>
            <a:ext cx="4896544" cy="1752600"/>
          </a:xfrm>
        </p:spPr>
        <p:txBody>
          <a:bodyPr/>
          <a:lstStyle/>
          <a:p>
            <a:pPr algn="l"/>
            <a:r>
              <a:rPr lang="tr-TR" dirty="0" err="1" smtClean="0">
                <a:solidFill>
                  <a:schemeClr val="tx1"/>
                </a:solidFill>
              </a:rPr>
              <a:t>Mukokutanöz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pigmentasyonlar</a:t>
            </a:r>
            <a:r>
              <a:rPr lang="tr-TR" dirty="0" smtClean="0">
                <a:solidFill>
                  <a:schemeClr val="tx1"/>
                </a:solidFill>
              </a:rPr>
              <a:t>, </a:t>
            </a:r>
            <a:r>
              <a:rPr lang="tr-TR" dirty="0" err="1" smtClean="0">
                <a:solidFill>
                  <a:schemeClr val="tx1"/>
                </a:solidFill>
              </a:rPr>
              <a:t>intestinal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poliposis</a:t>
            </a:r>
            <a:r>
              <a:rPr lang="tr-TR" dirty="0" smtClean="0">
                <a:solidFill>
                  <a:schemeClr val="tx1"/>
                </a:solidFill>
              </a:rPr>
              <a:t>(Mide ve Kolon)</a:t>
            </a:r>
            <a:endParaRPr lang="tr-TR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cahit\Downloads\FullSizeRender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717032"/>
            <a:ext cx="3017534" cy="2564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/>
          <a:lstStyle/>
          <a:p>
            <a:r>
              <a:rPr lang="tr-TR" dirty="0" smtClean="0"/>
              <a:t>Behçet Sendromu</a:t>
            </a:r>
            <a:br>
              <a:rPr lang="tr-TR" dirty="0" smtClean="0"/>
            </a:br>
            <a:r>
              <a:rPr lang="tr-TR" dirty="0" smtClean="0"/>
              <a:t>1937 Dr. Hulusi Behçet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31640" y="2780928"/>
            <a:ext cx="6400800" cy="3384376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tr-TR" dirty="0" smtClean="0">
                <a:solidFill>
                  <a:schemeClr val="tx1"/>
                </a:solidFill>
              </a:rPr>
              <a:t>Behçet hastalığı kendine özgü belli bulguların varlığı ile teşhis edilir. Ana kriterler denen ve bu hastalıkta görülen belirti ve bulgular şunlardır:</a:t>
            </a:r>
          </a:p>
          <a:p>
            <a:pPr algn="l"/>
            <a:r>
              <a:rPr lang="tr-TR" dirty="0" smtClean="0">
                <a:solidFill>
                  <a:schemeClr val="tx1"/>
                </a:solidFill>
                <a:hlinkClick r:id="rId3" tooltip="Ağız"/>
              </a:rPr>
              <a:t>Ağızda</a:t>
            </a:r>
            <a:r>
              <a:rPr lang="tr-TR" dirty="0" smtClean="0">
                <a:solidFill>
                  <a:schemeClr val="tx1"/>
                </a:solidFill>
              </a:rPr>
              <a:t> tekrarlayan aftlar</a:t>
            </a:r>
          </a:p>
          <a:p>
            <a:pPr algn="l"/>
            <a:r>
              <a:rPr lang="tr-TR" dirty="0" smtClean="0">
                <a:solidFill>
                  <a:schemeClr val="tx1"/>
                </a:solidFill>
                <a:hlinkClick r:id="rId4" tooltip="Göz"/>
              </a:rPr>
              <a:t>Göz</a:t>
            </a:r>
            <a:r>
              <a:rPr lang="tr-TR" dirty="0" smtClean="0">
                <a:solidFill>
                  <a:schemeClr val="tx1"/>
                </a:solidFill>
              </a:rPr>
              <a:t> belirtileri olarak </a:t>
            </a:r>
            <a:r>
              <a:rPr lang="tr-TR" dirty="0" err="1" smtClean="0">
                <a:solidFill>
                  <a:schemeClr val="tx1"/>
                </a:solidFill>
              </a:rPr>
              <a:t>İrit</a:t>
            </a:r>
            <a:r>
              <a:rPr lang="tr-TR" dirty="0" smtClean="0">
                <a:solidFill>
                  <a:schemeClr val="tx1"/>
                </a:solidFill>
              </a:rPr>
              <a:t>, </a:t>
            </a:r>
            <a:r>
              <a:rPr lang="tr-TR" dirty="0" err="1" smtClean="0">
                <a:solidFill>
                  <a:schemeClr val="tx1"/>
                </a:solidFill>
              </a:rPr>
              <a:t>iridosiklit</a:t>
            </a:r>
            <a:r>
              <a:rPr lang="tr-TR" dirty="0" smtClean="0">
                <a:solidFill>
                  <a:schemeClr val="tx1"/>
                </a:solidFill>
              </a:rPr>
              <a:t>, </a:t>
            </a:r>
            <a:r>
              <a:rPr lang="tr-TR" dirty="0" err="1" smtClean="0">
                <a:solidFill>
                  <a:schemeClr val="tx1"/>
                </a:solidFill>
              </a:rPr>
              <a:t>hipopiyon</a:t>
            </a:r>
            <a:endParaRPr lang="tr-TR" dirty="0" smtClean="0">
              <a:solidFill>
                <a:schemeClr val="tx1"/>
              </a:solidFill>
            </a:endParaRPr>
          </a:p>
          <a:p>
            <a:pPr algn="l"/>
            <a:r>
              <a:rPr lang="tr-TR" dirty="0" err="1" smtClean="0">
                <a:solidFill>
                  <a:schemeClr val="tx1"/>
                </a:solidFill>
                <a:hlinkClick r:id="rId5" tooltip="Genital bölge (sayfa mevcut değil)"/>
              </a:rPr>
              <a:t>Genital</a:t>
            </a:r>
            <a:r>
              <a:rPr lang="tr-TR" dirty="0" smtClean="0">
                <a:solidFill>
                  <a:schemeClr val="tx1"/>
                </a:solidFill>
                <a:hlinkClick r:id="rId5" tooltip="Genital bölge (sayfa mevcut değil)"/>
              </a:rPr>
              <a:t> bölgede</a:t>
            </a:r>
            <a:r>
              <a:rPr lang="tr-TR" dirty="0" smtClean="0">
                <a:solidFill>
                  <a:schemeClr val="tx1"/>
                </a:solidFill>
              </a:rPr>
              <a:t> (Cinsel organ çevresinde) yaralar ve yara izleri</a:t>
            </a:r>
          </a:p>
          <a:p>
            <a:pPr algn="l"/>
            <a:r>
              <a:rPr lang="tr-TR" dirty="0" smtClean="0">
                <a:solidFill>
                  <a:schemeClr val="tx1"/>
                </a:solidFill>
                <a:hlinkClick r:id="rId6" tooltip="Deri"/>
              </a:rPr>
              <a:t>Deri</a:t>
            </a:r>
            <a:r>
              <a:rPr lang="tr-TR" dirty="0" smtClean="0">
                <a:solidFill>
                  <a:schemeClr val="tx1"/>
                </a:solidFill>
              </a:rPr>
              <a:t> lezyonları olarak </a:t>
            </a:r>
            <a:r>
              <a:rPr lang="tr-TR" dirty="0" err="1" smtClean="0">
                <a:solidFill>
                  <a:schemeClr val="tx1"/>
                </a:solidFill>
              </a:rPr>
              <a:t>Eritema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nodosum</a:t>
            </a:r>
            <a:r>
              <a:rPr lang="tr-TR" dirty="0" smtClean="0">
                <a:solidFill>
                  <a:schemeClr val="tx1"/>
                </a:solidFill>
              </a:rPr>
              <a:t>, </a:t>
            </a:r>
            <a:r>
              <a:rPr lang="tr-TR" dirty="0" err="1" smtClean="0">
                <a:solidFill>
                  <a:schemeClr val="tx1"/>
                </a:solidFill>
              </a:rPr>
              <a:t>yüzeyel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tromboflebit</a:t>
            </a:r>
            <a:r>
              <a:rPr lang="tr-TR" dirty="0" smtClean="0">
                <a:solidFill>
                  <a:schemeClr val="tx1"/>
                </a:solidFill>
              </a:rPr>
              <a:t>,deride püstüller, deride </a:t>
            </a:r>
            <a:r>
              <a:rPr lang="tr-TR" dirty="0" err="1" smtClean="0">
                <a:solidFill>
                  <a:schemeClr val="tx1"/>
                </a:solidFill>
              </a:rPr>
              <a:t>paterji</a:t>
            </a:r>
            <a:r>
              <a:rPr lang="tr-TR" dirty="0" smtClean="0">
                <a:solidFill>
                  <a:schemeClr val="tx1"/>
                </a:solidFill>
              </a:rPr>
              <a:t> reaksiyonu</a:t>
            </a:r>
          </a:p>
          <a:p>
            <a:pPr algn="l"/>
            <a:r>
              <a:rPr lang="tr-TR" dirty="0" smtClean="0">
                <a:solidFill>
                  <a:schemeClr val="tx1"/>
                </a:solidFill>
              </a:rPr>
              <a:t>Behçet Hastalığı esas olarak bir </a:t>
            </a:r>
            <a:r>
              <a:rPr lang="tr-TR" dirty="0" smtClean="0">
                <a:solidFill>
                  <a:schemeClr val="tx1"/>
                </a:solidFill>
                <a:hlinkClick r:id="rId7" tooltip="Damar"/>
              </a:rPr>
              <a:t>damar</a:t>
            </a:r>
            <a:r>
              <a:rPr lang="tr-TR" dirty="0" smtClean="0">
                <a:solidFill>
                  <a:schemeClr val="tx1"/>
                </a:solidFill>
              </a:rPr>
              <a:t> iltihabıdır ve bu sebeple bulgular, damar iltihabının olduğu yere göre ortaya çıkar.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2492896"/>
            <a:ext cx="7772400" cy="3276079"/>
          </a:xfrm>
        </p:spPr>
        <p:txBody>
          <a:bodyPr/>
          <a:lstStyle/>
          <a:p>
            <a:endParaRPr lang="tr-TR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611560" y="620688"/>
            <a:ext cx="7772400" cy="1500187"/>
          </a:xfrm>
        </p:spPr>
        <p:txBody>
          <a:bodyPr>
            <a:normAutofit/>
          </a:bodyPr>
          <a:lstStyle/>
          <a:p>
            <a:pPr algn="ctr"/>
            <a:endParaRPr lang="tr-TR" sz="4400" dirty="0"/>
          </a:p>
        </p:txBody>
      </p:sp>
    </p:spTree>
    <p:extLst>
      <p:ext uri="{BB962C8B-B14F-4D97-AF65-F5344CB8AC3E}">
        <p14:creationId xmlns:p14="http://schemas.microsoft.com/office/powerpoint/2010/main" val="12992735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7772400" cy="1470025"/>
          </a:xfrm>
        </p:spPr>
        <p:txBody>
          <a:bodyPr/>
          <a:lstStyle/>
          <a:p>
            <a:r>
              <a:rPr lang="tr-TR" dirty="0" smtClean="0"/>
              <a:t>Human </a:t>
            </a:r>
            <a:r>
              <a:rPr lang="tr-TR" dirty="0" err="1" smtClean="0"/>
              <a:t>İmmunodeficiency</a:t>
            </a:r>
            <a:r>
              <a:rPr lang="tr-TR" dirty="0" smtClean="0"/>
              <a:t> </a:t>
            </a:r>
            <a:r>
              <a:rPr lang="tr-TR" dirty="0" err="1" smtClean="0"/>
              <a:t>Virus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31640" y="3140968"/>
            <a:ext cx="6400800" cy="1752600"/>
          </a:xfrm>
        </p:spPr>
        <p:txBody>
          <a:bodyPr/>
          <a:lstStyle/>
          <a:p>
            <a:r>
              <a:rPr lang="tr-TR" dirty="0" smtClean="0"/>
              <a:t>Dünya’da </a:t>
            </a:r>
            <a:r>
              <a:rPr lang="tr-TR" dirty="0" smtClean="0">
                <a:solidFill>
                  <a:srgbClr val="FF0000"/>
                </a:solidFill>
              </a:rPr>
              <a:t>36.7 </a:t>
            </a:r>
            <a:r>
              <a:rPr lang="tr-TR" dirty="0">
                <a:solidFill>
                  <a:srgbClr val="FF0000"/>
                </a:solidFill>
              </a:rPr>
              <a:t>milyon </a:t>
            </a:r>
            <a:r>
              <a:rPr lang="tr-TR" dirty="0"/>
              <a:t>insan HIV taşıyıcısı</a:t>
            </a:r>
          </a:p>
        </p:txBody>
      </p:sp>
    </p:spTree>
    <p:extLst>
      <p:ext uri="{BB962C8B-B14F-4D97-AF65-F5344CB8AC3E}">
        <p14:creationId xmlns:p14="http://schemas.microsoft.com/office/powerpoint/2010/main" val="37232630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dirty="0">
                <a:solidFill>
                  <a:srgbClr val="FF0000"/>
                </a:solidFill>
              </a:rPr>
              <a:t>AIDS</a:t>
            </a:r>
            <a:r>
              <a:rPr lang="tr-TR" dirty="0"/>
              <a:t>(</a:t>
            </a:r>
            <a:r>
              <a:rPr lang="tr-TR" dirty="0" err="1"/>
              <a:t>Acquired</a:t>
            </a:r>
            <a:r>
              <a:rPr lang="tr-TR" dirty="0"/>
              <a:t> </a:t>
            </a:r>
            <a:r>
              <a:rPr lang="tr-TR" dirty="0" err="1"/>
              <a:t>İmmune</a:t>
            </a:r>
            <a:r>
              <a:rPr lang="tr-TR" dirty="0"/>
              <a:t> </a:t>
            </a:r>
            <a:r>
              <a:rPr lang="tr-TR" dirty="0" err="1"/>
              <a:t>Deficiency</a:t>
            </a:r>
            <a:r>
              <a:rPr lang="tr-TR" dirty="0"/>
              <a:t> </a:t>
            </a:r>
            <a:r>
              <a:rPr lang="tr-TR" dirty="0" err="1"/>
              <a:t>Syndrome</a:t>
            </a:r>
            <a:r>
              <a:rPr lang="tr-TR" dirty="0"/>
              <a:t>)</a:t>
            </a:r>
            <a:br>
              <a:rPr lang="tr-TR" dirty="0"/>
            </a:br>
            <a:endParaRPr lang="tr-TR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smtClean="0"/>
              <a:t>Dünyada AIDS</a:t>
            </a:r>
            <a:endParaRPr lang="tr-TR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r-TR" dirty="0" smtClean="0"/>
              <a:t>36.7 milyon HIV taşıyıcısı insan (2015)</a:t>
            </a:r>
          </a:p>
          <a:p>
            <a:r>
              <a:rPr lang="tr-TR" dirty="0" smtClean="0"/>
              <a:t>18.2 milyon </a:t>
            </a:r>
            <a:r>
              <a:rPr lang="tr-TR" dirty="0" err="1" smtClean="0"/>
              <a:t>antiretroviral</a:t>
            </a:r>
            <a:r>
              <a:rPr lang="tr-TR" dirty="0" smtClean="0"/>
              <a:t> tedavi altında(2016)</a:t>
            </a:r>
          </a:p>
          <a:p>
            <a:r>
              <a:rPr lang="tr-TR" dirty="0"/>
              <a:t>1.8 milyon 15 yaş altı çocuk</a:t>
            </a:r>
          </a:p>
          <a:p>
            <a:r>
              <a:rPr lang="tr-TR" dirty="0" smtClean="0"/>
              <a:t>1.1 milyon ölüm/2015</a:t>
            </a:r>
          </a:p>
          <a:p>
            <a:r>
              <a:rPr lang="tr-TR" dirty="0" smtClean="0"/>
              <a:t>2.1 milyon yeni hasta</a:t>
            </a:r>
            <a:endParaRPr lang="tr-TR" dirty="0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r-TR" dirty="0" smtClean="0"/>
              <a:t>10 HIV taşıyıcısı hamile kadından 7’si </a:t>
            </a:r>
            <a:r>
              <a:rPr lang="tr-TR" dirty="0" err="1" smtClean="0"/>
              <a:t>antiretroviral</a:t>
            </a:r>
            <a:r>
              <a:rPr lang="tr-TR" dirty="0" smtClean="0"/>
              <a:t> tedavi alamıyor</a:t>
            </a:r>
            <a:endParaRPr lang="tr-TR" dirty="0"/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tr-TR" dirty="0"/>
              <a:t>IDS tedavisinde HIV virüsünü tamamen ortadan kaldıran bir tedavi henüz yoktur, ancak HIV virüsün çoğalmasını kontrol eden ilaçlar vardır. Bu ilaçların genel adı "</a:t>
            </a:r>
            <a:r>
              <a:rPr lang="tr-TR" dirty="0" err="1">
                <a:solidFill>
                  <a:srgbClr val="FF0000"/>
                </a:solidFill>
              </a:rPr>
              <a:t>Antiretroviral</a:t>
            </a:r>
            <a:r>
              <a:rPr lang="tr-TR" dirty="0">
                <a:solidFill>
                  <a:srgbClr val="FF0000"/>
                </a:solidFill>
              </a:rPr>
              <a:t> ilaçlar</a:t>
            </a:r>
            <a:r>
              <a:rPr lang="tr-TR" dirty="0"/>
              <a:t>", bu ilaçlarla yapılan tedavi de </a:t>
            </a:r>
            <a:r>
              <a:rPr lang="tr-TR" dirty="0" err="1"/>
              <a:t>antiretroviral</a:t>
            </a:r>
            <a:r>
              <a:rPr lang="tr-TR" dirty="0"/>
              <a:t> tedavidir.</a:t>
            </a:r>
          </a:p>
        </p:txBody>
      </p:sp>
    </p:spTree>
    <p:extLst>
      <p:ext uri="{BB962C8B-B14F-4D97-AF65-F5344CB8AC3E}">
        <p14:creationId xmlns:p14="http://schemas.microsoft.com/office/powerpoint/2010/main" val="24433445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/>
          <a:lstStyle/>
          <a:p>
            <a:r>
              <a:rPr lang="tr-TR" dirty="0" smtClean="0"/>
              <a:t>HIV Bulaşma Yolları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403648" y="3140968"/>
            <a:ext cx="6400800" cy="1752600"/>
          </a:xfrm>
        </p:spPr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Her türlü cinsel temas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Kan ve kan ürünleri ile(1985)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Anneden çocuğa</a:t>
            </a:r>
            <a:endParaRPr lang="tr-T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2391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11560" y="2564904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tr-TR" sz="1800" dirty="0"/>
              <a:t>HIV, vücuda </a:t>
            </a:r>
            <a:r>
              <a:rPr lang="tr-TR" sz="1800" dirty="0" err="1"/>
              <a:t>alindiktan</a:t>
            </a:r>
            <a:r>
              <a:rPr lang="tr-TR" sz="1800" dirty="0"/>
              <a:t> 1-6 hafta içerisinde ilk çoğalma döneminde akut </a:t>
            </a:r>
            <a:r>
              <a:rPr lang="tr-TR" sz="1800" dirty="0" err="1"/>
              <a:t>infeksiyona</a:t>
            </a:r>
            <a:r>
              <a:rPr lang="tr-TR" sz="1800" dirty="0"/>
              <a:t> neden olur. </a:t>
            </a:r>
            <a:r>
              <a:rPr lang="tr-TR" sz="1800" dirty="0" smtClean="0"/>
              <a:t>Bir </a:t>
            </a:r>
            <a:r>
              <a:rPr lang="tr-TR" sz="1800" dirty="0" err="1" smtClean="0"/>
              <a:t>kisim</a:t>
            </a:r>
            <a:r>
              <a:rPr lang="tr-TR" sz="1800" dirty="0" smtClean="0"/>
              <a:t> vakada menenjit, </a:t>
            </a:r>
            <a:r>
              <a:rPr lang="tr-TR" sz="1800" dirty="0" err="1" smtClean="0"/>
              <a:t>ensefalit</a:t>
            </a:r>
            <a:r>
              <a:rPr lang="tr-TR" sz="1800" dirty="0" smtClean="0"/>
              <a:t> gibi sinir sistemi </a:t>
            </a:r>
            <a:r>
              <a:rPr lang="tr-TR" sz="1800" dirty="0" err="1" smtClean="0"/>
              <a:t>bulgularina</a:t>
            </a:r>
            <a:r>
              <a:rPr lang="tr-TR" sz="1800" dirty="0" smtClean="0"/>
              <a:t> </a:t>
            </a:r>
            <a:r>
              <a:rPr lang="tr-TR" sz="1800" dirty="0" err="1" smtClean="0"/>
              <a:t>rastlanir</a:t>
            </a:r>
            <a:r>
              <a:rPr lang="tr-TR" sz="1800" dirty="0" smtClean="0"/>
              <a:t>. Bütün bu bulgular 2-4 hafta içerisinde tedavi gerektirmeden geçer</a:t>
            </a:r>
            <a:r>
              <a:rPr lang="tr-TR" sz="1800" dirty="0"/>
              <a:t>. Akut </a:t>
            </a:r>
            <a:r>
              <a:rPr lang="tr-TR" sz="1800" dirty="0" err="1"/>
              <a:t>infeksiyon</a:t>
            </a:r>
            <a:r>
              <a:rPr lang="tr-TR" sz="1800" dirty="0"/>
              <a:t> döneminden itibaren kişi </a:t>
            </a:r>
            <a:r>
              <a:rPr lang="tr-TR" sz="1800" dirty="0" err="1"/>
              <a:t>bulaştiricidir</a:t>
            </a:r>
            <a:r>
              <a:rPr lang="tr-TR" sz="1800" dirty="0"/>
              <a:t>.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611560" y="908720"/>
            <a:ext cx="7772400" cy="1500187"/>
          </a:xfrm>
        </p:spPr>
        <p:txBody>
          <a:bodyPr>
            <a:normAutofit/>
          </a:bodyPr>
          <a:lstStyle/>
          <a:p>
            <a:pPr algn="ctr"/>
            <a:r>
              <a:rPr lang="tr-TR" sz="3600" dirty="0" smtClean="0">
                <a:solidFill>
                  <a:srgbClr val="FF0000"/>
                </a:solidFill>
              </a:rPr>
              <a:t>Akut HIV Enfeksiyonu </a:t>
            </a:r>
            <a:r>
              <a:rPr lang="tr-TR" sz="3600" dirty="0">
                <a:solidFill>
                  <a:srgbClr val="FF0000"/>
                </a:solidFill>
              </a:rPr>
              <a:t>B</a:t>
            </a:r>
            <a:r>
              <a:rPr lang="tr-TR" sz="3600" dirty="0" smtClean="0">
                <a:solidFill>
                  <a:srgbClr val="FF0000"/>
                </a:solidFill>
              </a:rPr>
              <a:t>elirtileri</a:t>
            </a:r>
            <a:endParaRPr lang="tr-TR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8125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/>
          <a:lstStyle/>
          <a:p>
            <a:r>
              <a:rPr lang="tr-TR" dirty="0"/>
              <a:t>Akut HIV Enfeksiyonu Belirtileri</a:t>
            </a:r>
            <a:br>
              <a:rPr lang="tr-TR" dirty="0"/>
            </a:br>
            <a:endParaRPr lang="tr-TR" dirty="0"/>
          </a:p>
        </p:txBody>
      </p:sp>
      <p:sp>
        <p:nvSpPr>
          <p:cNvPr id="4" name="Başlık 1"/>
          <p:cNvSpPr>
            <a:spLocks noGrp="1"/>
          </p:cNvSpPr>
          <p:nvPr>
            <p:ph type="subTitle" idx="1"/>
          </p:nvPr>
        </p:nvSpPr>
        <p:spPr>
          <a:xfrm>
            <a:off x="1259632" y="2564904"/>
            <a:ext cx="6400800" cy="1752600"/>
          </a:xfrm>
        </p:spPr>
        <p:txBody>
          <a:bodyPr>
            <a:noAutofit/>
          </a:bodyPr>
          <a:lstStyle/>
          <a:p>
            <a:pPr algn="l"/>
            <a:r>
              <a:rPr lang="tr-TR" sz="2000" dirty="0"/>
              <a:t>Bu dönemde klinik bulgular, </a:t>
            </a:r>
            <a:r>
              <a:rPr lang="tr-TR" sz="2000" dirty="0">
                <a:solidFill>
                  <a:srgbClr val="FF0000"/>
                </a:solidFill>
              </a:rPr>
              <a:t>HIV </a:t>
            </a:r>
            <a:r>
              <a:rPr lang="tr-TR" sz="2000" dirty="0" err="1">
                <a:solidFill>
                  <a:srgbClr val="FF0000"/>
                </a:solidFill>
              </a:rPr>
              <a:t>infeksiyonuna</a:t>
            </a:r>
            <a:r>
              <a:rPr lang="tr-TR" sz="2000" dirty="0">
                <a:solidFill>
                  <a:srgbClr val="FF0000"/>
                </a:solidFill>
              </a:rPr>
              <a:t> özgü değildir </a:t>
            </a:r>
            <a:r>
              <a:rPr lang="tr-TR" sz="2000" dirty="0"/>
              <a:t>ve değişkendir. </a:t>
            </a:r>
            <a:endParaRPr lang="tr-TR" sz="2000" dirty="0" smtClean="0"/>
          </a:p>
          <a:p>
            <a:pPr algn="l"/>
            <a:r>
              <a:rPr lang="tr-TR" sz="2000" dirty="0" smtClean="0"/>
              <a:t> </a:t>
            </a:r>
            <a:r>
              <a:rPr lang="tr-TR" sz="2000" dirty="0">
                <a:solidFill>
                  <a:schemeClr val="tx1"/>
                </a:solidFill>
              </a:rPr>
              <a:t>Ateş (%96), lenf bezlerinde büyüme (</a:t>
            </a:r>
            <a:r>
              <a:rPr lang="tr-TR" sz="2000" dirty="0" err="1">
                <a:solidFill>
                  <a:schemeClr val="tx1"/>
                </a:solidFill>
              </a:rPr>
              <a:t>lenfadenopati</a:t>
            </a:r>
            <a:r>
              <a:rPr lang="tr-TR" sz="2000" dirty="0">
                <a:solidFill>
                  <a:schemeClr val="tx1"/>
                </a:solidFill>
              </a:rPr>
              <a:t>) (%74), farenjit (%70), deri döküntüleri (%70), kas veya eklem </a:t>
            </a:r>
            <a:r>
              <a:rPr lang="tr-TR" sz="2000" dirty="0" smtClean="0">
                <a:solidFill>
                  <a:schemeClr val="tx1"/>
                </a:solidFill>
              </a:rPr>
              <a:t>ağrısı </a:t>
            </a:r>
            <a:r>
              <a:rPr lang="tr-TR" sz="2000" dirty="0">
                <a:solidFill>
                  <a:schemeClr val="tx1"/>
                </a:solidFill>
              </a:rPr>
              <a:t>(%54), ishal (%32), baş </a:t>
            </a:r>
            <a:r>
              <a:rPr lang="tr-TR" sz="2000" dirty="0" smtClean="0">
                <a:solidFill>
                  <a:schemeClr val="tx1"/>
                </a:solidFill>
              </a:rPr>
              <a:t>ağrısı </a:t>
            </a:r>
            <a:r>
              <a:rPr lang="tr-TR" sz="2000" dirty="0">
                <a:solidFill>
                  <a:schemeClr val="tx1"/>
                </a:solidFill>
              </a:rPr>
              <a:t>(%32), </a:t>
            </a:r>
            <a:r>
              <a:rPr lang="tr-TR" sz="2000" dirty="0" smtClean="0">
                <a:solidFill>
                  <a:schemeClr val="tx1"/>
                </a:solidFill>
              </a:rPr>
              <a:t>bulantı </a:t>
            </a:r>
            <a:r>
              <a:rPr lang="tr-TR" sz="2000" dirty="0">
                <a:solidFill>
                  <a:schemeClr val="tx1"/>
                </a:solidFill>
              </a:rPr>
              <a:t>ve kusma (%27), karaciğer ve dalak büyümesi (%14), pamukçuk (%12).</a:t>
            </a:r>
          </a:p>
        </p:txBody>
      </p:sp>
    </p:spTree>
    <p:extLst>
      <p:ext uri="{BB962C8B-B14F-4D97-AF65-F5344CB8AC3E}">
        <p14:creationId xmlns:p14="http://schemas.microsoft.com/office/powerpoint/2010/main" val="382378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020272" y="2130425"/>
            <a:ext cx="1944216" cy="1470025"/>
          </a:xfrm>
        </p:spPr>
        <p:txBody>
          <a:bodyPr>
            <a:normAutofit/>
          </a:bodyPr>
          <a:lstStyle/>
          <a:p>
            <a:r>
              <a:rPr lang="tr-TR" sz="2800" dirty="0" err="1" smtClean="0">
                <a:solidFill>
                  <a:srgbClr val="FF0000"/>
                </a:solidFill>
              </a:rPr>
              <a:t>Embriyonik</a:t>
            </a:r>
            <a:r>
              <a:rPr lang="tr-TR" sz="2800" dirty="0" smtClean="0">
                <a:solidFill>
                  <a:srgbClr val="FF0000"/>
                </a:solidFill>
              </a:rPr>
              <a:t> Gelişim</a:t>
            </a:r>
            <a:endParaRPr lang="tr-TR" sz="2800" dirty="0">
              <a:solidFill>
                <a:srgbClr val="FF0000"/>
              </a:solidFill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69634" name="Picture 2" descr="C:\Users\cahit\Downloads\FullSizeRender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5" y="260648"/>
            <a:ext cx="5529460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1470025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400800" cy="1752600"/>
          </a:xfrm>
        </p:spPr>
        <p:txBody>
          <a:bodyPr>
            <a:normAutofit fontScale="55000" lnSpcReduction="20000"/>
          </a:bodyPr>
          <a:lstStyle/>
          <a:p>
            <a:r>
              <a:rPr lang="tr-TR" sz="4400" dirty="0">
                <a:solidFill>
                  <a:srgbClr val="FF0000"/>
                </a:solidFill>
              </a:rPr>
              <a:t>Oral </a:t>
            </a:r>
            <a:r>
              <a:rPr lang="tr-TR" sz="4400" dirty="0" err="1">
                <a:solidFill>
                  <a:srgbClr val="FF0000"/>
                </a:solidFill>
              </a:rPr>
              <a:t>Kavite</a:t>
            </a:r>
            <a:r>
              <a:rPr lang="tr-TR" sz="4400" dirty="0">
                <a:solidFill>
                  <a:srgbClr val="FF0000"/>
                </a:solidFill>
              </a:rPr>
              <a:t> </a:t>
            </a:r>
            <a:r>
              <a:rPr lang="tr-TR" sz="4400" dirty="0" smtClean="0">
                <a:solidFill>
                  <a:srgbClr val="FF0000"/>
                </a:solidFill>
              </a:rPr>
              <a:t> </a:t>
            </a:r>
            <a:r>
              <a:rPr lang="tr-TR" sz="4400" dirty="0">
                <a:solidFill>
                  <a:srgbClr val="FF0000"/>
                </a:solidFill>
              </a:rPr>
              <a:t>Bulguları</a:t>
            </a:r>
          </a:p>
          <a:p>
            <a:pPr algn="l"/>
            <a:r>
              <a:rPr lang="tr-TR" sz="3800" dirty="0">
                <a:solidFill>
                  <a:schemeClr val="tx1"/>
                </a:solidFill>
              </a:rPr>
              <a:t>HIV </a:t>
            </a:r>
            <a:r>
              <a:rPr lang="tr-TR" sz="3800" dirty="0" err="1">
                <a:solidFill>
                  <a:schemeClr val="tx1"/>
                </a:solidFill>
              </a:rPr>
              <a:t>infeksiyonunun</a:t>
            </a:r>
            <a:r>
              <a:rPr lang="tr-TR" sz="3800" dirty="0">
                <a:solidFill>
                  <a:schemeClr val="tx1"/>
                </a:solidFill>
              </a:rPr>
              <a:t> seyri </a:t>
            </a:r>
            <a:r>
              <a:rPr lang="tr-TR" sz="3800" dirty="0" smtClean="0">
                <a:solidFill>
                  <a:schemeClr val="tx1"/>
                </a:solidFill>
              </a:rPr>
              <a:t>sırasında </a:t>
            </a:r>
            <a:r>
              <a:rPr lang="tr-TR" sz="3800" dirty="0">
                <a:solidFill>
                  <a:schemeClr val="tx1"/>
                </a:solidFill>
              </a:rPr>
              <a:t>oral </a:t>
            </a:r>
            <a:r>
              <a:rPr lang="tr-TR" sz="3800" dirty="0" err="1">
                <a:solidFill>
                  <a:schemeClr val="tx1"/>
                </a:solidFill>
              </a:rPr>
              <a:t>kavitede</a:t>
            </a:r>
            <a:r>
              <a:rPr lang="tr-TR" sz="3800" dirty="0">
                <a:solidFill>
                  <a:schemeClr val="tx1"/>
                </a:solidFill>
              </a:rPr>
              <a:t> pek çok lezyon ortaya çıkabilir. En sık karşılaşılan pamukçuk diye de bilinen mantar </a:t>
            </a:r>
            <a:r>
              <a:rPr lang="tr-TR" sz="3800" dirty="0" err="1">
                <a:solidFill>
                  <a:schemeClr val="tx1"/>
                </a:solidFill>
              </a:rPr>
              <a:t>infeksiyonudur</a:t>
            </a:r>
            <a:r>
              <a:rPr lang="tr-TR" sz="3800" dirty="0">
                <a:solidFill>
                  <a:schemeClr val="tx1"/>
                </a:solidFill>
              </a:rPr>
              <a:t> </a:t>
            </a:r>
            <a:r>
              <a:rPr lang="tr-TR" sz="3800" dirty="0" smtClean="0">
                <a:solidFill>
                  <a:schemeClr val="tx1"/>
                </a:solidFill>
              </a:rPr>
              <a:t>En sık </a:t>
            </a:r>
            <a:r>
              <a:rPr lang="tr-TR" sz="3800" dirty="0">
                <a:solidFill>
                  <a:schemeClr val="tx1"/>
                </a:solidFill>
              </a:rPr>
              <a:t>etkeni </a:t>
            </a:r>
            <a:r>
              <a:rPr lang="tr-TR" sz="3800" dirty="0" err="1">
                <a:solidFill>
                  <a:schemeClr val="tx1"/>
                </a:solidFill>
              </a:rPr>
              <a:t>Candida</a:t>
            </a:r>
            <a:r>
              <a:rPr lang="tr-TR" sz="3800" dirty="0">
                <a:solidFill>
                  <a:schemeClr val="tx1"/>
                </a:solidFill>
              </a:rPr>
              <a:t> türü </a:t>
            </a:r>
            <a:r>
              <a:rPr lang="tr-TR" sz="3800" dirty="0" smtClean="0">
                <a:solidFill>
                  <a:schemeClr val="tx1"/>
                </a:solidFill>
              </a:rPr>
              <a:t>mantarlardır</a:t>
            </a:r>
            <a:r>
              <a:rPr lang="tr-TR" sz="3800" dirty="0">
                <a:solidFill>
                  <a:schemeClr val="tx1"/>
                </a:solidFill>
              </a:rPr>
              <a:t>. Yutma güçlüğü ve tat alma duyusunda bozukluğa neden olur</a:t>
            </a:r>
            <a:r>
              <a:rPr lang="tr-TR" sz="3800" dirty="0" smtClean="0">
                <a:solidFill>
                  <a:schemeClr val="tx1"/>
                </a:solidFill>
              </a:rPr>
              <a:t>.</a:t>
            </a:r>
            <a:endParaRPr lang="tr-TR" sz="38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997" y="620688"/>
            <a:ext cx="2431608" cy="2909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845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470025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259632" y="2996952"/>
            <a:ext cx="6400800" cy="1752600"/>
          </a:xfrm>
        </p:spPr>
        <p:txBody>
          <a:bodyPr>
            <a:noAutofit/>
          </a:bodyPr>
          <a:lstStyle/>
          <a:p>
            <a:pPr algn="l"/>
            <a:r>
              <a:rPr lang="tr-TR" sz="2800" dirty="0" err="1">
                <a:solidFill>
                  <a:srgbClr val="FF0000"/>
                </a:solidFill>
              </a:rPr>
              <a:t>Kaposi</a:t>
            </a:r>
            <a:r>
              <a:rPr lang="tr-TR" sz="2800" dirty="0">
                <a:solidFill>
                  <a:srgbClr val="FF0000"/>
                </a:solidFill>
              </a:rPr>
              <a:t> Sarkomu </a:t>
            </a:r>
            <a:r>
              <a:rPr lang="tr-TR" sz="2400" dirty="0" smtClean="0">
                <a:solidFill>
                  <a:schemeClr val="tx1"/>
                </a:solidFill>
              </a:rPr>
              <a:t>HIV </a:t>
            </a:r>
            <a:r>
              <a:rPr lang="tr-TR" sz="2400" dirty="0">
                <a:solidFill>
                  <a:schemeClr val="tx1"/>
                </a:solidFill>
              </a:rPr>
              <a:t>ile </a:t>
            </a:r>
            <a:r>
              <a:rPr lang="tr-TR" sz="2400" dirty="0" err="1">
                <a:solidFill>
                  <a:schemeClr val="tx1"/>
                </a:solidFill>
              </a:rPr>
              <a:t>infekte</a:t>
            </a:r>
            <a:r>
              <a:rPr lang="tr-TR" sz="2400" dirty="0">
                <a:solidFill>
                  <a:schemeClr val="tx1"/>
                </a:solidFill>
              </a:rPr>
              <a:t> hastalardaki </a:t>
            </a:r>
            <a:r>
              <a:rPr lang="tr-TR" sz="2400" dirty="0">
                <a:solidFill>
                  <a:srgbClr val="FF0000"/>
                </a:solidFill>
              </a:rPr>
              <a:t>en sık </a:t>
            </a:r>
            <a:r>
              <a:rPr lang="tr-TR" sz="2400" dirty="0">
                <a:solidFill>
                  <a:schemeClr val="tx1"/>
                </a:solidFill>
              </a:rPr>
              <a:t>kanserdir. </a:t>
            </a:r>
            <a:r>
              <a:rPr lang="tr-TR" sz="2400" dirty="0" err="1">
                <a:solidFill>
                  <a:schemeClr val="tx1"/>
                </a:solidFill>
              </a:rPr>
              <a:t>Patogenezinde</a:t>
            </a:r>
            <a:r>
              <a:rPr lang="tr-TR" sz="2400" dirty="0">
                <a:solidFill>
                  <a:schemeClr val="tx1"/>
                </a:solidFill>
              </a:rPr>
              <a:t> "</a:t>
            </a:r>
            <a:r>
              <a:rPr lang="tr-TR" sz="2400" dirty="0">
                <a:solidFill>
                  <a:srgbClr val="FF0000"/>
                </a:solidFill>
              </a:rPr>
              <a:t>Human </a:t>
            </a:r>
            <a:r>
              <a:rPr lang="tr-TR" sz="2400" dirty="0" err="1">
                <a:solidFill>
                  <a:srgbClr val="FF0000"/>
                </a:solidFill>
              </a:rPr>
              <a:t>Herpes</a:t>
            </a:r>
            <a:r>
              <a:rPr lang="tr-TR" sz="2400" dirty="0">
                <a:solidFill>
                  <a:srgbClr val="FF0000"/>
                </a:solidFill>
              </a:rPr>
              <a:t> </a:t>
            </a:r>
            <a:r>
              <a:rPr lang="tr-TR" sz="2400" dirty="0" err="1">
                <a:solidFill>
                  <a:srgbClr val="FF0000"/>
                </a:solidFill>
              </a:rPr>
              <a:t>Virus</a:t>
            </a:r>
            <a:r>
              <a:rPr lang="tr-TR" sz="2400" dirty="0">
                <a:solidFill>
                  <a:srgbClr val="FF0000"/>
                </a:solidFill>
              </a:rPr>
              <a:t> 8</a:t>
            </a:r>
            <a:r>
              <a:rPr lang="tr-TR" sz="2400" dirty="0">
                <a:solidFill>
                  <a:schemeClr val="tx1"/>
                </a:solidFill>
              </a:rPr>
              <a:t>" (HHV8) olarak tanımlanan bir </a:t>
            </a:r>
            <a:r>
              <a:rPr lang="tr-TR" sz="2400" dirty="0" err="1">
                <a:solidFill>
                  <a:schemeClr val="tx1"/>
                </a:solidFill>
              </a:rPr>
              <a:t>virusun</a:t>
            </a:r>
            <a:r>
              <a:rPr lang="tr-TR" sz="2400" dirty="0">
                <a:solidFill>
                  <a:schemeClr val="tx1"/>
                </a:solidFill>
              </a:rPr>
              <a:t> rolü vardır. Mor, </a:t>
            </a:r>
            <a:r>
              <a:rPr lang="tr-TR" sz="2400" dirty="0" smtClean="0">
                <a:solidFill>
                  <a:schemeClr val="tx1"/>
                </a:solidFill>
              </a:rPr>
              <a:t>kırmızı </a:t>
            </a:r>
            <a:r>
              <a:rPr lang="tr-TR" sz="2400" dirty="0">
                <a:solidFill>
                  <a:schemeClr val="tx1"/>
                </a:solidFill>
              </a:rPr>
              <a:t>renkli kanser dokusu yüzde, kol ve bacaklarda görülebilir </a:t>
            </a:r>
            <a:r>
              <a:rPr lang="tr-TR" sz="2400" dirty="0" smtClean="0">
                <a:solidFill>
                  <a:schemeClr val="tx1"/>
                </a:solidFill>
              </a:rPr>
              <a:t>.Tedavisinde </a:t>
            </a:r>
            <a:r>
              <a:rPr lang="tr-TR" sz="2400" dirty="0">
                <a:solidFill>
                  <a:schemeClr val="tx1"/>
                </a:solidFill>
              </a:rPr>
              <a:t>kemoterapi ve radyoterapiden faydalanılır</a:t>
            </a:r>
            <a:r>
              <a:rPr lang="tr-TR" sz="2400" dirty="0" smtClean="0">
                <a:solidFill>
                  <a:schemeClr val="tx1"/>
                </a:solidFill>
              </a:rPr>
              <a:t>.</a:t>
            </a:r>
            <a:endParaRPr lang="tr-TR" sz="24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6672"/>
            <a:ext cx="26289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76672"/>
            <a:ext cx="2304256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18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1470025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5" name="Alt Başlık 4"/>
          <p:cNvSpPr>
            <a:spLocks noGrp="1"/>
          </p:cNvSpPr>
          <p:nvPr>
            <p:ph type="subTitle" idx="1"/>
          </p:nvPr>
        </p:nvSpPr>
        <p:spPr>
          <a:xfrm>
            <a:off x="1331640" y="3284984"/>
            <a:ext cx="6400800" cy="1752600"/>
          </a:xfrm>
        </p:spPr>
        <p:txBody>
          <a:bodyPr>
            <a:normAutofit/>
          </a:bodyPr>
          <a:lstStyle/>
          <a:p>
            <a:r>
              <a:rPr lang="tr-TR" sz="4000" dirty="0" smtClean="0">
                <a:solidFill>
                  <a:schemeClr val="tx1"/>
                </a:solidFill>
              </a:rPr>
              <a:t>Kişisel korunma ve Bilinçlenme</a:t>
            </a:r>
            <a:endParaRPr lang="tr-TR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84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1470025"/>
          </a:xfrm>
        </p:spPr>
        <p:txBody>
          <a:bodyPr/>
          <a:lstStyle/>
          <a:p>
            <a:r>
              <a:rPr lang="tr-TR" dirty="0" err="1" smtClean="0"/>
              <a:t>Melkerson</a:t>
            </a:r>
            <a:r>
              <a:rPr lang="tr-TR" dirty="0" smtClean="0"/>
              <a:t> </a:t>
            </a:r>
            <a:r>
              <a:rPr lang="tr-TR" dirty="0" err="1" smtClean="0"/>
              <a:t>Rosenthal</a:t>
            </a:r>
            <a:r>
              <a:rPr lang="tr-TR" dirty="0" smtClean="0"/>
              <a:t> </a:t>
            </a:r>
            <a:r>
              <a:rPr lang="tr-TR" dirty="0" err="1" smtClean="0"/>
              <a:t>Sendomu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259632" y="3068960"/>
            <a:ext cx="6400800" cy="1752600"/>
          </a:xfrm>
        </p:spPr>
        <p:txBody>
          <a:bodyPr/>
          <a:lstStyle/>
          <a:p>
            <a:r>
              <a:rPr lang="tr-TR" dirty="0" err="1" smtClean="0"/>
              <a:t>Fasiyal</a:t>
            </a:r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011" y="3167421"/>
            <a:ext cx="2654424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19796"/>
            <a:ext cx="2636454" cy="2092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157771"/>
            <a:ext cx="238125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26166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Melkerson</a:t>
            </a:r>
            <a:r>
              <a:rPr lang="tr-TR" dirty="0"/>
              <a:t> </a:t>
            </a:r>
            <a:r>
              <a:rPr lang="tr-TR" dirty="0" err="1"/>
              <a:t>Rosenthal</a:t>
            </a:r>
            <a:r>
              <a:rPr lang="tr-TR" dirty="0"/>
              <a:t> </a:t>
            </a:r>
            <a:r>
              <a:rPr lang="tr-TR" dirty="0" err="1"/>
              <a:t>Sendomu</a:t>
            </a:r>
            <a:endParaRPr lang="tr-TR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r-TR" dirty="0" err="1" smtClean="0"/>
              <a:t>Labial</a:t>
            </a:r>
            <a:r>
              <a:rPr lang="tr-TR" dirty="0" smtClean="0"/>
              <a:t> ödem ve </a:t>
            </a:r>
            <a:r>
              <a:rPr lang="tr-TR" dirty="0" err="1" smtClean="0"/>
              <a:t>fasiyal</a:t>
            </a:r>
            <a:r>
              <a:rPr lang="tr-TR" dirty="0" smtClean="0"/>
              <a:t> paralizi</a:t>
            </a:r>
          </a:p>
          <a:p>
            <a:r>
              <a:rPr lang="tr-TR" dirty="0" smtClean="0"/>
              <a:t>Hastaların %30’unda görülür. </a:t>
            </a:r>
            <a:r>
              <a:rPr lang="tr-TR" dirty="0" err="1" smtClean="0"/>
              <a:t>Unilateral</a:t>
            </a:r>
            <a:r>
              <a:rPr lang="tr-TR" dirty="0" smtClean="0"/>
              <a:t> veya </a:t>
            </a:r>
            <a:r>
              <a:rPr lang="tr-TR" dirty="0" err="1" smtClean="0"/>
              <a:t>bilateral</a:t>
            </a:r>
            <a:r>
              <a:rPr lang="tr-TR" dirty="0" smtClean="0"/>
              <a:t> olabilir.</a:t>
            </a:r>
          </a:p>
          <a:p>
            <a:r>
              <a:rPr lang="tr-TR" dirty="0" smtClean="0"/>
              <a:t>Kalıcı olabilir.</a:t>
            </a:r>
            <a:endParaRPr lang="tr-T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3272438" cy="2644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23507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Melkerson</a:t>
            </a:r>
            <a:r>
              <a:rPr lang="tr-TR" dirty="0"/>
              <a:t> </a:t>
            </a:r>
            <a:r>
              <a:rPr lang="tr-TR" dirty="0" err="1"/>
              <a:t>Rosenthal</a:t>
            </a:r>
            <a:r>
              <a:rPr lang="tr-TR" dirty="0"/>
              <a:t> </a:t>
            </a:r>
            <a:r>
              <a:rPr lang="tr-TR" dirty="0" err="1"/>
              <a:t>Sendomu</a:t>
            </a:r>
            <a:endParaRPr lang="tr-TR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tr-TR" dirty="0" err="1" smtClean="0"/>
              <a:t>Fissural</a:t>
            </a:r>
            <a:r>
              <a:rPr lang="tr-TR" dirty="0" smtClean="0"/>
              <a:t> Dil</a:t>
            </a:r>
            <a:endParaRPr lang="tr-TR" dirty="0"/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tr-TR" dirty="0" smtClean="0"/>
              <a:t>Vakaların %20-40’ında görülebilir.</a:t>
            </a:r>
          </a:p>
          <a:p>
            <a:r>
              <a:rPr lang="tr-TR" dirty="0" err="1" smtClean="0"/>
              <a:t>Tükrük</a:t>
            </a:r>
            <a:r>
              <a:rPr lang="tr-TR" dirty="0" smtClean="0"/>
              <a:t> azalması eşlik edebilir.</a:t>
            </a:r>
            <a:endParaRPr lang="tr-T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44" y="3104964"/>
            <a:ext cx="2633700" cy="2091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88522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Melkerson</a:t>
            </a:r>
            <a:r>
              <a:rPr lang="tr-TR" dirty="0"/>
              <a:t> </a:t>
            </a:r>
            <a:r>
              <a:rPr lang="tr-TR" dirty="0" err="1"/>
              <a:t>Rosenthal</a:t>
            </a:r>
            <a:r>
              <a:rPr lang="tr-TR" dirty="0"/>
              <a:t> </a:t>
            </a:r>
            <a:r>
              <a:rPr lang="tr-TR" dirty="0" err="1"/>
              <a:t>Sendomu</a:t>
            </a:r>
            <a:endParaRPr lang="tr-TR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err="1" smtClean="0"/>
              <a:t>Labial</a:t>
            </a:r>
            <a:r>
              <a:rPr lang="tr-TR" dirty="0" smtClean="0"/>
              <a:t> Ödem</a:t>
            </a:r>
            <a:endParaRPr lang="tr-TR" dirty="0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tr-TR" dirty="0" smtClean="0"/>
              <a:t>En erken belirtisidir</a:t>
            </a:r>
          </a:p>
          <a:p>
            <a:r>
              <a:rPr lang="tr-TR" dirty="0" smtClean="0"/>
              <a:t>İlk ödem birkaç saat yada gün içerisinde kaybolur.</a:t>
            </a:r>
          </a:p>
          <a:p>
            <a:r>
              <a:rPr lang="tr-TR" dirty="0" smtClean="0"/>
              <a:t>Üst dudak daha çok etkilenir</a:t>
            </a:r>
          </a:p>
          <a:p>
            <a:r>
              <a:rPr lang="tr-TR" dirty="0" smtClean="0"/>
              <a:t>Ataklar arası birkaç gün ile yıl arasında değişebilir.</a:t>
            </a:r>
            <a:endParaRPr lang="tr-TR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251" y="3236039"/>
            <a:ext cx="2658086" cy="1828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4046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516216" y="2130425"/>
            <a:ext cx="1941984" cy="1470025"/>
          </a:xfrm>
        </p:spPr>
        <p:txBody>
          <a:bodyPr/>
          <a:lstStyle/>
          <a:p>
            <a:r>
              <a:rPr lang="tr-TR" dirty="0" err="1" smtClean="0">
                <a:solidFill>
                  <a:srgbClr val="FF0000"/>
                </a:solidFill>
              </a:rPr>
              <a:t>Fetal</a:t>
            </a:r>
            <a:r>
              <a:rPr lang="tr-TR" dirty="0" smtClean="0">
                <a:solidFill>
                  <a:srgbClr val="FF0000"/>
                </a:solidFill>
              </a:rPr>
              <a:t> Gelişim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70658" name="Picture 2" descr="C:\Users\cahit\Downloads\FullSizeRender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04664"/>
            <a:ext cx="5065960" cy="6453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Morfogenezis’deki</a:t>
            </a:r>
            <a:r>
              <a:rPr lang="tr-TR" dirty="0" smtClean="0"/>
              <a:t> problem tipleri</a:t>
            </a:r>
            <a:endParaRPr lang="tr-TR" dirty="0"/>
          </a:p>
        </p:txBody>
      </p:sp>
      <p:sp>
        <p:nvSpPr>
          <p:cNvPr id="5" name="4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  <p:sp>
        <p:nvSpPr>
          <p:cNvPr id="6" name="5 Dikdörtgen"/>
          <p:cNvSpPr/>
          <p:nvPr/>
        </p:nvSpPr>
        <p:spPr>
          <a:xfrm>
            <a:off x="3347864" y="1556792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Problemin Tipi</a:t>
            </a:r>
            <a:endParaRPr lang="tr-TR" dirty="0"/>
          </a:p>
        </p:txBody>
      </p:sp>
      <p:sp>
        <p:nvSpPr>
          <p:cNvPr id="7" name="6 Dikdörtgen"/>
          <p:cNvSpPr/>
          <p:nvPr/>
        </p:nvSpPr>
        <p:spPr>
          <a:xfrm>
            <a:off x="3419872" y="2852936"/>
            <a:ext cx="208823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Zayıf doku formasyonu</a:t>
            </a:r>
            <a:endParaRPr lang="tr-TR" dirty="0"/>
          </a:p>
        </p:txBody>
      </p:sp>
      <p:sp>
        <p:nvSpPr>
          <p:cNvPr id="8" name="7 Dikdörtgen"/>
          <p:cNvSpPr/>
          <p:nvPr/>
        </p:nvSpPr>
        <p:spPr>
          <a:xfrm>
            <a:off x="3491880" y="4005064"/>
            <a:ext cx="194421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000" dirty="0" err="1" smtClean="0">
                <a:solidFill>
                  <a:srgbClr val="FF0000"/>
                </a:solidFill>
              </a:rPr>
              <a:t>Malformasyon</a:t>
            </a:r>
            <a:endParaRPr lang="tr-TR" sz="2000" dirty="0">
              <a:solidFill>
                <a:srgbClr val="FF0000"/>
              </a:solidFill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827584" y="5373216"/>
            <a:ext cx="180020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Tek </a:t>
            </a:r>
            <a:r>
              <a:rPr lang="tr-TR" dirty="0" err="1" smtClean="0"/>
              <a:t>Defekt</a:t>
            </a:r>
            <a:endParaRPr lang="tr-TR" dirty="0"/>
          </a:p>
        </p:txBody>
      </p:sp>
      <p:sp>
        <p:nvSpPr>
          <p:cNvPr id="10" name="9 Dikdörtgen"/>
          <p:cNvSpPr/>
          <p:nvPr/>
        </p:nvSpPr>
        <p:spPr>
          <a:xfrm>
            <a:off x="6228184" y="5373216"/>
            <a:ext cx="180020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err="1" smtClean="0"/>
              <a:t>Multiple</a:t>
            </a:r>
            <a:r>
              <a:rPr lang="tr-TR" dirty="0" smtClean="0"/>
              <a:t> </a:t>
            </a:r>
            <a:r>
              <a:rPr lang="tr-TR" dirty="0" err="1" smtClean="0"/>
              <a:t>defekt</a:t>
            </a:r>
            <a:endParaRPr lang="tr-TR" dirty="0"/>
          </a:p>
        </p:txBody>
      </p:sp>
      <p:cxnSp>
        <p:nvCxnSpPr>
          <p:cNvPr id="12" name="11 Düz Ok Bağlayıcısı"/>
          <p:cNvCxnSpPr/>
          <p:nvPr/>
        </p:nvCxnSpPr>
        <p:spPr>
          <a:xfrm flipH="1">
            <a:off x="2699792" y="4581128"/>
            <a:ext cx="64807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Düz Ok Bağlayıcısı"/>
          <p:cNvCxnSpPr/>
          <p:nvPr/>
        </p:nvCxnSpPr>
        <p:spPr>
          <a:xfrm>
            <a:off x="5508104" y="4653136"/>
            <a:ext cx="64807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Düz Ok Bağlayıcısı"/>
          <p:cNvCxnSpPr/>
          <p:nvPr/>
        </p:nvCxnSpPr>
        <p:spPr>
          <a:xfrm>
            <a:off x="4499992" y="220486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Düz Ok Bağlayıcısı"/>
          <p:cNvCxnSpPr/>
          <p:nvPr/>
        </p:nvCxnSpPr>
        <p:spPr>
          <a:xfrm>
            <a:off x="4499992" y="350100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Morfogenezis’deki</a:t>
            </a:r>
            <a:r>
              <a:rPr lang="tr-TR" dirty="0" smtClean="0"/>
              <a:t> problem tipleri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3 Dikdörtgen"/>
          <p:cNvSpPr/>
          <p:nvPr/>
        </p:nvSpPr>
        <p:spPr>
          <a:xfrm>
            <a:off x="3347864" y="1628800"/>
            <a:ext cx="22322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Problemin Tipi</a:t>
            </a:r>
            <a:endParaRPr lang="tr-TR" dirty="0"/>
          </a:p>
        </p:txBody>
      </p:sp>
      <p:sp>
        <p:nvSpPr>
          <p:cNvPr id="5" name="4 Dikdörtgen"/>
          <p:cNvSpPr/>
          <p:nvPr/>
        </p:nvSpPr>
        <p:spPr>
          <a:xfrm>
            <a:off x="3347864" y="3212976"/>
            <a:ext cx="223224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Normal dokuya anormal kuvvetlerin etkisi</a:t>
            </a:r>
            <a:endParaRPr lang="tr-TR" dirty="0"/>
          </a:p>
        </p:txBody>
      </p:sp>
      <p:sp>
        <p:nvSpPr>
          <p:cNvPr id="6" name="5 Dikdörtgen"/>
          <p:cNvSpPr/>
          <p:nvPr/>
        </p:nvSpPr>
        <p:spPr>
          <a:xfrm>
            <a:off x="3203848" y="5157192"/>
            <a:ext cx="259228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dirty="0" smtClean="0">
                <a:solidFill>
                  <a:srgbClr val="FF0000"/>
                </a:solidFill>
              </a:rPr>
              <a:t>Deformasyon</a:t>
            </a:r>
            <a:endParaRPr lang="tr-TR" sz="2800" dirty="0">
              <a:solidFill>
                <a:srgbClr val="FF0000"/>
              </a:solidFill>
            </a:endParaRPr>
          </a:p>
        </p:txBody>
      </p:sp>
      <p:cxnSp>
        <p:nvCxnSpPr>
          <p:cNvPr id="8" name="7 Düz Ok Bağlayıcısı"/>
          <p:cNvCxnSpPr/>
          <p:nvPr/>
        </p:nvCxnSpPr>
        <p:spPr>
          <a:xfrm>
            <a:off x="4355976" y="2276872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Düz Ok Bağlayıcısı"/>
          <p:cNvCxnSpPr/>
          <p:nvPr/>
        </p:nvCxnSpPr>
        <p:spPr>
          <a:xfrm>
            <a:off x="4355976" y="4149080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472680"/>
            <a:ext cx="2157413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Morfogenezis’deki</a:t>
            </a:r>
            <a:r>
              <a:rPr lang="tr-TR" dirty="0" smtClean="0"/>
              <a:t> problem tipleri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3 Dikdörtgen"/>
          <p:cNvSpPr/>
          <p:nvPr/>
        </p:nvSpPr>
        <p:spPr>
          <a:xfrm>
            <a:off x="3419872" y="1916832"/>
            <a:ext cx="259228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Problemin tipi</a:t>
            </a:r>
            <a:endParaRPr lang="tr-TR" dirty="0"/>
          </a:p>
        </p:txBody>
      </p:sp>
      <p:sp>
        <p:nvSpPr>
          <p:cNvPr id="5" name="4 Dikdörtgen"/>
          <p:cNvSpPr/>
          <p:nvPr/>
        </p:nvSpPr>
        <p:spPr>
          <a:xfrm>
            <a:off x="3419872" y="3429000"/>
            <a:ext cx="25202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err="1" smtClean="0"/>
              <a:t>Disruption</a:t>
            </a:r>
            <a:endParaRPr lang="tr-TR" dirty="0" smtClean="0"/>
          </a:p>
          <a:p>
            <a:pPr algn="ctr"/>
            <a:r>
              <a:rPr lang="tr-TR" dirty="0" smtClean="0"/>
              <a:t>Ayrılma</a:t>
            </a:r>
            <a:endParaRPr lang="tr-TR" dirty="0"/>
          </a:p>
        </p:txBody>
      </p:sp>
      <p:sp>
        <p:nvSpPr>
          <p:cNvPr id="6" name="5 Dikdörtgen"/>
          <p:cNvSpPr/>
          <p:nvPr/>
        </p:nvSpPr>
        <p:spPr>
          <a:xfrm>
            <a:off x="3203848" y="5085184"/>
            <a:ext cx="288032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 smtClean="0">
                <a:solidFill>
                  <a:srgbClr val="FF0000"/>
                </a:solidFill>
              </a:rPr>
              <a:t>Normal dokunun çöküşü</a:t>
            </a:r>
            <a:endParaRPr lang="tr-TR" sz="2400" dirty="0">
              <a:solidFill>
                <a:srgbClr val="FF0000"/>
              </a:solidFill>
            </a:endParaRPr>
          </a:p>
        </p:txBody>
      </p:sp>
      <p:cxnSp>
        <p:nvCxnSpPr>
          <p:cNvPr id="8" name="7 Düz Ok Bağlayıcısı"/>
          <p:cNvCxnSpPr/>
          <p:nvPr/>
        </p:nvCxnSpPr>
        <p:spPr>
          <a:xfrm>
            <a:off x="4644008" y="2708920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Düz Ok Bağlayıcısı"/>
          <p:cNvCxnSpPr/>
          <p:nvPr/>
        </p:nvCxnSpPr>
        <p:spPr>
          <a:xfrm>
            <a:off x="4572000" y="4365104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Morfogenezis’deki</a:t>
            </a:r>
            <a:r>
              <a:rPr lang="tr-TR" dirty="0" smtClean="0"/>
              <a:t> problem tipleri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3 Dikdörtgen"/>
          <p:cNvSpPr/>
          <p:nvPr/>
        </p:nvSpPr>
        <p:spPr>
          <a:xfrm>
            <a:off x="3203848" y="1916832"/>
            <a:ext cx="24482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Problemin Tipi</a:t>
            </a:r>
            <a:endParaRPr lang="tr-TR" dirty="0"/>
          </a:p>
        </p:txBody>
      </p:sp>
      <p:sp>
        <p:nvSpPr>
          <p:cNvPr id="5" name="4 Dikdörtgen"/>
          <p:cNvSpPr/>
          <p:nvPr/>
        </p:nvSpPr>
        <p:spPr>
          <a:xfrm>
            <a:off x="3275856" y="3356992"/>
            <a:ext cx="237626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Dokudaki hücrelerin anormal organizasyonu</a:t>
            </a:r>
            <a:endParaRPr lang="tr-TR" dirty="0"/>
          </a:p>
        </p:txBody>
      </p:sp>
      <p:sp>
        <p:nvSpPr>
          <p:cNvPr id="6" name="5 Dikdörtgen"/>
          <p:cNvSpPr/>
          <p:nvPr/>
        </p:nvSpPr>
        <p:spPr>
          <a:xfrm>
            <a:off x="3203848" y="5085184"/>
            <a:ext cx="244827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dirty="0" err="1" smtClean="0">
                <a:solidFill>
                  <a:srgbClr val="FF0000"/>
                </a:solidFill>
              </a:rPr>
              <a:t>Displazi</a:t>
            </a:r>
            <a:endParaRPr lang="tr-TR" sz="3200" dirty="0">
              <a:solidFill>
                <a:srgbClr val="FF0000"/>
              </a:solidFill>
            </a:endParaRPr>
          </a:p>
        </p:txBody>
      </p:sp>
      <p:cxnSp>
        <p:nvCxnSpPr>
          <p:cNvPr id="8" name="7 Düz Ok Bağlayıcısı"/>
          <p:cNvCxnSpPr/>
          <p:nvPr/>
        </p:nvCxnSpPr>
        <p:spPr>
          <a:xfrm>
            <a:off x="4355976" y="2564904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Düz Ok Bağlayıcısı"/>
          <p:cNvCxnSpPr/>
          <p:nvPr/>
        </p:nvCxnSpPr>
        <p:spPr>
          <a:xfrm>
            <a:off x="4427984" y="422108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</TotalTime>
  <Words>1058</Words>
  <Application>Microsoft Office PowerPoint</Application>
  <PresentationFormat>Ekran Gösterisi (4:3)</PresentationFormat>
  <Paragraphs>236</Paragraphs>
  <Slides>46</Slides>
  <Notes>46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46</vt:i4>
      </vt:variant>
    </vt:vector>
  </HeadingPairs>
  <TitlesOfParts>
    <vt:vector size="47" baseType="lpstr">
      <vt:lpstr>Ofis Teması</vt:lpstr>
      <vt:lpstr>Morfogenezis</vt:lpstr>
      <vt:lpstr> Morfogenezis </vt:lpstr>
      <vt:lpstr>Dünya Nüfusu</vt:lpstr>
      <vt:lpstr>Embriyonik Gelişim</vt:lpstr>
      <vt:lpstr>Fetal Gelişim</vt:lpstr>
      <vt:lpstr>Morfogenezis’deki problem tipleri</vt:lpstr>
      <vt:lpstr>Morfogenezis’deki problem tipleri</vt:lpstr>
      <vt:lpstr>Morfogenezis’deki problem tipleri</vt:lpstr>
      <vt:lpstr>Morfogenezis’deki problem tipleri</vt:lpstr>
      <vt:lpstr>Displazi</vt:lpstr>
      <vt:lpstr>Displazi</vt:lpstr>
      <vt:lpstr>Kraniyofasiyal  Deformasyonlar </vt:lpstr>
      <vt:lpstr>Defektlerin Değerlendirilmesi</vt:lpstr>
      <vt:lpstr>Defektlerin Değerlendirilmesi</vt:lpstr>
      <vt:lpstr>Malformasyon Sendromu</vt:lpstr>
      <vt:lpstr>PowerPoint Sunusu</vt:lpstr>
      <vt:lpstr>İnsidans/Prevalans</vt:lpstr>
      <vt:lpstr>PowerPoint Sunusu</vt:lpstr>
      <vt:lpstr>PowerPoint Sunusu</vt:lpstr>
      <vt:lpstr>Deformasyon Türleri</vt:lpstr>
      <vt:lpstr>PowerPoint Sunusu</vt:lpstr>
      <vt:lpstr>Fetal Alkol Sendromu</vt:lpstr>
      <vt:lpstr>Fetal Alkol Sendromu</vt:lpstr>
      <vt:lpstr>Fetal Alkol Sendromu</vt:lpstr>
      <vt:lpstr>PowerPoint Sunusu</vt:lpstr>
      <vt:lpstr>Fetal Warfarin Sendromu</vt:lpstr>
      <vt:lpstr>Fetal Warfarin Sendromu</vt:lpstr>
      <vt:lpstr>Gorlin Sendromu</vt:lpstr>
      <vt:lpstr>Gorlin Sendromu</vt:lpstr>
      <vt:lpstr>Gardner Sendromu</vt:lpstr>
      <vt:lpstr>Pierre Robin Sendromu</vt:lpstr>
      <vt:lpstr>Peutz Jeghers Sendromu 1921-1949</vt:lpstr>
      <vt:lpstr>Behçet Sendromu 1937 Dr. Hulusi Behçet</vt:lpstr>
      <vt:lpstr>PowerPoint Sunusu</vt:lpstr>
      <vt:lpstr>Human İmmunodeficiency Virus</vt:lpstr>
      <vt:lpstr>AIDS(Acquired İmmune Deficiency Syndrome) </vt:lpstr>
      <vt:lpstr>HIV Bulaşma Yolları</vt:lpstr>
      <vt:lpstr>HIV, vücuda alindiktan 1-6 hafta içerisinde ilk çoğalma döneminde akut infeksiyona neden olur. Bir kisim vakada menenjit, ensefalit gibi sinir sistemi bulgularina rastlanir. Bütün bu bulgular 2-4 hafta içerisinde tedavi gerektirmeden geçer. Akut infeksiyon döneminden itibaren kişi bulaştiricidir.</vt:lpstr>
      <vt:lpstr>Akut HIV Enfeksiyonu Belirtileri </vt:lpstr>
      <vt:lpstr>PowerPoint Sunusu</vt:lpstr>
      <vt:lpstr>PowerPoint Sunusu</vt:lpstr>
      <vt:lpstr>PowerPoint Sunusu</vt:lpstr>
      <vt:lpstr>Melkerson Rosenthal Sendomu</vt:lpstr>
      <vt:lpstr>Melkerson Rosenthal Sendomu</vt:lpstr>
      <vt:lpstr>Melkerson Rosenthal Sendomu</vt:lpstr>
      <vt:lpstr>Melkerson Rosenthal Sendomu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cahit</dc:creator>
  <cp:lastModifiedBy>cahit</cp:lastModifiedBy>
  <cp:revision>72</cp:revision>
  <dcterms:created xsi:type="dcterms:W3CDTF">2016-04-12T07:10:55Z</dcterms:created>
  <dcterms:modified xsi:type="dcterms:W3CDTF">2017-03-31T10:50:47Z</dcterms:modified>
</cp:coreProperties>
</file>