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0"/>
  </p:notesMasterIdLst>
  <p:sldIdLst>
    <p:sldId id="256" r:id="rId2"/>
    <p:sldId id="441" r:id="rId3"/>
    <p:sldId id="440" r:id="rId4"/>
    <p:sldId id="442" r:id="rId5"/>
    <p:sldId id="443" r:id="rId6"/>
    <p:sldId id="444" r:id="rId7"/>
    <p:sldId id="450" r:id="rId8"/>
    <p:sldId id="451" r:id="rId9"/>
    <p:sldId id="452" r:id="rId10"/>
    <p:sldId id="453" r:id="rId11"/>
    <p:sldId id="454" r:id="rId12"/>
    <p:sldId id="455" r:id="rId13"/>
    <p:sldId id="456" r:id="rId14"/>
    <p:sldId id="460" r:id="rId15"/>
    <p:sldId id="461" r:id="rId16"/>
    <p:sldId id="462" r:id="rId17"/>
    <p:sldId id="463" r:id="rId18"/>
    <p:sldId id="464" r:id="rId19"/>
    <p:sldId id="465" r:id="rId20"/>
    <p:sldId id="466" r:id="rId21"/>
    <p:sldId id="467" r:id="rId22"/>
    <p:sldId id="468" r:id="rId23"/>
    <p:sldId id="469" r:id="rId24"/>
    <p:sldId id="470" r:id="rId25"/>
    <p:sldId id="471" r:id="rId26"/>
    <p:sldId id="472" r:id="rId27"/>
    <p:sldId id="473" r:id="rId28"/>
    <p:sldId id="446" r:id="rId29"/>
    <p:sldId id="475" r:id="rId30"/>
    <p:sldId id="510" r:id="rId31"/>
    <p:sldId id="476" r:id="rId32"/>
    <p:sldId id="477" r:id="rId33"/>
    <p:sldId id="478" r:id="rId34"/>
    <p:sldId id="479" r:id="rId35"/>
    <p:sldId id="480" r:id="rId36"/>
    <p:sldId id="481" r:id="rId37"/>
    <p:sldId id="482" r:id="rId38"/>
    <p:sldId id="494" r:id="rId39"/>
    <p:sldId id="495" r:id="rId40"/>
    <p:sldId id="496" r:id="rId41"/>
    <p:sldId id="488" r:id="rId42"/>
    <p:sldId id="491" r:id="rId43"/>
    <p:sldId id="493" r:id="rId44"/>
    <p:sldId id="351" r:id="rId45"/>
    <p:sldId id="352" r:id="rId46"/>
    <p:sldId id="391" r:id="rId47"/>
    <p:sldId id="508" r:id="rId48"/>
    <p:sldId id="474" r:id="rId49"/>
    <p:sldId id="497" r:id="rId50"/>
    <p:sldId id="498" r:id="rId51"/>
    <p:sldId id="501" r:id="rId52"/>
    <p:sldId id="500" r:id="rId53"/>
    <p:sldId id="503" r:id="rId54"/>
    <p:sldId id="502" r:id="rId55"/>
    <p:sldId id="504" r:id="rId56"/>
    <p:sldId id="505" r:id="rId57"/>
    <p:sldId id="506" r:id="rId58"/>
    <p:sldId id="509" r:id="rId5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216" autoAdjust="0"/>
    <p:restoredTop sz="86429" autoAdjust="0"/>
  </p:normalViewPr>
  <p:slideViewPr>
    <p:cSldViewPr>
      <p:cViewPr varScale="1">
        <p:scale>
          <a:sx n="57" d="100"/>
          <a:sy n="57" d="100"/>
        </p:scale>
        <p:origin x="6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6" y="21656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BB650-F5EB-4E47-A863-9C55EDA4151A}" type="datetimeFigureOut">
              <a:rPr lang="tr-TR" smtClean="0"/>
              <a:pPr/>
              <a:t>28.02.2019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595FE-972C-4303-8A4F-428A9A72FF5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84700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ayt Görüntüsü Yer Tutucus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60000"/>
              </a:lnSpc>
              <a:defRPr/>
            </a:pPr>
            <a:r>
              <a:rPr lang="tr-TR" altLang="tr-TR" sz="2400" dirty="0" smtClean="0"/>
              <a:t>Bilinen </a:t>
            </a:r>
            <a:r>
              <a:rPr lang="tr-TR" altLang="tr-TR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üç</a:t>
            </a:r>
            <a:r>
              <a:rPr lang="tr-TR" altLang="tr-TR" sz="2400" dirty="0" smtClean="0"/>
              <a:t> alfa-1 reseptör </a:t>
            </a:r>
            <a:r>
              <a:rPr lang="tr-TR" altLang="tr-TR" sz="2400" dirty="0" err="1" smtClean="0"/>
              <a:t>alttipi</a:t>
            </a:r>
            <a:r>
              <a:rPr lang="tr-TR" altLang="tr-TR" sz="2400" dirty="0" smtClean="0"/>
              <a:t> mevcut (</a:t>
            </a:r>
            <a:r>
              <a:rPr lang="tr-TR" altLang="tr-TR" sz="2000" dirty="0" smtClean="0"/>
              <a:t>Bunların dağılımı ise henüz açık değil)</a:t>
            </a:r>
          </a:p>
          <a:p>
            <a:pPr>
              <a:lnSpc>
                <a:spcPct val="160000"/>
              </a:lnSpc>
              <a:defRPr/>
            </a:pPr>
            <a:r>
              <a:rPr lang="tr-TR" altLang="tr-TR" sz="2400" dirty="0" smtClean="0"/>
              <a:t>Prostat ve </a:t>
            </a:r>
            <a:r>
              <a:rPr lang="tr-TR" altLang="tr-TR" sz="2400" dirty="0" err="1" smtClean="0"/>
              <a:t>üretradaki</a:t>
            </a:r>
            <a:r>
              <a:rPr lang="tr-TR" altLang="tr-TR" sz="2400" dirty="0" smtClean="0"/>
              <a:t> majör </a:t>
            </a:r>
            <a:r>
              <a:rPr lang="tr-TR" altLang="tr-TR" sz="2400" dirty="0" err="1" smtClean="0"/>
              <a:t>adrenoseptör</a:t>
            </a:r>
            <a:r>
              <a:rPr lang="tr-TR" altLang="tr-TR" sz="2400" dirty="0" smtClean="0"/>
              <a:t> </a:t>
            </a:r>
            <a:r>
              <a:rPr lang="tr-TR" altLang="tr-TR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alfa-1A</a:t>
            </a:r>
          </a:p>
          <a:p>
            <a:pPr>
              <a:lnSpc>
                <a:spcPct val="160000"/>
              </a:lnSpc>
              <a:defRPr/>
            </a:pPr>
            <a:r>
              <a:rPr lang="tr-TR" altLang="tr-TR" sz="2000" dirty="0" smtClean="0"/>
              <a:t>BPH tedavisinde alfa </a:t>
            </a:r>
            <a:r>
              <a:rPr lang="tr-TR" altLang="tr-TR" sz="2000" dirty="0" err="1" smtClean="0"/>
              <a:t>blokör</a:t>
            </a:r>
            <a:r>
              <a:rPr lang="tr-TR" altLang="tr-TR" sz="2000" dirty="0" smtClean="0"/>
              <a:t> </a:t>
            </a:r>
            <a:r>
              <a:rPr lang="tr-TR" altLang="tr-TR" sz="2000" dirty="0" err="1" smtClean="0"/>
              <a:t>selektivitesini</a:t>
            </a:r>
            <a:r>
              <a:rPr lang="tr-TR" altLang="tr-TR" sz="2000" dirty="0" smtClean="0"/>
              <a:t> artırmaya yönelik çalışmalar bu yönde sürüyor </a:t>
            </a:r>
          </a:p>
          <a:p>
            <a:pPr>
              <a:lnSpc>
                <a:spcPct val="160000"/>
              </a:lnSpc>
              <a:defRPr/>
            </a:pPr>
            <a:r>
              <a:rPr lang="tr-TR" altLang="tr-TR" sz="2400" dirty="0" err="1" smtClean="0"/>
              <a:t>Selektif</a:t>
            </a:r>
            <a:r>
              <a:rPr lang="tr-TR" altLang="tr-TR" sz="2400" dirty="0" smtClean="0"/>
              <a:t> alfa </a:t>
            </a:r>
            <a:r>
              <a:rPr lang="tr-TR" altLang="tr-TR" sz="2400" dirty="0" err="1" smtClean="0"/>
              <a:t>blokörlerle</a:t>
            </a:r>
            <a:r>
              <a:rPr lang="tr-TR" altLang="tr-TR" sz="2400" dirty="0" smtClean="0"/>
              <a:t> her belirtinin engellenemeyişi diğer reseptör </a:t>
            </a:r>
            <a:r>
              <a:rPr lang="tr-TR" altLang="tr-TR" sz="2400" dirty="0" err="1" smtClean="0"/>
              <a:t>alttiplerinin</a:t>
            </a:r>
            <a:r>
              <a:rPr lang="tr-TR" altLang="tr-TR" sz="2400" dirty="0" smtClean="0"/>
              <a:t> de mevcut olabileceğini düşündürüyor</a:t>
            </a:r>
          </a:p>
          <a:p>
            <a:pPr>
              <a:lnSpc>
                <a:spcPct val="160000"/>
              </a:lnSpc>
              <a:defRPr/>
            </a:pPr>
            <a:endParaRPr lang="tr-TR" altLang="tr-TR" sz="2400" dirty="0" smtClean="0"/>
          </a:p>
          <a:p>
            <a:pPr>
              <a:lnSpc>
                <a:spcPct val="120000"/>
              </a:lnSpc>
              <a:defRPr/>
            </a:pPr>
            <a:r>
              <a:rPr lang="tr-TR" altLang="tr-TR" sz="2400" dirty="0" smtClean="0"/>
              <a:t>Bilinen </a:t>
            </a:r>
            <a:r>
              <a:rPr lang="tr-TR" altLang="tr-TR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üç</a:t>
            </a:r>
            <a:r>
              <a:rPr lang="tr-TR" altLang="tr-TR" sz="2400" dirty="0" smtClean="0"/>
              <a:t> beta reseptör </a:t>
            </a:r>
            <a:r>
              <a:rPr lang="tr-TR" altLang="tr-TR" sz="2400" dirty="0" err="1" smtClean="0"/>
              <a:t>alttipi</a:t>
            </a:r>
            <a:r>
              <a:rPr lang="tr-TR" altLang="tr-TR" sz="2400" dirty="0" smtClean="0"/>
              <a:t> mevcut</a:t>
            </a:r>
          </a:p>
          <a:p>
            <a:pPr>
              <a:lnSpc>
                <a:spcPct val="120000"/>
              </a:lnSpc>
              <a:defRPr/>
            </a:pPr>
            <a:r>
              <a:rPr lang="tr-TR" altLang="tr-TR" sz="2400" dirty="0" err="1" smtClean="0"/>
              <a:t>Detrüsörde</a:t>
            </a:r>
            <a:r>
              <a:rPr lang="tr-TR" altLang="tr-TR" sz="2400" dirty="0" smtClean="0"/>
              <a:t> beta reseptörlerin üç </a:t>
            </a:r>
            <a:r>
              <a:rPr lang="tr-TR" altLang="tr-TR" sz="2400" dirty="0" err="1" smtClean="0"/>
              <a:t>alttipi</a:t>
            </a:r>
            <a:r>
              <a:rPr lang="tr-TR" altLang="tr-TR" sz="2400" dirty="0" smtClean="0"/>
              <a:t> de </a:t>
            </a:r>
            <a:r>
              <a:rPr lang="tr-TR" altLang="tr-TR" sz="2400" dirty="0" err="1" smtClean="0"/>
              <a:t>ifadeleniyor</a:t>
            </a:r>
            <a:r>
              <a:rPr lang="tr-TR" altLang="tr-TR" sz="2400" dirty="0" smtClean="0"/>
              <a:t> (</a:t>
            </a:r>
            <a:r>
              <a:rPr lang="tr-TR" altLang="tr-TR" sz="2000" dirty="0" smtClean="0"/>
              <a:t>En yaygın olan </a:t>
            </a:r>
            <a:r>
              <a:rPr lang="tr-TR" altLang="tr-TR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beta-3</a:t>
            </a:r>
            <a:r>
              <a:rPr lang="tr-TR" altLang="tr-TR" sz="2000" dirty="0" smtClean="0"/>
              <a:t> reseptörler)</a:t>
            </a:r>
          </a:p>
          <a:p>
            <a:pPr>
              <a:lnSpc>
                <a:spcPct val="120000"/>
              </a:lnSpc>
              <a:defRPr/>
            </a:pPr>
            <a:r>
              <a:rPr lang="tr-TR" altLang="tr-TR" sz="2400" dirty="0" smtClean="0"/>
              <a:t>Bunların uyarılması </a:t>
            </a:r>
            <a:r>
              <a:rPr lang="tr-TR" altLang="tr-TR" sz="2400" dirty="0" err="1" smtClean="0"/>
              <a:t>detrüsör</a:t>
            </a:r>
            <a:r>
              <a:rPr lang="tr-TR" altLang="tr-TR" sz="2400" dirty="0" smtClean="0"/>
              <a:t> düz kasını gevşetir </a:t>
            </a:r>
            <a:r>
              <a:rPr lang="tr-TR" altLang="tr-TR" sz="2400" dirty="0" smtClean="0">
                <a:sym typeface="Wingdings" panose="05000000000000000000" pitchFamily="2" charset="2"/>
              </a:rPr>
              <a:t> </a:t>
            </a:r>
            <a:r>
              <a:rPr lang="tr-TR" altLang="tr-TR" sz="2000" dirty="0" smtClean="0"/>
              <a:t>Bu etki </a:t>
            </a:r>
            <a:r>
              <a:rPr lang="tr-TR" altLang="tr-TR" sz="20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cAMP</a:t>
            </a:r>
            <a:r>
              <a:rPr lang="tr-TR" altLang="tr-TR" sz="2000" dirty="0" smtClean="0"/>
              <a:t> üzerinden gerçekleşmektedir</a:t>
            </a:r>
          </a:p>
          <a:p>
            <a:pPr>
              <a:lnSpc>
                <a:spcPct val="120000"/>
              </a:lnSpc>
              <a:defRPr/>
            </a:pPr>
            <a:r>
              <a:rPr lang="tr-TR" altLang="tr-TR" sz="2400" dirty="0" smtClean="0"/>
              <a:t>Beta </a:t>
            </a:r>
            <a:r>
              <a:rPr lang="tr-TR" altLang="tr-TR" sz="2400" dirty="0" err="1" smtClean="0"/>
              <a:t>adrenerjik</a:t>
            </a:r>
            <a:r>
              <a:rPr lang="tr-TR" altLang="tr-TR" sz="2400" dirty="0" smtClean="0"/>
              <a:t> uyarımın </a:t>
            </a:r>
            <a:r>
              <a:rPr lang="tr-TR" altLang="tr-TR" sz="2400" dirty="0" err="1" smtClean="0"/>
              <a:t>kolinerjik</a:t>
            </a:r>
            <a:r>
              <a:rPr lang="tr-TR" altLang="tr-TR" sz="2400" dirty="0" smtClean="0"/>
              <a:t> ve alfa </a:t>
            </a:r>
            <a:r>
              <a:rPr lang="tr-TR" altLang="tr-TR" sz="2400" dirty="0" err="1" smtClean="0"/>
              <a:t>adrenerjikler</a:t>
            </a:r>
            <a:r>
              <a:rPr lang="tr-TR" altLang="tr-TR" sz="2400" dirty="0" smtClean="0"/>
              <a:t> kadar fonksiyonel katkı ve önemi yok</a:t>
            </a:r>
          </a:p>
          <a:p>
            <a:pPr>
              <a:lnSpc>
                <a:spcPct val="120000"/>
              </a:lnSpc>
              <a:defRPr/>
            </a:pPr>
            <a:r>
              <a:rPr lang="tr-TR" altLang="tr-TR" sz="2400" dirty="0" smtClean="0"/>
              <a:t>Hasta </a:t>
            </a:r>
            <a:r>
              <a:rPr lang="tr-TR" altLang="tr-TR" sz="2400" dirty="0" err="1" smtClean="0"/>
              <a:t>detrüsördeki</a:t>
            </a:r>
            <a:r>
              <a:rPr lang="tr-TR" altLang="tr-TR" sz="2400" dirty="0" smtClean="0"/>
              <a:t> değişiklikler aşırı aktif mesanede beta reseptör kullanımı konusuna ilgiyi  artırıyor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E1DE007-873F-4F19-92B4-8D8FDBF842EA}" type="slidenum">
              <a:rPr lang="tr-TR" smtClean="0"/>
              <a:pPr>
                <a:defRPr/>
              </a:pPr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98682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ayt Görüntüsü Yer Tutucus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60000"/>
              </a:lnSpc>
              <a:defRPr/>
            </a:pP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2A6FFD-5E53-467D-871A-75810AFC724F}" type="slidenum">
              <a:rPr lang="tr-TR" smtClean="0"/>
              <a:pPr>
                <a:defRPr/>
              </a:pPr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98177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28.02.2019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28.02.2019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28.02.2019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28.02.2019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28.02.2019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28.02.2019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28.02.2019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28.02.2019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28.02.2019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28.02.2019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28.02.2019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28.02.2019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.png"/><Relationship Id="rId2" Type="http://schemas.openxmlformats.org/officeDocument/2006/relationships/video" Target="file://localhost/Users/omer/Desktop/5.%20s&#305;n&#305;f%202016-2017/idrarkacirmavideosu.mp4" TargetMode="External"/><Relationship Id="rId1" Type="http://schemas.microsoft.com/office/2007/relationships/media" Target="file://localhost/Users/omer/Desktop/5.%20s&#305;n&#305;f%202016-2017/idrarkacirmavideosu.mp4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8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localhost/Users/omer/Desktop/5.%20s&#305;n&#305;f%202016-2017/tot6.mp4" TargetMode="External"/><Relationship Id="rId1" Type="http://schemas.microsoft.com/office/2007/relationships/media" Target="file://localhost/Users/omer/Desktop/5.%20s&#305;n&#305;f%202016-2017/tot6.mp4" TargetMode="External"/><Relationship Id="rId4" Type="http://schemas.openxmlformats.org/officeDocument/2006/relationships/image" Target="../media/image1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localhost/Users/omer/Desktop/5.%20s&#305;n&#305;f%202016-2017/sfinkter%20video.mp4" TargetMode="External"/><Relationship Id="rId1" Type="http://schemas.microsoft.com/office/2007/relationships/media" Target="file://localhost/Users/omer/Desktop/5.%20s&#305;n&#305;f%202016-2017/sfinkter%20video.mp4" TargetMode="External"/><Relationship Id="rId4" Type="http://schemas.openxmlformats.org/officeDocument/2006/relationships/image" Target="../media/image10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localhost/Users/omer/Desktop/5.%20s&#305;n&#305;f%202016-2017/rob%20sakro%20keman.mp4" TargetMode="External"/><Relationship Id="rId1" Type="http://schemas.microsoft.com/office/2007/relationships/media" Target="file://localhost/Users/omer/Desktop/5.%20s&#305;n&#305;f%202016-2017/rob%20sakro%20keman.mp4" TargetMode="External"/><Relationship Id="rId4" Type="http://schemas.openxmlformats.org/officeDocument/2006/relationships/image" Target="../media/image1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55576" y="3284984"/>
            <a:ext cx="7772400" cy="1470025"/>
          </a:xfrm>
        </p:spPr>
        <p:txBody>
          <a:bodyPr>
            <a:normAutofit/>
          </a:bodyPr>
          <a:lstStyle/>
          <a:p>
            <a:r>
              <a:rPr lang="tr-TR" dirty="0" smtClean="0"/>
              <a:t>ALT ÜRİNER SİSTEM BELİRTİLERİ</a:t>
            </a:r>
            <a:br>
              <a:rPr lang="tr-TR" dirty="0" smtClean="0"/>
            </a:br>
            <a:r>
              <a:rPr lang="tr-TR" dirty="0" smtClean="0"/>
              <a:t>TANI ve TEDAVİ </a:t>
            </a:r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71264"/>
            <a:ext cx="21431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tr-TR" dirty="0" smtClean="0">
                <a:solidFill>
                  <a:srgbClr val="FF0000"/>
                </a:solidFill>
              </a:rPr>
              <a:t>İŞEME BOZUKLUKLARI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00113" y="1600200"/>
            <a:ext cx="7704137" cy="4525963"/>
          </a:xfrm>
        </p:spPr>
        <p:txBody>
          <a:bodyPr/>
          <a:lstStyle/>
          <a:p>
            <a:pPr marL="514350" indent="-514350">
              <a:lnSpc>
                <a:spcPct val="200000"/>
              </a:lnSpc>
              <a:buFont typeface="Calibri" pitchFamily="34" charset="0"/>
              <a:buAutoNum type="arabicPeriod"/>
            </a:pPr>
            <a:r>
              <a:rPr lang="tr-TR" smtClean="0"/>
              <a:t>İdrarın depolanması ile ilgili belirtiler</a:t>
            </a:r>
          </a:p>
          <a:p>
            <a:pPr marL="514350" indent="-514350">
              <a:lnSpc>
                <a:spcPct val="200000"/>
              </a:lnSpc>
              <a:buFont typeface="Calibri" pitchFamily="34" charset="0"/>
              <a:buAutoNum type="arabicPeriod"/>
            </a:pPr>
            <a:r>
              <a:rPr lang="tr-TR" smtClean="0"/>
              <a:t>İdrarın boşaltılması ile ilgili belirtiler</a:t>
            </a:r>
          </a:p>
          <a:p>
            <a:pPr marL="514350" indent="-514350">
              <a:lnSpc>
                <a:spcPct val="200000"/>
              </a:lnSpc>
              <a:buFont typeface="Calibri" pitchFamily="34" charset="0"/>
              <a:buAutoNum type="arabicPeriod"/>
            </a:pPr>
            <a:r>
              <a:rPr lang="tr-TR" smtClean="0"/>
              <a:t>İşeme sonrası görülen belirtiler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1619250" y="5445125"/>
            <a:ext cx="72739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1600" b="1">
                <a:solidFill>
                  <a:srgbClr val="0033CC"/>
                </a:solidFill>
              </a:rPr>
              <a:t>ICS 2002 TERMİNOLOJİ STANDARDİZASYON RAPORUNUN KONTİNANS DERNEĞİ TARAFINDAN DİLİMİZE UYARLAMA ÇALIŞMASI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3568" y="548680"/>
            <a:ext cx="7545387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tr-TR" sz="4000" dirty="0" smtClean="0">
                <a:solidFill>
                  <a:srgbClr val="FF0000"/>
                </a:solidFill>
              </a:rPr>
              <a:t>İDRARIN DEPOLANMASI İLE İLGİLİ BELİRTİLER</a:t>
            </a:r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2060575"/>
            <a:ext cx="7545387" cy="3313113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tr-TR" dirty="0" smtClean="0"/>
              <a:t>İdrar kaçırma</a:t>
            </a:r>
          </a:p>
          <a:p>
            <a:pPr>
              <a:lnSpc>
                <a:spcPct val="150000"/>
              </a:lnSpc>
              <a:defRPr/>
            </a:pPr>
            <a:r>
              <a:rPr lang="tr-TR" dirty="0" smtClean="0"/>
              <a:t>Gündüz sık işeme</a:t>
            </a:r>
          </a:p>
          <a:p>
            <a:pPr>
              <a:lnSpc>
                <a:spcPct val="150000"/>
              </a:lnSpc>
              <a:defRPr/>
            </a:pPr>
            <a:r>
              <a:rPr lang="tr-TR" dirty="0" smtClean="0"/>
              <a:t>Noktüri (gece işemesi)</a:t>
            </a:r>
          </a:p>
          <a:p>
            <a:pPr>
              <a:lnSpc>
                <a:spcPct val="150000"/>
              </a:lnSpc>
              <a:defRPr/>
            </a:pPr>
            <a:r>
              <a:rPr lang="tr-TR" dirty="0" smtClean="0"/>
              <a:t>Sıkışma </a:t>
            </a:r>
            <a:r>
              <a:rPr lang="tr-TR" i="1" dirty="0" smtClean="0"/>
              <a:t>(</a:t>
            </a:r>
            <a:r>
              <a:rPr lang="tr-TR" i="1" dirty="0" err="1" smtClean="0"/>
              <a:t>urgency</a:t>
            </a:r>
            <a:r>
              <a:rPr lang="tr-TR" i="1" dirty="0" smtClean="0"/>
              <a:t>)</a:t>
            </a:r>
            <a:r>
              <a:rPr lang="tr-TR" dirty="0" smtClean="0"/>
              <a:t> 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1619250" y="5795963"/>
            <a:ext cx="72739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1600" b="1">
                <a:solidFill>
                  <a:srgbClr val="0033CC"/>
                </a:solidFill>
              </a:rPr>
              <a:t>ICS 2002 TERMİNOLOJİ STANDARDİZASYON RAPORUNUN KONTİNANS DERNEĞİ TARAFINDAN DİLİMİZE UYARLAMA ÇALIŞMASI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İDRAR KAÇIRMA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844674"/>
            <a:ext cx="7618412" cy="381657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defRPr/>
            </a:pPr>
            <a:r>
              <a:rPr lang="tr-TR" dirty="0" smtClean="0"/>
              <a:t>Stres tipi idrar kaçırma</a:t>
            </a:r>
          </a:p>
          <a:p>
            <a:pPr>
              <a:lnSpc>
                <a:spcPct val="150000"/>
              </a:lnSpc>
              <a:defRPr/>
            </a:pPr>
            <a:r>
              <a:rPr lang="tr-TR" dirty="0" smtClean="0"/>
              <a:t>Sıkışma tipi idrar kaçırma</a:t>
            </a:r>
          </a:p>
          <a:p>
            <a:pPr>
              <a:lnSpc>
                <a:spcPct val="150000"/>
              </a:lnSpc>
              <a:defRPr/>
            </a:pPr>
            <a:r>
              <a:rPr lang="tr-TR" dirty="0" smtClean="0"/>
              <a:t>Karışık tipte idrar kaçırma</a:t>
            </a:r>
          </a:p>
          <a:p>
            <a:pPr>
              <a:buNone/>
            </a:pPr>
            <a:endParaRPr lang="tr-TR" dirty="0" smtClean="0"/>
          </a:p>
          <a:p>
            <a:pPr lvl="1"/>
            <a:endParaRPr lang="tr-TR" sz="2300" dirty="0" smtClean="0"/>
          </a:p>
          <a:p>
            <a:pPr lvl="1"/>
            <a:endParaRPr lang="tr-TR" sz="2300" dirty="0" smtClean="0"/>
          </a:p>
          <a:p>
            <a:pPr lvl="1"/>
            <a:endParaRPr lang="tr-TR" sz="2300" dirty="0" smtClean="0"/>
          </a:p>
          <a:p>
            <a:pPr>
              <a:lnSpc>
                <a:spcPct val="150000"/>
              </a:lnSpc>
              <a:defRPr/>
            </a:pPr>
            <a:endParaRPr lang="tr-T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1619250" y="5795963"/>
            <a:ext cx="72739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1600" b="1">
                <a:solidFill>
                  <a:srgbClr val="0033CC"/>
                </a:solidFill>
              </a:rPr>
              <a:t>ICS 2002 TERMİNOLOJİ STANDARDİZASYON RAPORUNUN KONTİNANS DERNEĞİ TARAFINDAN DİLİMİZE UYARLAMA ÇALIŞMASI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4572000" cy="1143000"/>
          </a:xfrm>
        </p:spPr>
        <p:txBody>
          <a:bodyPr/>
          <a:lstStyle/>
          <a:p>
            <a:r>
              <a:rPr lang="tr-TR" sz="2400" dirty="0" smtClean="0">
                <a:solidFill>
                  <a:srgbClr val="FF0000"/>
                </a:solidFill>
                <a:latin typeface="Comic Sans MS" pitchFamily="66" charset="0"/>
              </a:rPr>
              <a:t>Sıkışma tipi idrar kaçırma</a:t>
            </a:r>
          </a:p>
        </p:txBody>
      </p:sp>
      <p:sp>
        <p:nvSpPr>
          <p:cNvPr id="33800" name="Rectangle 8"/>
          <p:cNvSpPr txBox="1">
            <a:spLocks noChangeArrowheads="1"/>
          </p:cNvSpPr>
          <p:nvPr/>
        </p:nvSpPr>
        <p:spPr bwMode="auto">
          <a:xfrm>
            <a:off x="4248150" y="260350"/>
            <a:ext cx="457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tr-TR" sz="2400">
                <a:solidFill>
                  <a:srgbClr val="FF0000"/>
                </a:solidFill>
                <a:latin typeface="Comic Sans MS" pitchFamily="66" charset="0"/>
              </a:rPr>
              <a:t>Stres tipi idrar kaçırma</a:t>
            </a:r>
          </a:p>
        </p:txBody>
      </p:sp>
      <p:pic>
        <p:nvPicPr>
          <p:cNvPr id="14" name="Picture 7"/>
          <p:cNvPicPr>
            <a:picLocks noChangeArrowheads="1"/>
          </p:cNvPicPr>
          <p:nvPr/>
        </p:nvPicPr>
        <p:blipFill>
          <a:blip r:embed="rId4" cstate="print"/>
          <a:srcRect b="15758"/>
          <a:stretch>
            <a:fillRect/>
          </a:stretch>
        </p:blipFill>
        <p:spPr bwMode="auto">
          <a:xfrm>
            <a:off x="539552" y="1124744"/>
            <a:ext cx="324117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/>
          <p:cNvPicPr>
            <a:picLocks noChangeArrowheads="1"/>
          </p:cNvPicPr>
          <p:nvPr/>
        </p:nvPicPr>
        <p:blipFill>
          <a:blip r:embed="rId5" cstate="print"/>
          <a:srcRect b="11765"/>
          <a:stretch>
            <a:fillRect/>
          </a:stretch>
        </p:blipFill>
        <p:spPr bwMode="auto">
          <a:xfrm>
            <a:off x="4932040" y="1196752"/>
            <a:ext cx="345675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4" descr="http://healthbeat.spectrumhealth.org/wp-content/uploads/2015/06/weightlossincontinenc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3789040"/>
            <a:ext cx="3493506" cy="2488357"/>
          </a:xfrm>
          <a:prstGeom prst="rect">
            <a:avLst/>
          </a:prstGeom>
          <a:noFill/>
        </p:spPr>
      </p:pic>
      <p:pic>
        <p:nvPicPr>
          <p:cNvPr id="18" name="idrarkacirmavideosu.mp4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5004048" y="3753036"/>
            <a:ext cx="3192016" cy="23940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vide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404664"/>
            <a:ext cx="8229600" cy="1143000"/>
          </a:xfrm>
        </p:spPr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İDRAR KAÇIRMA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844674"/>
            <a:ext cx="7618412" cy="3816573"/>
          </a:xfrm>
        </p:spPr>
        <p:txBody>
          <a:bodyPr>
            <a:normAutofit/>
          </a:bodyPr>
          <a:lstStyle/>
          <a:p>
            <a:r>
              <a:rPr lang="tr-TR" i="1" dirty="0" smtClean="0"/>
              <a:t>Uykuda idrar kaçırma (</a:t>
            </a:r>
            <a:r>
              <a:rPr lang="tr-TR" i="1" dirty="0" err="1" smtClean="0"/>
              <a:t>Enürezis</a:t>
            </a:r>
            <a:r>
              <a:rPr lang="tr-TR" i="1" dirty="0" smtClean="0"/>
              <a:t> </a:t>
            </a:r>
            <a:r>
              <a:rPr lang="tr-TR" i="1" dirty="0" err="1" smtClean="0"/>
              <a:t>nokturna</a:t>
            </a:r>
            <a:r>
              <a:rPr lang="tr-TR" i="1" dirty="0" smtClean="0"/>
              <a:t>) </a:t>
            </a:r>
          </a:p>
          <a:p>
            <a:pPr lvl="1"/>
            <a:r>
              <a:rPr lang="tr-TR" dirty="0" smtClean="0"/>
              <a:t>Kişi uykuya daldıktan sonra idrar kaçırır. </a:t>
            </a:r>
          </a:p>
          <a:p>
            <a:pPr>
              <a:buNone/>
            </a:pPr>
            <a:endParaRPr lang="tr-TR" dirty="0" smtClean="0"/>
          </a:p>
          <a:p>
            <a:pPr lvl="1"/>
            <a:endParaRPr lang="tr-TR" sz="2300" dirty="0" smtClean="0"/>
          </a:p>
          <a:p>
            <a:pPr lvl="1"/>
            <a:endParaRPr lang="tr-TR" sz="2300" dirty="0" smtClean="0"/>
          </a:p>
          <a:p>
            <a:pPr lvl="1"/>
            <a:endParaRPr lang="tr-TR" sz="2300" dirty="0" smtClean="0"/>
          </a:p>
          <a:p>
            <a:pPr>
              <a:lnSpc>
                <a:spcPct val="150000"/>
              </a:lnSpc>
              <a:defRPr/>
            </a:pPr>
            <a:endParaRPr lang="tr-T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http://www.anneoluncaanladim.com/img/alt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96952"/>
            <a:ext cx="3478973" cy="3215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annebebek.com.tr/yonetim/templates/images/yazilar/13687987965196364ccf5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068960"/>
            <a:ext cx="3024336" cy="302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404664"/>
            <a:ext cx="8229600" cy="1143000"/>
          </a:xfrm>
        </p:spPr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İDRAR KAÇIRMA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844674"/>
            <a:ext cx="7618412" cy="3816573"/>
          </a:xfrm>
        </p:spPr>
        <p:txBody>
          <a:bodyPr>
            <a:normAutofit lnSpcReduction="10000"/>
          </a:bodyPr>
          <a:lstStyle/>
          <a:p>
            <a:r>
              <a:rPr lang="tr-TR" i="1" dirty="0" smtClean="0"/>
              <a:t>Devamlı idrar kaçırma</a:t>
            </a:r>
          </a:p>
          <a:p>
            <a:pPr lvl="1"/>
            <a:r>
              <a:rPr lang="tr-TR" dirty="0" smtClean="0"/>
              <a:t>Hastanın devamlı idrar kaçırma yakınmasıdır.</a:t>
            </a:r>
          </a:p>
          <a:p>
            <a:pPr lvl="1"/>
            <a:endParaRPr lang="tr-TR" i="1" u="sng" dirty="0" smtClean="0"/>
          </a:p>
          <a:p>
            <a:endParaRPr lang="tr-TR" i="1" u="sng" dirty="0" smtClean="0"/>
          </a:p>
          <a:p>
            <a:r>
              <a:rPr lang="tr-TR" i="1" dirty="0" smtClean="0"/>
              <a:t>Diğer idrar kaçırma tipleri </a:t>
            </a:r>
          </a:p>
          <a:p>
            <a:pPr lvl="1"/>
            <a:r>
              <a:rPr lang="tr-TR" dirty="0" smtClean="0"/>
              <a:t>Cinsel ilişki esnasında,</a:t>
            </a:r>
          </a:p>
          <a:p>
            <a:pPr lvl="1"/>
            <a:r>
              <a:rPr lang="tr-TR" sz="2300" dirty="0" smtClean="0"/>
              <a:t>Sadece gülerken (Gülme idrar kaçırması) idrar kaçırma,</a:t>
            </a:r>
          </a:p>
          <a:p>
            <a:pPr lvl="1"/>
            <a:r>
              <a:rPr lang="tr-TR" sz="2300" dirty="0" err="1" smtClean="0"/>
              <a:t>Postural</a:t>
            </a:r>
            <a:r>
              <a:rPr lang="tr-TR" sz="2300" dirty="0" smtClean="0"/>
              <a:t> idrar kaçırma, hissetmeden kaçırma</a:t>
            </a:r>
          </a:p>
          <a:p>
            <a:pPr>
              <a:buNone/>
            </a:pPr>
            <a:endParaRPr lang="tr-TR" dirty="0" smtClean="0"/>
          </a:p>
          <a:p>
            <a:pPr lvl="1"/>
            <a:endParaRPr lang="tr-TR" sz="2300" dirty="0" smtClean="0"/>
          </a:p>
          <a:p>
            <a:pPr lvl="1"/>
            <a:endParaRPr lang="tr-TR" sz="2300" dirty="0" smtClean="0"/>
          </a:p>
          <a:p>
            <a:pPr lvl="1"/>
            <a:endParaRPr lang="tr-TR" sz="2300" dirty="0" smtClean="0"/>
          </a:p>
          <a:p>
            <a:pPr>
              <a:lnSpc>
                <a:spcPct val="150000"/>
              </a:lnSpc>
              <a:defRPr/>
            </a:pPr>
            <a:endParaRPr lang="tr-T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Kadın ve Erkek </a:t>
            </a:r>
            <a:br>
              <a:rPr lang="tr-TR" dirty="0" smtClean="0"/>
            </a:br>
            <a:r>
              <a:rPr lang="tr-TR" dirty="0" smtClean="0"/>
              <a:t>Kadınları Anlamak????</a:t>
            </a:r>
            <a:endParaRPr lang="tr-T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9813" t="-2550" b="69079"/>
          <a:stretch>
            <a:fillRect/>
          </a:stretch>
        </p:blipFill>
        <p:spPr bwMode="auto">
          <a:xfrm>
            <a:off x="251520" y="1700808"/>
            <a:ext cx="410445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r="40726" b="68142"/>
          <a:stretch>
            <a:fillRect/>
          </a:stretch>
        </p:blipFill>
        <p:spPr bwMode="auto">
          <a:xfrm>
            <a:off x="4499992" y="1628800"/>
            <a:ext cx="439248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5949280"/>
            <a:ext cx="6410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6381328"/>
            <a:ext cx="25527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6296" y="4293096"/>
            <a:ext cx="1723256" cy="1554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Metin kutusu"/>
          <p:cNvSpPr txBox="1"/>
          <p:nvPr/>
        </p:nvSpPr>
        <p:spPr>
          <a:xfrm>
            <a:off x="683568" y="45091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Kompressör</a:t>
            </a:r>
            <a:r>
              <a:rPr lang="tr-TR" dirty="0" smtClean="0"/>
              <a:t> </a:t>
            </a:r>
            <a:r>
              <a:rPr lang="tr-TR" dirty="0" err="1" smtClean="0"/>
              <a:t>üretra</a:t>
            </a:r>
            <a:endParaRPr lang="tr-TR" dirty="0"/>
          </a:p>
        </p:txBody>
      </p:sp>
      <p:cxnSp>
        <p:nvCxnSpPr>
          <p:cNvPr id="11" name="10 Düz Ok Bağlayıcısı"/>
          <p:cNvCxnSpPr>
            <a:endCxn id="9" idx="0"/>
          </p:cNvCxnSpPr>
          <p:nvPr/>
        </p:nvCxnSpPr>
        <p:spPr>
          <a:xfrm>
            <a:off x="1331640" y="3645024"/>
            <a:ext cx="39604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Metin kutusu"/>
          <p:cNvSpPr txBox="1"/>
          <p:nvPr/>
        </p:nvSpPr>
        <p:spPr>
          <a:xfrm>
            <a:off x="1547664" y="1628800"/>
            <a:ext cx="1949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Üretrovajinal</a:t>
            </a:r>
            <a:r>
              <a:rPr lang="tr-TR" dirty="0" smtClean="0"/>
              <a:t> </a:t>
            </a:r>
            <a:r>
              <a:rPr lang="tr-TR" dirty="0" err="1" smtClean="0"/>
              <a:t>sfink</a:t>
            </a:r>
            <a:r>
              <a:rPr lang="tr-TR" dirty="0" smtClean="0"/>
              <a:t>.</a:t>
            </a:r>
            <a:endParaRPr lang="tr-TR" dirty="0"/>
          </a:p>
        </p:txBody>
      </p:sp>
      <p:cxnSp>
        <p:nvCxnSpPr>
          <p:cNvPr id="14" name="13 Düz Ok Bağlayıcısı"/>
          <p:cNvCxnSpPr/>
          <p:nvPr/>
        </p:nvCxnSpPr>
        <p:spPr>
          <a:xfrm flipV="1">
            <a:off x="1547664" y="1988840"/>
            <a:ext cx="79208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İnternal</a:t>
            </a:r>
            <a:r>
              <a:rPr lang="tr-TR" dirty="0" smtClean="0"/>
              <a:t> </a:t>
            </a:r>
            <a:r>
              <a:rPr lang="tr-TR" dirty="0" err="1" smtClean="0"/>
              <a:t>Üretral</a:t>
            </a:r>
            <a:r>
              <a:rPr lang="tr-TR" dirty="0" smtClean="0"/>
              <a:t> </a:t>
            </a:r>
            <a:r>
              <a:rPr lang="tr-TR" dirty="0" err="1" smtClean="0"/>
              <a:t>Sfinkter</a:t>
            </a:r>
            <a:endParaRPr lang="tr-TR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9975" t="-2550" r="34705" b="66478"/>
          <a:stretch>
            <a:fillRect/>
          </a:stretch>
        </p:blipFill>
        <p:spPr bwMode="auto">
          <a:xfrm rot="16200000">
            <a:off x="3332916" y="923670"/>
            <a:ext cx="2232248" cy="3210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etin kutusu"/>
          <p:cNvSpPr txBox="1"/>
          <p:nvPr/>
        </p:nvSpPr>
        <p:spPr>
          <a:xfrm rot="5400000">
            <a:off x="5296726" y="2128210"/>
            <a:ext cx="151216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  <p:sp>
        <p:nvSpPr>
          <p:cNvPr id="6" name="5 Metin kutusu"/>
          <p:cNvSpPr txBox="1"/>
          <p:nvPr/>
        </p:nvSpPr>
        <p:spPr>
          <a:xfrm rot="5400000" flipH="1">
            <a:off x="3212686" y="2916106"/>
            <a:ext cx="3516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  <p:sp>
        <p:nvSpPr>
          <p:cNvPr id="7" name="6 Metin kutusu"/>
          <p:cNvSpPr txBox="1"/>
          <p:nvPr/>
        </p:nvSpPr>
        <p:spPr>
          <a:xfrm>
            <a:off x="1187624" y="1988840"/>
            <a:ext cx="1578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Mesane boynu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4211960" y="1412776"/>
            <a:ext cx="984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solidFill>
                  <a:srgbClr val="FF0000"/>
                </a:solidFill>
              </a:rPr>
              <a:t>Süperior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4283968" y="3933056"/>
            <a:ext cx="878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solidFill>
                  <a:srgbClr val="FF0000"/>
                </a:solidFill>
              </a:rPr>
              <a:t>İnferior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6372200" y="2204864"/>
            <a:ext cx="705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solidFill>
                  <a:srgbClr val="FF0000"/>
                </a:solidFill>
              </a:rPr>
              <a:t>Distal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1835696" y="4653136"/>
            <a:ext cx="51845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/>
              <a:t>En yoğun mesane boynunda</a:t>
            </a:r>
          </a:p>
          <a:p>
            <a:pPr algn="ctr"/>
            <a:endParaRPr lang="tr-TR" sz="2800" dirty="0" smtClean="0"/>
          </a:p>
          <a:p>
            <a:pPr algn="ctr"/>
            <a:r>
              <a:rPr lang="tr-TR" sz="2800" dirty="0" err="1" smtClean="0"/>
              <a:t>Distalde</a:t>
            </a:r>
            <a:r>
              <a:rPr lang="tr-TR" sz="2800" dirty="0" smtClean="0"/>
              <a:t>  sadece </a:t>
            </a:r>
            <a:r>
              <a:rPr lang="tr-TR" sz="2800" dirty="0" err="1" smtClean="0"/>
              <a:t>anteriorda</a:t>
            </a:r>
            <a:endParaRPr lang="tr-T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Erkeklerde </a:t>
            </a:r>
            <a:r>
              <a:rPr lang="tr-TR" dirty="0" err="1" smtClean="0"/>
              <a:t>Kontinans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Sağlam </a:t>
            </a:r>
            <a:r>
              <a:rPr lang="tr-TR" dirty="0" err="1" smtClean="0"/>
              <a:t>eksternal</a:t>
            </a:r>
            <a:r>
              <a:rPr lang="tr-TR" dirty="0" smtClean="0"/>
              <a:t> ve </a:t>
            </a:r>
            <a:r>
              <a:rPr lang="tr-TR" dirty="0" err="1" smtClean="0"/>
              <a:t>internal</a:t>
            </a:r>
            <a:r>
              <a:rPr lang="tr-TR" dirty="0" smtClean="0"/>
              <a:t> </a:t>
            </a:r>
            <a:r>
              <a:rPr lang="tr-TR" dirty="0" err="1" smtClean="0"/>
              <a:t>sfinkter</a:t>
            </a:r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62894" b="12690"/>
          <a:stretch>
            <a:fillRect/>
          </a:stretch>
        </p:blipFill>
        <p:spPr bwMode="auto">
          <a:xfrm rot="16200000">
            <a:off x="180020" y="-180020"/>
            <a:ext cx="288032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37121" r="34550" b="18273"/>
          <a:stretch>
            <a:fillRect/>
          </a:stretch>
        </p:blipFill>
        <p:spPr bwMode="auto">
          <a:xfrm rot="16200000">
            <a:off x="3527886" y="1448780"/>
            <a:ext cx="2088232" cy="2880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65450" r="2314" b="14187"/>
          <a:stretch>
            <a:fillRect/>
          </a:stretch>
        </p:blipFill>
        <p:spPr bwMode="auto">
          <a:xfrm rot="16200000">
            <a:off x="6443700" y="3609020"/>
            <a:ext cx="237626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Metin kutusu"/>
          <p:cNvSpPr txBox="1"/>
          <p:nvPr/>
        </p:nvSpPr>
        <p:spPr>
          <a:xfrm>
            <a:off x="755576" y="2564904"/>
            <a:ext cx="1091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12. Hafta </a:t>
            </a:r>
            <a:endParaRPr lang="tr-TR" dirty="0"/>
          </a:p>
        </p:txBody>
      </p:sp>
      <p:sp>
        <p:nvSpPr>
          <p:cNvPr id="8" name="7 Metin kutusu"/>
          <p:cNvSpPr txBox="1"/>
          <p:nvPr/>
        </p:nvSpPr>
        <p:spPr>
          <a:xfrm>
            <a:off x="3851920" y="4149080"/>
            <a:ext cx="1091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14. Hafta </a:t>
            </a:r>
            <a:endParaRPr lang="tr-TR" dirty="0"/>
          </a:p>
        </p:txBody>
      </p:sp>
      <p:sp>
        <p:nvSpPr>
          <p:cNvPr id="9" name="8 Metin kutusu"/>
          <p:cNvSpPr txBox="1"/>
          <p:nvPr/>
        </p:nvSpPr>
        <p:spPr>
          <a:xfrm>
            <a:off x="7236296" y="6237312"/>
            <a:ext cx="1091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18. Hafta </a:t>
            </a:r>
            <a:endParaRPr lang="tr-TR" dirty="0"/>
          </a:p>
        </p:txBody>
      </p:sp>
      <p:sp>
        <p:nvSpPr>
          <p:cNvPr id="10" name="9 Metin kutusu"/>
          <p:cNvSpPr txBox="1"/>
          <p:nvPr/>
        </p:nvSpPr>
        <p:spPr>
          <a:xfrm>
            <a:off x="0" y="4149080"/>
            <a:ext cx="626469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/>
              <a:t>                </a:t>
            </a:r>
            <a:r>
              <a:rPr lang="tr-TR" sz="2800" dirty="0" err="1" smtClean="0"/>
              <a:t>Vajen</a:t>
            </a:r>
            <a:endParaRPr lang="tr-TR" sz="2800" dirty="0" smtClean="0"/>
          </a:p>
          <a:p>
            <a:r>
              <a:rPr lang="tr-TR" dirty="0" smtClean="0"/>
              <a:t>12. haftada mesane boynuna</a:t>
            </a:r>
          </a:p>
          <a:p>
            <a:endParaRPr lang="tr-TR" dirty="0" smtClean="0"/>
          </a:p>
          <a:p>
            <a:r>
              <a:rPr lang="tr-TR" dirty="0" smtClean="0"/>
              <a:t>14. haftada </a:t>
            </a:r>
            <a:r>
              <a:rPr lang="tr-TR" dirty="0" err="1" smtClean="0"/>
              <a:t>distale</a:t>
            </a:r>
            <a:r>
              <a:rPr lang="tr-TR" dirty="0" smtClean="0"/>
              <a:t> </a:t>
            </a:r>
            <a:r>
              <a:rPr lang="tr-TR" dirty="0" err="1" smtClean="0"/>
              <a:t>migrasyon</a:t>
            </a:r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18 haftada esas anatomik yerinde</a:t>
            </a:r>
          </a:p>
          <a:p>
            <a:endParaRPr lang="tr-TR" dirty="0"/>
          </a:p>
        </p:txBody>
      </p:sp>
      <p:sp>
        <p:nvSpPr>
          <p:cNvPr id="13" name="12 Sağ Ok"/>
          <p:cNvSpPr/>
          <p:nvPr/>
        </p:nvSpPr>
        <p:spPr>
          <a:xfrm rot="2046885">
            <a:off x="2247454" y="229352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Sağ Ok"/>
          <p:cNvSpPr/>
          <p:nvPr/>
        </p:nvSpPr>
        <p:spPr>
          <a:xfrm rot="2046885">
            <a:off x="5127777" y="423773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 Başlık"/>
          <p:cNvSpPr>
            <a:spLocks noGrp="1"/>
          </p:cNvSpPr>
          <p:nvPr>
            <p:ph type="title"/>
          </p:nvPr>
        </p:nvSpPr>
        <p:spPr>
          <a:xfrm>
            <a:off x="1763688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Kadınlarda </a:t>
            </a:r>
            <a:br>
              <a:rPr lang="tr-TR" dirty="0" smtClean="0"/>
            </a:br>
            <a:r>
              <a:rPr lang="tr-TR" dirty="0" err="1" smtClean="0"/>
              <a:t>Eksternal</a:t>
            </a:r>
            <a:r>
              <a:rPr lang="tr-TR" dirty="0" smtClean="0"/>
              <a:t> </a:t>
            </a:r>
            <a:r>
              <a:rPr lang="tr-TR" dirty="0" err="1" smtClean="0"/>
              <a:t>Üretral</a:t>
            </a:r>
            <a:r>
              <a:rPr lang="tr-TR" dirty="0" smtClean="0"/>
              <a:t> </a:t>
            </a:r>
            <a:r>
              <a:rPr lang="tr-TR" dirty="0" err="1" smtClean="0"/>
              <a:t>Sfinkter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ALT ÜRİNER SİSTEM 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dirty="0" smtClean="0"/>
              <a:t>Mesane; </a:t>
            </a:r>
          </a:p>
          <a:p>
            <a:pPr>
              <a:buNone/>
            </a:pPr>
            <a:r>
              <a:rPr lang="tr-TR" dirty="0" smtClean="0"/>
              <a:t>                 Mesane boynu</a:t>
            </a:r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r>
              <a:rPr lang="tr-TR" dirty="0" err="1" smtClean="0"/>
              <a:t>Ekstrenal</a:t>
            </a:r>
            <a:r>
              <a:rPr lang="tr-TR" dirty="0" smtClean="0"/>
              <a:t> </a:t>
            </a:r>
            <a:r>
              <a:rPr lang="tr-TR" dirty="0" err="1" smtClean="0"/>
              <a:t>üretral</a:t>
            </a:r>
            <a:r>
              <a:rPr lang="tr-TR" dirty="0" smtClean="0"/>
              <a:t> </a:t>
            </a:r>
            <a:r>
              <a:rPr lang="tr-TR" dirty="0" err="1" smtClean="0"/>
              <a:t>sfinkter</a:t>
            </a:r>
            <a:endParaRPr lang="tr-TR" dirty="0" smtClean="0"/>
          </a:p>
          <a:p>
            <a:pPr>
              <a:buNone/>
            </a:pPr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Prostat</a:t>
            </a:r>
          </a:p>
          <a:p>
            <a:pPr>
              <a:buNone/>
            </a:pPr>
            <a:endParaRPr lang="tr-TR" dirty="0" smtClean="0"/>
          </a:p>
          <a:p>
            <a:endParaRPr lang="tr-TR" dirty="0" smtClean="0"/>
          </a:p>
          <a:p>
            <a:r>
              <a:rPr lang="tr-TR" dirty="0" err="1" smtClean="0"/>
              <a:t>Üretra</a:t>
            </a:r>
            <a:r>
              <a:rPr lang="tr-TR" dirty="0" smtClean="0"/>
              <a:t> </a:t>
            </a:r>
            <a:endParaRPr lang="tr-TR" dirty="0"/>
          </a:p>
        </p:txBody>
      </p:sp>
      <p:pic>
        <p:nvPicPr>
          <p:cNvPr id="4" name="Picture 1027" descr="anatomy_Bladder_coron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844824"/>
            <a:ext cx="4605387" cy="3257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2778"/>
          <a:stretch>
            <a:fillRect/>
          </a:stretch>
        </p:blipFill>
        <p:spPr bwMode="auto">
          <a:xfrm>
            <a:off x="1691680" y="1124744"/>
            <a:ext cx="542196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etin kutusu"/>
          <p:cNvSpPr txBox="1"/>
          <p:nvPr/>
        </p:nvSpPr>
        <p:spPr>
          <a:xfrm>
            <a:off x="251520" y="4077072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err="1" smtClean="0"/>
              <a:t>Vajen</a:t>
            </a:r>
            <a:r>
              <a:rPr lang="tr-TR" sz="2400" b="1" dirty="0" smtClean="0"/>
              <a:t>:</a:t>
            </a:r>
          </a:p>
          <a:p>
            <a:pPr algn="ctr"/>
            <a:endParaRPr lang="tr-TR" sz="2400" b="1" dirty="0" smtClean="0"/>
          </a:p>
          <a:p>
            <a:pPr algn="ctr"/>
            <a:r>
              <a:rPr lang="tr-TR" sz="2400" b="1" dirty="0" smtClean="0"/>
              <a:t>"Merak etme ben ve arkadaşlarım (</a:t>
            </a:r>
            <a:r>
              <a:rPr lang="tr-TR" sz="2400" b="1" dirty="0" err="1" smtClean="0"/>
              <a:t>Levator</a:t>
            </a:r>
            <a:r>
              <a:rPr lang="tr-TR" sz="2400" b="1" dirty="0" smtClean="0"/>
              <a:t> ani ve </a:t>
            </a:r>
            <a:r>
              <a:rPr lang="tr-TR" sz="2400" b="1" dirty="0" err="1" smtClean="0"/>
              <a:t>arkus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tend</a:t>
            </a:r>
            <a:r>
              <a:rPr lang="tr-TR" sz="2400" b="1" dirty="0" smtClean="0"/>
              <a:t>.)  </a:t>
            </a:r>
          </a:p>
          <a:p>
            <a:pPr algn="ctr"/>
            <a:endParaRPr lang="tr-TR" sz="2400" b="1" dirty="0" smtClean="0"/>
          </a:p>
          <a:p>
            <a:pPr algn="ctr"/>
            <a:r>
              <a:rPr lang="tr-TR" sz="2400" b="1" dirty="0" smtClean="0"/>
              <a:t>sana destek olacağız"!!!!!</a:t>
            </a:r>
            <a:endParaRPr lang="tr-TR" sz="2400" b="1" dirty="0"/>
          </a:p>
        </p:txBody>
      </p:sp>
      <p:sp>
        <p:nvSpPr>
          <p:cNvPr id="6" name="1 Başlık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tr-TR" dirty="0" err="1" smtClean="0"/>
              <a:t>Eksternal</a:t>
            </a:r>
            <a:r>
              <a:rPr lang="tr-TR" dirty="0" smtClean="0"/>
              <a:t> </a:t>
            </a:r>
            <a:r>
              <a:rPr lang="tr-TR" dirty="0" err="1" smtClean="0"/>
              <a:t>Üretral</a:t>
            </a:r>
            <a:r>
              <a:rPr lang="tr-TR" dirty="0" smtClean="0"/>
              <a:t> </a:t>
            </a:r>
            <a:r>
              <a:rPr lang="tr-TR" dirty="0" err="1" smtClean="0"/>
              <a:t>Sfinkter</a:t>
            </a:r>
            <a:endParaRPr lang="tr-TR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39975" t="-2550" r="34705" b="66478"/>
          <a:stretch>
            <a:fillRect/>
          </a:stretch>
        </p:blipFill>
        <p:spPr bwMode="auto">
          <a:xfrm rot="16200000">
            <a:off x="6975786" y="2897423"/>
            <a:ext cx="1440163" cy="207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Kadınlarda </a:t>
            </a:r>
            <a:r>
              <a:rPr lang="tr-TR" dirty="0" err="1" smtClean="0"/>
              <a:t>Kontinans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Sağlam </a:t>
            </a:r>
            <a:r>
              <a:rPr lang="tr-TR" dirty="0" err="1" smtClean="0"/>
              <a:t>eksternal</a:t>
            </a:r>
            <a:r>
              <a:rPr lang="tr-TR" dirty="0" smtClean="0"/>
              <a:t> ve </a:t>
            </a:r>
            <a:r>
              <a:rPr lang="tr-TR" dirty="0" err="1" smtClean="0"/>
              <a:t>internal</a:t>
            </a:r>
            <a:r>
              <a:rPr lang="tr-TR" dirty="0" smtClean="0"/>
              <a:t> </a:t>
            </a:r>
            <a:r>
              <a:rPr lang="tr-TR" dirty="0" err="1" smtClean="0"/>
              <a:t>sfinkter</a:t>
            </a:r>
            <a:endParaRPr lang="tr-TR" dirty="0" smtClean="0"/>
          </a:p>
          <a:p>
            <a:endParaRPr lang="tr-TR" dirty="0" smtClean="0"/>
          </a:p>
          <a:p>
            <a:r>
              <a:rPr lang="tr-TR" dirty="0" err="1" smtClean="0"/>
              <a:t>Vaskülerize</a:t>
            </a:r>
            <a:r>
              <a:rPr lang="tr-TR" dirty="0" smtClean="0"/>
              <a:t> </a:t>
            </a:r>
            <a:r>
              <a:rPr lang="tr-TR" dirty="0" err="1" smtClean="0"/>
              <a:t>üretral</a:t>
            </a:r>
            <a:r>
              <a:rPr lang="tr-TR" dirty="0" smtClean="0"/>
              <a:t> mukoza ve </a:t>
            </a:r>
            <a:r>
              <a:rPr lang="tr-TR" dirty="0" err="1" smtClean="0"/>
              <a:t>submukoza</a:t>
            </a:r>
            <a:endParaRPr lang="tr-TR" dirty="0" smtClean="0"/>
          </a:p>
          <a:p>
            <a:endParaRPr lang="tr-TR" dirty="0" smtClean="0"/>
          </a:p>
          <a:p>
            <a:r>
              <a:rPr lang="tr-TR" dirty="0" err="1" smtClean="0"/>
              <a:t>Vajinal</a:t>
            </a:r>
            <a:r>
              <a:rPr lang="tr-TR" dirty="0" smtClean="0"/>
              <a:t> destek</a:t>
            </a:r>
            <a:endParaRPr lang="tr-TR" dirty="0"/>
          </a:p>
        </p:txBody>
      </p:sp>
      <p:sp>
        <p:nvSpPr>
          <p:cNvPr id="4" name="3 Oval"/>
          <p:cNvSpPr/>
          <p:nvPr/>
        </p:nvSpPr>
        <p:spPr>
          <a:xfrm>
            <a:off x="0" y="2780928"/>
            <a:ext cx="8712968" cy="30243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Vajenin</a:t>
            </a:r>
            <a:r>
              <a:rPr lang="tr-TR" dirty="0" smtClean="0"/>
              <a:t> Verdiği Destek Sözü</a:t>
            </a:r>
            <a:endParaRPr lang="tr-TR" dirty="0"/>
          </a:p>
        </p:txBody>
      </p:sp>
      <p:sp>
        <p:nvSpPr>
          <p:cNvPr id="6" name="5 Metin kutusu"/>
          <p:cNvSpPr txBox="1"/>
          <p:nvPr/>
        </p:nvSpPr>
        <p:spPr>
          <a:xfrm>
            <a:off x="3509829" y="5657671"/>
            <a:ext cx="56341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Factors maintaining the </a:t>
            </a:r>
            <a:r>
              <a:rPr lang="en-US" b="1" dirty="0" err="1" smtClean="0"/>
              <a:t>intraurethral</a:t>
            </a:r>
            <a:r>
              <a:rPr lang="en-US" b="1" dirty="0" smtClean="0"/>
              <a:t> pressure in women.</a:t>
            </a:r>
            <a:endParaRPr lang="tr-TR" b="1" dirty="0" smtClean="0"/>
          </a:p>
          <a:p>
            <a:r>
              <a:rPr lang="tr-TR" b="1" dirty="0" err="1" smtClean="0"/>
              <a:t>Rud</a:t>
            </a:r>
            <a:r>
              <a:rPr lang="tr-TR" b="1" dirty="0" smtClean="0"/>
              <a:t> ve ark. </a:t>
            </a:r>
            <a:r>
              <a:rPr lang="tr-TR" b="1" dirty="0" err="1" smtClean="0"/>
              <a:t>Invest</a:t>
            </a:r>
            <a:r>
              <a:rPr lang="tr-TR" b="1" dirty="0" smtClean="0"/>
              <a:t> </a:t>
            </a:r>
            <a:r>
              <a:rPr lang="tr-TR" b="1" dirty="0" err="1" smtClean="0"/>
              <a:t>Urol</a:t>
            </a:r>
            <a:r>
              <a:rPr lang="tr-TR" b="1" dirty="0" smtClean="0"/>
              <a:t> 1980</a:t>
            </a:r>
          </a:p>
          <a:p>
            <a:endParaRPr lang="en-US" b="1" dirty="0" smtClean="0"/>
          </a:p>
          <a:p>
            <a:endParaRPr lang="tr-TR" dirty="0"/>
          </a:p>
        </p:txBody>
      </p:sp>
      <p:sp>
        <p:nvSpPr>
          <p:cNvPr id="7" name="6 Metin kutusu"/>
          <p:cNvSpPr txBox="1"/>
          <p:nvPr/>
        </p:nvSpPr>
        <p:spPr>
          <a:xfrm>
            <a:off x="1403648" y="1484784"/>
            <a:ext cx="58326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Ortalama yaş 46,</a:t>
            </a:r>
          </a:p>
          <a:p>
            <a:pPr algn="ctr"/>
            <a:endParaRPr lang="tr-TR" dirty="0" smtClean="0"/>
          </a:p>
          <a:p>
            <a:pPr algn="ctr"/>
            <a:r>
              <a:rPr lang="tr-TR" dirty="0" err="1" smtClean="0"/>
              <a:t>Preop</a:t>
            </a:r>
            <a:r>
              <a:rPr lang="tr-TR" dirty="0" smtClean="0"/>
              <a:t>   </a:t>
            </a:r>
            <a:r>
              <a:rPr lang="tr-TR" dirty="0" err="1" smtClean="0"/>
              <a:t>kontinan</a:t>
            </a:r>
            <a:r>
              <a:rPr lang="tr-TR" dirty="0" smtClean="0"/>
              <a:t>  5  hastaya  </a:t>
            </a:r>
            <a:r>
              <a:rPr lang="tr-TR" dirty="0" err="1" smtClean="0"/>
              <a:t>histerektomi</a:t>
            </a:r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Maksimal </a:t>
            </a:r>
            <a:r>
              <a:rPr lang="tr-TR" dirty="0" err="1" smtClean="0"/>
              <a:t>Üretral</a:t>
            </a:r>
            <a:r>
              <a:rPr lang="tr-TR" dirty="0" smtClean="0"/>
              <a:t> Kapanma Basıncı </a:t>
            </a:r>
          </a:p>
          <a:p>
            <a:r>
              <a:rPr lang="tr-TR" dirty="0" smtClean="0"/>
              <a:t> </a:t>
            </a:r>
          </a:p>
          <a:p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  <p:sp>
        <p:nvSpPr>
          <p:cNvPr id="8" name="7 Metin kutusu"/>
          <p:cNvSpPr txBox="1"/>
          <p:nvPr/>
        </p:nvSpPr>
        <p:spPr>
          <a:xfrm>
            <a:off x="6516216" y="2564904"/>
            <a:ext cx="2336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1.Operasyon başlangıcı</a:t>
            </a:r>
            <a:endParaRPr lang="tr-TR" dirty="0"/>
          </a:p>
        </p:txBody>
      </p:sp>
      <p:sp>
        <p:nvSpPr>
          <p:cNvPr id="9" name="8 Metin kutusu"/>
          <p:cNvSpPr txBox="1"/>
          <p:nvPr/>
        </p:nvSpPr>
        <p:spPr>
          <a:xfrm>
            <a:off x="6300192" y="3356992"/>
            <a:ext cx="2624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2.Çizgili kas blokajı sonrası</a:t>
            </a:r>
            <a:endParaRPr lang="tr-TR" dirty="0"/>
          </a:p>
        </p:txBody>
      </p:sp>
      <p:sp>
        <p:nvSpPr>
          <p:cNvPr id="10" name="9 Metin kutusu"/>
          <p:cNvSpPr txBox="1"/>
          <p:nvPr/>
        </p:nvSpPr>
        <p:spPr>
          <a:xfrm>
            <a:off x="6440824" y="4149080"/>
            <a:ext cx="2703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3. </a:t>
            </a:r>
            <a:r>
              <a:rPr lang="tr-TR" dirty="0" err="1" smtClean="0"/>
              <a:t>İnternal</a:t>
            </a:r>
            <a:r>
              <a:rPr lang="tr-TR" dirty="0" smtClean="0"/>
              <a:t> </a:t>
            </a:r>
            <a:r>
              <a:rPr lang="tr-TR" dirty="0" err="1" smtClean="0"/>
              <a:t>iliak</a:t>
            </a:r>
            <a:r>
              <a:rPr lang="tr-TR" dirty="0" smtClean="0"/>
              <a:t> damarların </a:t>
            </a:r>
          </a:p>
          <a:p>
            <a:r>
              <a:rPr lang="tr-TR" dirty="0" err="1" smtClean="0"/>
              <a:t>klemplenmesi</a:t>
            </a:r>
            <a:r>
              <a:rPr lang="tr-TR" dirty="0" smtClean="0"/>
              <a:t> sonrası</a:t>
            </a:r>
            <a:endParaRPr lang="tr-TR" dirty="0"/>
          </a:p>
        </p:txBody>
      </p:sp>
      <p:cxnSp>
        <p:nvCxnSpPr>
          <p:cNvPr id="12" name="11 Düz Ok Bağlayıcısı"/>
          <p:cNvCxnSpPr/>
          <p:nvPr/>
        </p:nvCxnSpPr>
        <p:spPr>
          <a:xfrm flipV="1">
            <a:off x="4932040" y="2852936"/>
            <a:ext cx="144016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Düz Ok Bağlayıcısı"/>
          <p:cNvCxnSpPr>
            <a:endCxn id="9" idx="1"/>
          </p:cNvCxnSpPr>
          <p:nvPr/>
        </p:nvCxnSpPr>
        <p:spPr>
          <a:xfrm>
            <a:off x="5004048" y="3356992"/>
            <a:ext cx="1296144" cy="184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Düz Ok Bağlayıcısı"/>
          <p:cNvCxnSpPr/>
          <p:nvPr/>
        </p:nvCxnSpPr>
        <p:spPr>
          <a:xfrm>
            <a:off x="4932040" y="3501008"/>
            <a:ext cx="136815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Metin kutusu"/>
          <p:cNvSpPr txBox="1"/>
          <p:nvPr/>
        </p:nvSpPr>
        <p:spPr>
          <a:xfrm>
            <a:off x="971600" y="4005064"/>
            <a:ext cx="34386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%33 Çizgili kas</a:t>
            </a:r>
          </a:p>
          <a:p>
            <a:endParaRPr lang="tr-TR" dirty="0" smtClean="0"/>
          </a:p>
          <a:p>
            <a:r>
              <a:rPr lang="tr-TR" dirty="0" smtClean="0"/>
              <a:t>%28  </a:t>
            </a:r>
            <a:r>
              <a:rPr lang="tr-TR" dirty="0" err="1" smtClean="0"/>
              <a:t>Vasküler</a:t>
            </a:r>
            <a:r>
              <a:rPr lang="tr-TR" dirty="0" smtClean="0"/>
              <a:t>  faktörler</a:t>
            </a:r>
          </a:p>
          <a:p>
            <a:endParaRPr lang="tr-TR" dirty="0" smtClean="0"/>
          </a:p>
          <a:p>
            <a:r>
              <a:rPr lang="tr-TR" dirty="0" smtClean="0"/>
              <a:t>%39   Düz kas ve </a:t>
            </a:r>
            <a:r>
              <a:rPr lang="tr-TR" dirty="0" err="1" smtClean="0"/>
              <a:t>Konnektif</a:t>
            </a:r>
            <a:r>
              <a:rPr lang="tr-TR" dirty="0" smtClean="0"/>
              <a:t> dokular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STİK Risk Faktörleri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tr-TR" dirty="0" err="1" smtClean="0"/>
              <a:t>Vajinal</a:t>
            </a:r>
            <a:r>
              <a:rPr lang="tr-TR" dirty="0" smtClean="0"/>
              <a:t> doğum;  Direk </a:t>
            </a:r>
            <a:r>
              <a:rPr lang="tr-TR" dirty="0" err="1" smtClean="0"/>
              <a:t>sfinkter</a:t>
            </a:r>
            <a:r>
              <a:rPr lang="tr-TR" dirty="0" smtClean="0"/>
              <a:t> hasarı</a:t>
            </a:r>
          </a:p>
          <a:p>
            <a:pPr>
              <a:buNone/>
            </a:pPr>
            <a:r>
              <a:rPr lang="tr-TR" dirty="0" smtClean="0"/>
              <a:t>                                 </a:t>
            </a:r>
            <a:r>
              <a:rPr lang="tr-TR" dirty="0" err="1" smtClean="0"/>
              <a:t>Vasküler</a:t>
            </a:r>
            <a:r>
              <a:rPr lang="tr-TR" dirty="0" smtClean="0"/>
              <a:t> hasar</a:t>
            </a:r>
          </a:p>
          <a:p>
            <a:pPr>
              <a:buNone/>
            </a:pPr>
            <a:r>
              <a:rPr lang="tr-TR" dirty="0" smtClean="0"/>
              <a:t>                                 </a:t>
            </a:r>
            <a:r>
              <a:rPr lang="tr-TR" dirty="0" err="1" smtClean="0"/>
              <a:t>Kontektif</a:t>
            </a:r>
            <a:r>
              <a:rPr lang="tr-TR" dirty="0" smtClean="0"/>
              <a:t> doku hasarı</a:t>
            </a:r>
          </a:p>
          <a:p>
            <a:pPr>
              <a:buNone/>
            </a:pPr>
            <a:r>
              <a:rPr lang="tr-TR" dirty="0" smtClean="0"/>
              <a:t>                                 Sinir hasarı</a:t>
            </a:r>
          </a:p>
          <a:p>
            <a:pPr>
              <a:buNone/>
            </a:pPr>
            <a:r>
              <a:rPr lang="tr-TR" dirty="0" err="1" smtClean="0"/>
              <a:t>Obezite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Azalmış fiziksel aktivite</a:t>
            </a:r>
          </a:p>
          <a:p>
            <a:pPr>
              <a:buNone/>
            </a:pPr>
            <a:r>
              <a:rPr lang="tr-TR" dirty="0" smtClean="0"/>
              <a:t>DM</a:t>
            </a:r>
          </a:p>
          <a:p>
            <a:pPr>
              <a:buNone/>
            </a:pPr>
            <a:r>
              <a:rPr lang="tr-TR" dirty="0" err="1" smtClean="0"/>
              <a:t>Menapoz</a:t>
            </a:r>
            <a:endParaRPr lang="tr-TR" dirty="0" smtClean="0"/>
          </a:p>
          <a:p>
            <a:pPr>
              <a:buNone/>
            </a:pPr>
            <a:r>
              <a:rPr lang="tr-TR" dirty="0" err="1" smtClean="0"/>
              <a:t>Demans</a:t>
            </a:r>
            <a:r>
              <a:rPr lang="tr-TR" dirty="0" smtClean="0"/>
              <a:t>,</a:t>
            </a:r>
            <a:r>
              <a:rPr lang="tr-TR" dirty="0" err="1" smtClean="0"/>
              <a:t>kognitif</a:t>
            </a:r>
            <a:r>
              <a:rPr lang="tr-TR" dirty="0" smtClean="0"/>
              <a:t> bozukluk</a:t>
            </a:r>
          </a:p>
          <a:p>
            <a:pPr>
              <a:buNone/>
            </a:pPr>
            <a:r>
              <a:rPr lang="tr-TR" dirty="0" smtClean="0"/>
              <a:t>Genetik</a:t>
            </a:r>
          </a:p>
          <a:p>
            <a:pPr>
              <a:buNone/>
            </a:pPr>
            <a:r>
              <a:rPr lang="tr-TR" dirty="0" smtClean="0"/>
              <a:t>                                </a:t>
            </a:r>
          </a:p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3 Metin kutusu"/>
          <p:cNvSpPr txBox="1"/>
          <p:nvPr/>
        </p:nvSpPr>
        <p:spPr>
          <a:xfrm>
            <a:off x="6588224" y="6021288"/>
            <a:ext cx="1674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Kanıt düzeyi 1-2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STİK Risk Faktörleri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Sigara</a:t>
            </a:r>
          </a:p>
          <a:p>
            <a:r>
              <a:rPr lang="tr-TR" dirty="0" err="1" smtClean="0"/>
              <a:t>Diet</a:t>
            </a:r>
            <a:r>
              <a:rPr lang="tr-TR" dirty="0" smtClean="0"/>
              <a:t> </a:t>
            </a:r>
          </a:p>
          <a:p>
            <a:r>
              <a:rPr lang="tr-TR" dirty="0" smtClean="0"/>
              <a:t>Depresyon </a:t>
            </a:r>
          </a:p>
          <a:p>
            <a:r>
              <a:rPr lang="tr-TR" dirty="0" smtClean="0"/>
              <a:t>Kronik kabızlık</a:t>
            </a:r>
          </a:p>
          <a:p>
            <a:r>
              <a:rPr lang="tr-TR" dirty="0" smtClean="0"/>
              <a:t>İYE</a:t>
            </a:r>
          </a:p>
          <a:p>
            <a:r>
              <a:rPr lang="tr-TR" dirty="0" smtClean="0"/>
              <a:t>Ağır </a:t>
            </a:r>
            <a:r>
              <a:rPr lang="fr-FR" dirty="0" smtClean="0"/>
              <a:t> </a:t>
            </a:r>
            <a:r>
              <a:rPr lang="tr-TR" dirty="0" smtClean="0"/>
              <a:t>egzersiz</a:t>
            </a:r>
          </a:p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3 Metin kutusu"/>
          <p:cNvSpPr txBox="1"/>
          <p:nvPr/>
        </p:nvSpPr>
        <p:spPr>
          <a:xfrm>
            <a:off x="6588224" y="6021288"/>
            <a:ext cx="1539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Kanıt düzeyi  3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tr-TR" sz="4000" dirty="0" smtClean="0">
                <a:solidFill>
                  <a:srgbClr val="FF0000"/>
                </a:solidFill>
              </a:rPr>
              <a:t>İdrarın Boşaltılması İle İlgili Belirtiler</a:t>
            </a:r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79475" y="1600200"/>
            <a:ext cx="4845050" cy="4525963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tr-TR" sz="2800" dirty="0" smtClean="0"/>
              <a:t>Zayıf idrar akımı</a:t>
            </a:r>
          </a:p>
          <a:p>
            <a:pPr>
              <a:lnSpc>
                <a:spcPct val="150000"/>
              </a:lnSpc>
              <a:defRPr/>
            </a:pPr>
            <a:r>
              <a:rPr lang="tr-TR" sz="2800" dirty="0" smtClean="0"/>
              <a:t>Çatallı, dağınık idrar akımı</a:t>
            </a:r>
          </a:p>
          <a:p>
            <a:pPr>
              <a:lnSpc>
                <a:spcPct val="150000"/>
              </a:lnSpc>
              <a:defRPr/>
            </a:pPr>
            <a:r>
              <a:rPr lang="tr-TR" sz="2800" dirty="0" smtClean="0"/>
              <a:t>Kesintili idrar akımı</a:t>
            </a:r>
          </a:p>
          <a:p>
            <a:pPr>
              <a:lnSpc>
                <a:spcPct val="150000"/>
              </a:lnSpc>
              <a:defRPr/>
            </a:pPr>
            <a:r>
              <a:rPr lang="tr-TR" sz="2800" dirty="0" smtClean="0"/>
              <a:t>İdrara geç başlama</a:t>
            </a:r>
          </a:p>
          <a:p>
            <a:pPr>
              <a:lnSpc>
                <a:spcPct val="150000"/>
              </a:lnSpc>
              <a:defRPr/>
            </a:pPr>
            <a:r>
              <a:rPr lang="tr-TR" sz="2800" dirty="0" smtClean="0"/>
              <a:t>Zorlanarak idrar yapma</a:t>
            </a:r>
          </a:p>
          <a:p>
            <a:pPr>
              <a:lnSpc>
                <a:spcPct val="150000"/>
              </a:lnSpc>
              <a:defRPr/>
            </a:pPr>
            <a:r>
              <a:rPr lang="tr-TR" sz="2800" dirty="0" smtClean="0"/>
              <a:t>Terminal damlama</a:t>
            </a:r>
            <a:endParaRPr lang="tr-TR" dirty="0" smtClean="0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619250" y="5940425"/>
            <a:ext cx="72739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1600" b="1">
                <a:solidFill>
                  <a:srgbClr val="0033CC"/>
                </a:solidFill>
              </a:rPr>
              <a:t>ICS 2002 TERMİNOLOJİ STANDARDİZASYON RAPORUNUN KONTİNANS DERNEĞİ TARAFINDAN DİLİMİZE UYARLAMA ÇALIŞMASI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600" y="404664"/>
            <a:ext cx="7391400" cy="1066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tr-TR" sz="4000" dirty="0" smtClean="0">
                <a:solidFill>
                  <a:srgbClr val="FF0000"/>
                </a:solidFill>
              </a:rPr>
              <a:t>İşeme Sonrası Belirtileri</a:t>
            </a:r>
          </a:p>
        </p:txBody>
      </p:sp>
      <p:sp>
        <p:nvSpPr>
          <p:cNvPr id="3041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600200"/>
            <a:ext cx="8280400" cy="4525963"/>
          </a:xfrm>
        </p:spPr>
        <p:txBody>
          <a:bodyPr/>
          <a:lstStyle/>
          <a:p>
            <a:pPr>
              <a:lnSpc>
                <a:spcPct val="200000"/>
              </a:lnSpc>
              <a:defRPr/>
            </a:pPr>
            <a:r>
              <a:rPr lang="tr-TR" sz="3600" dirty="0" smtClean="0"/>
              <a:t>İdrar boşaltımının tam olmaması duyumu</a:t>
            </a:r>
          </a:p>
          <a:p>
            <a:pPr>
              <a:lnSpc>
                <a:spcPct val="200000"/>
              </a:lnSpc>
              <a:defRPr/>
            </a:pPr>
            <a:r>
              <a:rPr lang="tr-TR" sz="3600" dirty="0" smtClean="0"/>
              <a:t>İşeme sonrası damlama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8229600" cy="4525963"/>
          </a:xfrm>
        </p:spPr>
        <p:txBody>
          <a:bodyPr>
            <a:normAutofit/>
          </a:bodyPr>
          <a:lstStyle/>
          <a:p>
            <a:pPr lvl="2">
              <a:buNone/>
            </a:pPr>
            <a:endParaRPr lang="tr-TR" dirty="0" smtClean="0"/>
          </a:p>
          <a:p>
            <a:pPr lvl="2">
              <a:buNone/>
            </a:pPr>
            <a:endParaRPr lang="tr-TR" dirty="0" smtClean="0"/>
          </a:p>
          <a:p>
            <a:pPr lvl="2">
              <a:buNone/>
            </a:pPr>
            <a:r>
              <a:rPr lang="tr-TR" dirty="0" smtClean="0"/>
              <a:t>      Ağrılı-yangılı işeme </a:t>
            </a:r>
          </a:p>
          <a:p>
            <a:pPr lvl="2"/>
            <a:endParaRPr lang="tr-TR" dirty="0" smtClean="0"/>
          </a:p>
          <a:p>
            <a:pPr lvl="2"/>
            <a:endParaRPr lang="tr-TR" dirty="0"/>
          </a:p>
        </p:txBody>
      </p:sp>
      <p:pic>
        <p:nvPicPr>
          <p:cNvPr id="5124" name="Picture 4" descr="dysuria ile ilgili görsel sonuc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4221088"/>
            <a:ext cx="3373380" cy="219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pelvic pain ile ilgili görsel sonuc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7" name="6 Metin kutusu"/>
          <p:cNvSpPr txBox="1"/>
          <p:nvPr/>
        </p:nvSpPr>
        <p:spPr>
          <a:xfrm>
            <a:off x="3635896" y="404664"/>
            <a:ext cx="1292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600" b="1" i="1" dirty="0" err="1" smtClean="0">
                <a:solidFill>
                  <a:srgbClr val="FF0000"/>
                </a:solidFill>
              </a:rPr>
              <a:t>Dizüri</a:t>
            </a:r>
            <a:endParaRPr lang="tr-TR" dirty="0"/>
          </a:p>
        </p:txBody>
      </p:sp>
      <p:pic>
        <p:nvPicPr>
          <p:cNvPr id="8" name="Picture 4" descr="dysuria ile ilgili görsel sonuc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620" y="0"/>
            <a:ext cx="3373380" cy="219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437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AÜSB </a:t>
            </a:r>
            <a:br>
              <a:rPr lang="tr-TR" dirty="0" smtClean="0">
                <a:solidFill>
                  <a:srgbClr val="FF0000"/>
                </a:solidFill>
              </a:rPr>
            </a:br>
            <a:r>
              <a:rPr lang="en-AU" dirty="0" smtClean="0">
                <a:solidFill>
                  <a:srgbClr val="FF0000"/>
                </a:solidFill>
              </a:rPr>
              <a:t>1.BASAMAK DEĞERLENDİRİM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eaLnBrk="0" hangingPunct="0">
              <a:buFontTx/>
              <a:buChar char="•"/>
            </a:pPr>
            <a:r>
              <a:rPr lang="en-AU" dirty="0" smtClean="0"/>
              <a:t>DETAYLI ANAMNEZ</a:t>
            </a:r>
          </a:p>
          <a:p>
            <a:pPr eaLnBrk="0" hangingPunct="0">
              <a:buFontTx/>
              <a:buChar char="•"/>
            </a:pPr>
            <a:endParaRPr lang="tr-TR" dirty="0" smtClean="0"/>
          </a:p>
          <a:p>
            <a:pPr eaLnBrk="0" hangingPunct="0">
              <a:buFontTx/>
              <a:buChar char="•"/>
            </a:pPr>
            <a:r>
              <a:rPr lang="en-AU" dirty="0" smtClean="0"/>
              <a:t>MİKSİYON ÇİZELGESİ</a:t>
            </a:r>
          </a:p>
          <a:p>
            <a:pPr eaLnBrk="0" hangingPunct="0">
              <a:buFontTx/>
              <a:buChar char="•"/>
            </a:pPr>
            <a:endParaRPr lang="tr-TR" dirty="0" smtClean="0"/>
          </a:p>
          <a:p>
            <a:pPr eaLnBrk="0" hangingPunct="0">
              <a:buFontTx/>
              <a:buChar char="•"/>
            </a:pPr>
            <a:r>
              <a:rPr lang="en-AU" dirty="0" smtClean="0"/>
              <a:t>FİZİK MUAYENE (ÜROLOJİK-NÖROLOJİK)</a:t>
            </a:r>
          </a:p>
          <a:p>
            <a:pPr eaLnBrk="0" hangingPunct="0">
              <a:buFontTx/>
              <a:buChar char="•"/>
            </a:pPr>
            <a:endParaRPr lang="tr-TR" dirty="0" smtClean="0"/>
          </a:p>
          <a:p>
            <a:pPr eaLnBrk="0" hangingPunct="0">
              <a:buFontTx/>
              <a:buChar char="•"/>
            </a:pPr>
            <a:r>
              <a:rPr lang="en-AU" dirty="0" smtClean="0"/>
              <a:t>İDRAR ANALİZİ /KÜLTÜRÜ</a:t>
            </a:r>
          </a:p>
          <a:p>
            <a:pPr eaLnBrk="0" hangingPunct="0">
              <a:buFontTx/>
              <a:buChar char="•"/>
            </a:pPr>
            <a:endParaRPr lang="tr-TR" dirty="0" smtClean="0"/>
          </a:p>
          <a:p>
            <a:pPr eaLnBrk="0" hangingPunct="0">
              <a:buFontTx/>
              <a:buChar char="•"/>
            </a:pPr>
            <a:r>
              <a:rPr lang="en-AU" dirty="0" smtClean="0"/>
              <a:t>DÜSG - ABDOMİNAL-PELVİK US</a:t>
            </a:r>
          </a:p>
          <a:p>
            <a:pPr eaLnBrk="0" hangingPunct="0">
              <a:buFontTx/>
              <a:buChar char="•"/>
            </a:pPr>
            <a:endParaRPr lang="tr-TR" dirty="0" smtClean="0"/>
          </a:p>
          <a:p>
            <a:pPr eaLnBrk="0" hangingPunct="0">
              <a:buFontTx/>
              <a:buChar char="•"/>
            </a:pPr>
            <a:r>
              <a:rPr lang="en-AU" dirty="0" smtClean="0"/>
              <a:t>UROFLOWMETRİ +</a:t>
            </a:r>
            <a:r>
              <a:rPr lang="tr-TR" dirty="0" smtClean="0"/>
              <a:t>ARTIK </a:t>
            </a:r>
            <a:r>
              <a:rPr lang="en-AU" dirty="0" smtClean="0"/>
              <a:t>İDRAR TAYİNİ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AU" sz="3200" b="1" dirty="0">
                <a:solidFill>
                  <a:srgbClr val="FF0000"/>
                </a:solidFill>
              </a:rPr>
              <a:t>MİKSİYON ÇİZELGESİ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251520" y="1628800"/>
          <a:ext cx="5026859" cy="4089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Photo Editor Photo" r:id="rId3" imgW="19714286" imgH="13923810" progId="">
                  <p:embed/>
                </p:oleObj>
              </mc:Choice>
              <mc:Fallback>
                <p:oleObj name="Photo Editor Photo" r:id="rId3" imgW="19714286" imgH="1392381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628800"/>
                        <a:ext cx="5026859" cy="40896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5148064" y="1916832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sz="2000" dirty="0" err="1"/>
              <a:t>Günlük</a:t>
            </a:r>
            <a:r>
              <a:rPr lang="en-AU" sz="2000" dirty="0"/>
              <a:t> </a:t>
            </a:r>
            <a:r>
              <a:rPr lang="en-AU" sz="2000" dirty="0" err="1"/>
              <a:t>idrara</a:t>
            </a:r>
            <a:r>
              <a:rPr lang="en-AU" sz="2000" dirty="0"/>
              <a:t> </a:t>
            </a:r>
            <a:r>
              <a:rPr lang="en-AU" sz="2000" dirty="0" err="1"/>
              <a:t>çıkma</a:t>
            </a:r>
            <a:r>
              <a:rPr lang="en-AU" sz="2000" dirty="0"/>
              <a:t> </a:t>
            </a:r>
            <a:r>
              <a:rPr lang="en-AU" sz="2000" dirty="0" err="1"/>
              <a:t>sıklığı</a:t>
            </a: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sz="2000" dirty="0" err="1"/>
              <a:t>mesane</a:t>
            </a:r>
            <a:r>
              <a:rPr lang="en-AU" sz="2000" dirty="0"/>
              <a:t> </a:t>
            </a:r>
            <a:r>
              <a:rPr lang="en-AU" sz="2000" dirty="0" err="1"/>
              <a:t>fonksiyonel</a:t>
            </a:r>
            <a:r>
              <a:rPr lang="en-AU" sz="2000" dirty="0"/>
              <a:t> </a:t>
            </a:r>
            <a:r>
              <a:rPr lang="en-AU" sz="2000" dirty="0" err="1"/>
              <a:t>kapasitesi</a:t>
            </a: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sz="2000" dirty="0"/>
              <a:t>24 </a:t>
            </a:r>
            <a:r>
              <a:rPr lang="en-AU" sz="2000" dirty="0" err="1"/>
              <a:t>saatlik</a:t>
            </a:r>
            <a:r>
              <a:rPr lang="en-AU" sz="2000" dirty="0"/>
              <a:t> </a:t>
            </a:r>
            <a:r>
              <a:rPr lang="en-AU" sz="2000" dirty="0" err="1"/>
              <a:t>idrar</a:t>
            </a:r>
            <a:r>
              <a:rPr lang="en-AU" sz="2000" dirty="0"/>
              <a:t> </a:t>
            </a:r>
            <a:r>
              <a:rPr lang="en-AU" sz="2000" dirty="0" err="1"/>
              <a:t>miktarı</a:t>
            </a: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sz="2000" dirty="0" err="1"/>
              <a:t>gündüz</a:t>
            </a:r>
            <a:r>
              <a:rPr lang="en-AU" sz="2000" dirty="0"/>
              <a:t>/</a:t>
            </a:r>
            <a:r>
              <a:rPr lang="en-AU" sz="2000" dirty="0" err="1"/>
              <a:t>gece</a:t>
            </a:r>
            <a:r>
              <a:rPr lang="en-AU" sz="2000" dirty="0"/>
              <a:t> </a:t>
            </a:r>
            <a:r>
              <a:rPr lang="en-AU" sz="2000" dirty="0" err="1"/>
              <a:t>i</a:t>
            </a:r>
            <a:r>
              <a:rPr lang="tr-TR" sz="2000" dirty="0" err="1"/>
              <a:t>drar</a:t>
            </a:r>
            <a:r>
              <a:rPr lang="tr-TR" sz="2000" dirty="0"/>
              <a:t> kaçırma</a:t>
            </a:r>
            <a:r>
              <a:rPr lang="en-AU" sz="2000" dirty="0"/>
              <a:t> </a:t>
            </a:r>
            <a:r>
              <a:rPr lang="en-AU" sz="2000" dirty="0" err="1"/>
              <a:t>sayı</a:t>
            </a:r>
            <a:r>
              <a:rPr lang="en-AU" sz="2000" dirty="0"/>
              <a:t> </a:t>
            </a:r>
            <a:r>
              <a:rPr lang="en-AU" sz="2000" dirty="0" err="1"/>
              <a:t>ve</a:t>
            </a:r>
            <a:r>
              <a:rPr lang="en-AU" sz="2000" dirty="0"/>
              <a:t> </a:t>
            </a:r>
            <a:r>
              <a:rPr lang="en-AU" sz="2000" dirty="0" err="1"/>
              <a:t>derecesi</a:t>
            </a: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tr-TR" sz="2000" dirty="0"/>
              <a:t>sıkışma</a:t>
            </a: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sz="2000" dirty="0" err="1"/>
              <a:t>günlük</a:t>
            </a:r>
            <a:r>
              <a:rPr lang="en-AU" sz="2000" dirty="0"/>
              <a:t> </a:t>
            </a:r>
            <a:r>
              <a:rPr lang="en-AU" sz="2000" dirty="0" err="1"/>
              <a:t>alınan</a:t>
            </a:r>
            <a:r>
              <a:rPr lang="en-AU" sz="2000" dirty="0"/>
              <a:t> </a:t>
            </a:r>
            <a:r>
              <a:rPr lang="en-AU" sz="2000" dirty="0" err="1"/>
              <a:t>sıvı</a:t>
            </a:r>
            <a:r>
              <a:rPr lang="en-AU" sz="2000" dirty="0"/>
              <a:t> </a:t>
            </a:r>
            <a:r>
              <a:rPr lang="en-AU" sz="2000" dirty="0" err="1"/>
              <a:t>miktarı</a:t>
            </a: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</a:pPr>
            <a:r>
              <a:rPr lang="en-AU" sz="2000" dirty="0"/>
              <a:t>*diabetes </a:t>
            </a:r>
            <a:r>
              <a:rPr lang="en-AU" sz="2000" dirty="0" err="1"/>
              <a:t>mellitus,diabetes</a:t>
            </a:r>
            <a:r>
              <a:rPr lang="en-AU" sz="2000" dirty="0"/>
              <a:t> </a:t>
            </a:r>
            <a:r>
              <a:rPr lang="en-AU" sz="2000" dirty="0" err="1"/>
              <a:t>incipitus</a:t>
            </a:r>
            <a:endParaRPr lang="en-A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ALT ÜRİNER SİSTEM </a:t>
            </a:r>
            <a:br>
              <a:rPr lang="tr-TR" dirty="0" smtClean="0">
                <a:solidFill>
                  <a:srgbClr val="FF0000"/>
                </a:solidFill>
              </a:rPr>
            </a:br>
            <a:r>
              <a:rPr lang="tr-TR" dirty="0" smtClean="0">
                <a:solidFill>
                  <a:srgbClr val="FF0000"/>
                </a:solidFill>
              </a:rPr>
              <a:t>NE YAPAR?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3 Metin kutusu"/>
          <p:cNvSpPr txBox="1"/>
          <p:nvPr/>
        </p:nvSpPr>
        <p:spPr>
          <a:xfrm>
            <a:off x="755576" y="2996952"/>
            <a:ext cx="2363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600" dirty="0" smtClean="0"/>
              <a:t>DEPOLAMA</a:t>
            </a:r>
            <a:endParaRPr lang="tr-TR" sz="3600" dirty="0"/>
          </a:p>
        </p:txBody>
      </p:sp>
      <p:sp>
        <p:nvSpPr>
          <p:cNvPr id="5" name="4 Metin kutusu"/>
          <p:cNvSpPr txBox="1"/>
          <p:nvPr/>
        </p:nvSpPr>
        <p:spPr>
          <a:xfrm>
            <a:off x="5940152" y="2996952"/>
            <a:ext cx="2114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600" dirty="0" smtClean="0"/>
              <a:t>BOŞALTIM</a:t>
            </a:r>
            <a:endParaRPr lang="tr-TR" sz="3600" dirty="0"/>
          </a:p>
        </p:txBody>
      </p:sp>
      <p:cxnSp>
        <p:nvCxnSpPr>
          <p:cNvPr id="7" name="6 Düz Ok Bağlayıcısı"/>
          <p:cNvCxnSpPr>
            <a:stCxn id="3" idx="0"/>
          </p:cNvCxnSpPr>
          <p:nvPr/>
        </p:nvCxnSpPr>
        <p:spPr>
          <a:xfrm flipH="1">
            <a:off x="3275856" y="1600200"/>
            <a:ext cx="1296144" cy="13247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Düz Ok Bağlayıcısı"/>
          <p:cNvCxnSpPr>
            <a:stCxn id="3" idx="0"/>
          </p:cNvCxnSpPr>
          <p:nvPr/>
        </p:nvCxnSpPr>
        <p:spPr>
          <a:xfrm>
            <a:off x="4572000" y="1600200"/>
            <a:ext cx="1584176" cy="13247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tr-TR" dirty="0" smtClean="0"/>
              <a:t>Ülkemizde Çay Tüketimi</a:t>
            </a:r>
            <a:endParaRPr lang="tr-TR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 l="5670" t="25593" r="79989" b="39932"/>
          <a:stretch>
            <a:fillRect/>
          </a:stretch>
        </p:blipFill>
        <p:spPr bwMode="auto">
          <a:xfrm>
            <a:off x="179512" y="980728"/>
            <a:ext cx="607041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1" name="Picture 5" descr="http://www.haberkita.com/images/upload/cay.jpg"/>
          <p:cNvPicPr>
            <a:picLocks noChangeAspect="1" noChangeArrowheads="1"/>
          </p:cNvPicPr>
          <p:nvPr/>
        </p:nvPicPr>
        <p:blipFill>
          <a:blip r:embed="rId3" cstate="print"/>
          <a:srcRect l="27168" t="9450" r="13179" b="11801"/>
          <a:stretch>
            <a:fillRect/>
          </a:stretch>
        </p:blipFill>
        <p:spPr bwMode="auto">
          <a:xfrm>
            <a:off x="6300192" y="2060848"/>
            <a:ext cx="2715182" cy="2016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1738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AU" sz="3600" b="1" dirty="0">
                <a:solidFill>
                  <a:srgbClr val="FF0000"/>
                </a:solidFill>
              </a:rPr>
              <a:t>FİZİK MUAYENE</a:t>
            </a:r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6858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sz="2000" dirty="0"/>
              <a:t>Post-void </a:t>
            </a:r>
            <a:r>
              <a:rPr lang="en-AU" sz="2000" dirty="0" err="1"/>
              <a:t>rezidü</a:t>
            </a:r>
            <a:r>
              <a:rPr lang="tr-TR" sz="2000" dirty="0"/>
              <a:t>(</a:t>
            </a:r>
            <a:r>
              <a:rPr lang="tr-TR" sz="2000" dirty="0" err="1"/>
              <a:t>glop</a:t>
            </a:r>
            <a:r>
              <a:rPr lang="tr-TR" sz="2000" dirty="0"/>
              <a:t> </a:t>
            </a:r>
            <a:r>
              <a:rPr lang="tr-TR" sz="2000" dirty="0" err="1"/>
              <a:t>vezika</a:t>
            </a:r>
            <a:r>
              <a:rPr lang="tr-TR" sz="2000" dirty="0" smtClean="0"/>
              <a:t>)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tr-TR" sz="2000" dirty="0" smtClean="0"/>
              <a:t>Parmakla </a:t>
            </a:r>
            <a:r>
              <a:rPr lang="tr-TR" sz="2000" dirty="0" err="1" smtClean="0"/>
              <a:t>rektal</a:t>
            </a:r>
            <a:r>
              <a:rPr lang="tr-TR" sz="2000" dirty="0" smtClean="0"/>
              <a:t> muayene</a:t>
            </a: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sz="2000" dirty="0" err="1"/>
              <a:t>Konstipasyon</a:t>
            </a: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sz="2000" dirty="0" err="1"/>
              <a:t>Epispadias</a:t>
            </a:r>
            <a:r>
              <a:rPr lang="tr-TR" sz="2000" dirty="0"/>
              <a:t>, </a:t>
            </a:r>
            <a:r>
              <a:rPr lang="tr-TR" sz="2000" dirty="0" err="1"/>
              <a:t>hipospadias</a:t>
            </a:r>
            <a:r>
              <a:rPr lang="tr-TR" sz="2000" dirty="0"/>
              <a:t>, </a:t>
            </a:r>
            <a:r>
              <a:rPr lang="en-AU" sz="2000" dirty="0" err="1"/>
              <a:t>fimozis,meata</a:t>
            </a:r>
            <a:r>
              <a:rPr lang="tr-TR" sz="2000" dirty="0"/>
              <a:t>l </a:t>
            </a:r>
            <a:r>
              <a:rPr lang="en-AU" sz="2000" dirty="0" err="1"/>
              <a:t>stenoz</a:t>
            </a: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tr-TR" sz="2000" dirty="0" err="1"/>
              <a:t>Rektal</a:t>
            </a:r>
            <a:r>
              <a:rPr lang="tr-TR" sz="2000" dirty="0"/>
              <a:t>/</a:t>
            </a:r>
            <a:r>
              <a:rPr lang="tr-TR" sz="2000" dirty="0" err="1"/>
              <a:t>vaginal</a:t>
            </a:r>
            <a:r>
              <a:rPr lang="tr-TR" sz="2000" dirty="0"/>
              <a:t> muayene</a:t>
            </a: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sz="2000" dirty="0" err="1"/>
              <a:t>İdrar</a:t>
            </a:r>
            <a:r>
              <a:rPr lang="en-AU" sz="2000" dirty="0"/>
              <a:t> </a:t>
            </a:r>
            <a:r>
              <a:rPr lang="en-AU" sz="2000" dirty="0" err="1"/>
              <a:t>kaçağının</a:t>
            </a:r>
            <a:r>
              <a:rPr lang="en-AU" sz="2000" dirty="0"/>
              <a:t> </a:t>
            </a:r>
            <a:r>
              <a:rPr lang="en-AU" sz="2000" dirty="0" err="1"/>
              <a:t>görülmeye</a:t>
            </a:r>
            <a:r>
              <a:rPr lang="en-AU" sz="2000" dirty="0"/>
              <a:t> </a:t>
            </a:r>
            <a:r>
              <a:rPr lang="en-AU" sz="2000" dirty="0" err="1" smtClean="0"/>
              <a:t>çalışılması</a:t>
            </a:r>
            <a:r>
              <a:rPr lang="tr-TR" sz="2000" dirty="0" smtClean="0"/>
              <a:t> (</a:t>
            </a:r>
            <a:r>
              <a:rPr lang="tr-TR" sz="2000" dirty="0" err="1" smtClean="0"/>
              <a:t>stress</a:t>
            </a:r>
            <a:r>
              <a:rPr lang="tr-TR" sz="2000" dirty="0" smtClean="0"/>
              <a:t>  test )</a:t>
            </a: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</a:pPr>
            <a:endParaRPr lang="en-AU" sz="2000" dirty="0"/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 b="25098"/>
          <a:stretch>
            <a:fillRect/>
          </a:stretch>
        </p:blipFill>
        <p:spPr bwMode="auto">
          <a:xfrm>
            <a:off x="5220072" y="1988840"/>
            <a:ext cx="353300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755576" y="260648"/>
            <a:ext cx="756084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AU" dirty="0"/>
              <a:t>             </a:t>
            </a:r>
          </a:p>
          <a:p>
            <a:pPr eaLnBrk="0" hangingPunct="0"/>
            <a:endParaRPr lang="en-AU" dirty="0"/>
          </a:p>
          <a:p>
            <a:pPr algn="ctr" eaLnBrk="0" hangingPunct="0"/>
            <a:r>
              <a:rPr lang="en-AU" sz="2800" b="1" dirty="0">
                <a:solidFill>
                  <a:schemeClr val="hlink"/>
                </a:solidFill>
              </a:rPr>
              <a:t>  </a:t>
            </a:r>
            <a:r>
              <a:rPr lang="en-AU" sz="2800" b="1" dirty="0">
                <a:solidFill>
                  <a:srgbClr val="FF0000"/>
                </a:solidFill>
              </a:rPr>
              <a:t>İDRAR ANALİZ VE KÜLTÜRÜ</a:t>
            </a:r>
          </a:p>
          <a:p>
            <a:pPr eaLnBrk="0" hangingPunct="0"/>
            <a:endParaRPr lang="en-AU" dirty="0"/>
          </a:p>
          <a:p>
            <a:pPr algn="ctr" eaLnBrk="0" hangingPunct="0"/>
            <a:r>
              <a:rPr lang="tr-TR" dirty="0" smtClean="0"/>
              <a:t>  </a:t>
            </a:r>
            <a:endParaRPr lang="en-AU" dirty="0"/>
          </a:p>
          <a:p>
            <a:pPr algn="ctr" eaLnBrk="0" hangingPunct="0"/>
            <a:r>
              <a:rPr lang="en-AU" dirty="0"/>
              <a:t>                     </a:t>
            </a:r>
          </a:p>
          <a:p>
            <a:pPr algn="ctr" eaLnBrk="0" hangingPunct="0"/>
            <a:endParaRPr lang="en-AU" dirty="0"/>
          </a:p>
          <a:p>
            <a:pPr algn="ctr" eaLnBrk="0" hangingPunct="0"/>
            <a:endParaRPr lang="en-AU" dirty="0"/>
          </a:p>
        </p:txBody>
      </p:sp>
      <p:sp>
        <p:nvSpPr>
          <p:cNvPr id="4" name="3 Metin kutusu"/>
          <p:cNvSpPr txBox="1"/>
          <p:nvPr/>
        </p:nvSpPr>
        <p:spPr>
          <a:xfrm>
            <a:off x="3635896" y="1844824"/>
            <a:ext cx="2666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 </a:t>
            </a:r>
            <a:r>
              <a:rPr lang="en-AU" sz="2400" dirty="0" smtClean="0"/>
              <a:t>İŞEME BOZUKLUĞU</a:t>
            </a:r>
            <a:endParaRPr lang="tr-TR" sz="2400" dirty="0"/>
          </a:p>
        </p:txBody>
      </p:sp>
      <p:sp>
        <p:nvSpPr>
          <p:cNvPr id="5" name="4 Metin kutusu"/>
          <p:cNvSpPr txBox="1"/>
          <p:nvPr/>
        </p:nvSpPr>
        <p:spPr>
          <a:xfrm>
            <a:off x="683568" y="2708920"/>
            <a:ext cx="27723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AU" sz="2400" dirty="0" smtClean="0"/>
              <a:t>REKÜRREN</a:t>
            </a:r>
            <a:r>
              <a:rPr lang="tr-TR" sz="2400" dirty="0" smtClean="0"/>
              <a:t>  </a:t>
            </a:r>
            <a:r>
              <a:rPr lang="en-AU" sz="2400" dirty="0" smtClean="0"/>
              <a:t>ÜRİNER </a:t>
            </a:r>
            <a:endParaRPr lang="tr-TR" sz="2400" dirty="0" smtClean="0"/>
          </a:p>
          <a:p>
            <a:pPr algn="ctr" eaLnBrk="0" hangingPunct="0"/>
            <a:r>
              <a:rPr lang="en-AU" sz="2400" dirty="0" smtClean="0"/>
              <a:t> </a:t>
            </a:r>
            <a:r>
              <a:rPr lang="tr-TR" sz="2400" dirty="0" smtClean="0"/>
              <a:t>SİSTEM </a:t>
            </a:r>
            <a:r>
              <a:rPr lang="en-AU" sz="2400" dirty="0" smtClean="0"/>
              <a:t>  </a:t>
            </a:r>
            <a:r>
              <a:rPr lang="tr-TR" sz="2400" dirty="0" smtClean="0"/>
              <a:t> </a:t>
            </a:r>
            <a:r>
              <a:rPr lang="en-AU" sz="2400" dirty="0" smtClean="0"/>
              <a:t>                </a:t>
            </a:r>
          </a:p>
          <a:p>
            <a:pPr algn="ctr" eaLnBrk="0" hangingPunct="0"/>
            <a:r>
              <a:rPr lang="en-AU" sz="2400" dirty="0" smtClean="0"/>
              <a:t>ENFEKSİYON</a:t>
            </a:r>
            <a:endParaRPr lang="tr-TR" sz="2400" dirty="0"/>
          </a:p>
        </p:txBody>
      </p:sp>
      <p:sp>
        <p:nvSpPr>
          <p:cNvPr id="6" name="5 Metin kutusu"/>
          <p:cNvSpPr txBox="1"/>
          <p:nvPr/>
        </p:nvSpPr>
        <p:spPr>
          <a:xfrm>
            <a:off x="6372200" y="3140968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/>
              <a:t>VUR</a:t>
            </a:r>
            <a:endParaRPr lang="tr-TR" sz="3200" dirty="0"/>
          </a:p>
        </p:txBody>
      </p:sp>
      <p:sp>
        <p:nvSpPr>
          <p:cNvPr id="7" name="6 Metin kutusu"/>
          <p:cNvSpPr txBox="1"/>
          <p:nvPr/>
        </p:nvSpPr>
        <p:spPr>
          <a:xfrm>
            <a:off x="827584" y="4149080"/>
            <a:ext cx="26480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hangingPunct="0"/>
            <a:r>
              <a:rPr lang="en-AU" dirty="0" err="1" smtClean="0"/>
              <a:t>rezidü</a:t>
            </a:r>
            <a:r>
              <a:rPr lang="en-AU" dirty="0" smtClean="0"/>
              <a:t> </a:t>
            </a:r>
            <a:r>
              <a:rPr lang="en-AU" dirty="0" err="1" smtClean="0"/>
              <a:t>idrar</a:t>
            </a:r>
            <a:endParaRPr lang="en-AU" dirty="0" smtClean="0"/>
          </a:p>
          <a:p>
            <a:pPr algn="ctr" eaLnBrk="0" hangingPunct="0"/>
            <a:r>
              <a:rPr lang="en-AU" dirty="0" smtClean="0"/>
              <a:t>-</a:t>
            </a:r>
            <a:r>
              <a:rPr lang="en-AU" dirty="0" err="1" smtClean="0"/>
              <a:t>yüksek</a:t>
            </a:r>
            <a:r>
              <a:rPr lang="en-AU" dirty="0" smtClean="0"/>
              <a:t> </a:t>
            </a:r>
            <a:r>
              <a:rPr lang="en-AU" dirty="0" err="1" smtClean="0"/>
              <a:t>intravezikal</a:t>
            </a:r>
            <a:r>
              <a:rPr lang="en-AU" dirty="0" smtClean="0"/>
              <a:t> </a:t>
            </a:r>
            <a:r>
              <a:rPr lang="en-AU" dirty="0" err="1" smtClean="0"/>
              <a:t>basınç</a:t>
            </a:r>
            <a:endParaRPr lang="en-AU" dirty="0" smtClean="0"/>
          </a:p>
          <a:p>
            <a:pPr algn="ctr" eaLnBrk="0" hangingPunct="0"/>
            <a:r>
              <a:rPr lang="en-AU" dirty="0" smtClean="0"/>
              <a:t>-milk-back </a:t>
            </a:r>
            <a:r>
              <a:rPr lang="en-AU" dirty="0" err="1" smtClean="0"/>
              <a:t>fenomeni</a:t>
            </a:r>
            <a:endParaRPr lang="en-AU" dirty="0" smtClean="0"/>
          </a:p>
          <a:p>
            <a:endParaRPr lang="tr-TR" dirty="0"/>
          </a:p>
        </p:txBody>
      </p:sp>
      <p:sp>
        <p:nvSpPr>
          <p:cNvPr id="8" name="7 Sol Sağ Ok"/>
          <p:cNvSpPr/>
          <p:nvPr/>
        </p:nvSpPr>
        <p:spPr>
          <a:xfrm rot="19331512">
            <a:off x="3381779" y="2376309"/>
            <a:ext cx="960240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Sol Sağ Ok"/>
          <p:cNvSpPr/>
          <p:nvPr/>
        </p:nvSpPr>
        <p:spPr>
          <a:xfrm rot="2708574">
            <a:off x="5500699" y="2492501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Sol Sağ Ok"/>
          <p:cNvSpPr/>
          <p:nvPr/>
        </p:nvSpPr>
        <p:spPr>
          <a:xfrm>
            <a:off x="4283968" y="3284984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AU" dirty="0">
                <a:solidFill>
                  <a:srgbClr val="FF0000"/>
                </a:solidFill>
              </a:rPr>
              <a:t>        </a:t>
            </a:r>
            <a:r>
              <a:rPr lang="en-AU" sz="3200" b="1" dirty="0">
                <a:solidFill>
                  <a:srgbClr val="FF0000"/>
                </a:solidFill>
              </a:rPr>
              <a:t>DÜSG                  </a:t>
            </a:r>
            <a:r>
              <a:rPr lang="tr-TR" sz="3200" b="1" dirty="0">
                <a:solidFill>
                  <a:srgbClr val="FF0000"/>
                </a:solidFill>
              </a:rPr>
              <a:t>       </a:t>
            </a:r>
            <a:r>
              <a:rPr lang="en-AU" sz="3200" b="1" dirty="0">
                <a:solidFill>
                  <a:srgbClr val="FF0000"/>
                </a:solidFill>
              </a:rPr>
              <a:t> </a:t>
            </a:r>
            <a:r>
              <a:rPr lang="tr-TR" sz="3200" b="1" dirty="0" smtClean="0">
                <a:solidFill>
                  <a:srgbClr val="FF0000"/>
                </a:solidFill>
              </a:rPr>
              <a:t>          </a:t>
            </a:r>
            <a:r>
              <a:rPr lang="en-AU" sz="3200" b="1" dirty="0" smtClean="0">
                <a:solidFill>
                  <a:srgbClr val="FF0000"/>
                </a:solidFill>
              </a:rPr>
              <a:t>US</a:t>
            </a:r>
            <a:endParaRPr lang="en-AU" sz="3200" b="1" dirty="0">
              <a:solidFill>
                <a:srgbClr val="FF0000"/>
              </a:solidFill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6858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sz="2000" dirty="0" err="1"/>
              <a:t>Spina</a:t>
            </a:r>
            <a:r>
              <a:rPr lang="en-AU" sz="2000" dirty="0"/>
              <a:t> bifida </a:t>
            </a:r>
            <a:r>
              <a:rPr lang="en-AU" sz="2000" dirty="0" err="1"/>
              <a:t>occulta</a:t>
            </a: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sz="2000" dirty="0"/>
              <a:t>Normal </a:t>
            </a:r>
            <a:r>
              <a:rPr lang="en-AU" sz="2000" dirty="0" err="1"/>
              <a:t>erkeklerin</a:t>
            </a:r>
            <a:r>
              <a:rPr lang="en-AU" sz="2000" dirty="0"/>
              <a:t> %30 </a:t>
            </a:r>
            <a:r>
              <a:rPr lang="en-AU" sz="2000" dirty="0" err="1"/>
              <a:t>unda,kızların</a:t>
            </a:r>
            <a:r>
              <a:rPr lang="en-AU" sz="2000" dirty="0"/>
              <a:t> %17 </a:t>
            </a:r>
            <a:r>
              <a:rPr lang="en-AU" sz="2000" dirty="0" err="1"/>
              <a:t>sinde</a:t>
            </a:r>
            <a:r>
              <a:rPr lang="en-AU" sz="2000" dirty="0"/>
              <a:t> </a:t>
            </a:r>
            <a:r>
              <a:rPr lang="en-AU" sz="2000" dirty="0" err="1"/>
              <a:t>görülebilir</a:t>
            </a: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sz="2000" dirty="0"/>
              <a:t>tethered cord </a:t>
            </a:r>
            <a:r>
              <a:rPr lang="en-AU" sz="2000" dirty="0" err="1"/>
              <a:t>olan</a:t>
            </a:r>
            <a:r>
              <a:rPr lang="en-AU" sz="2000" dirty="0"/>
              <a:t> </a:t>
            </a:r>
            <a:r>
              <a:rPr lang="en-AU" sz="2000" dirty="0" err="1"/>
              <a:t>hastaların</a:t>
            </a:r>
            <a:r>
              <a:rPr lang="en-AU" sz="2000" dirty="0"/>
              <a:t> %17 </a:t>
            </a:r>
            <a:r>
              <a:rPr lang="en-AU" sz="2000" dirty="0" err="1"/>
              <a:t>sinde</a:t>
            </a:r>
            <a:r>
              <a:rPr lang="en-AU" sz="2000" dirty="0"/>
              <a:t> </a:t>
            </a:r>
            <a:r>
              <a:rPr lang="en-AU" sz="2000" dirty="0" err="1"/>
              <a:t>görülmektedir</a:t>
            </a: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sz="2000" dirty="0" err="1"/>
              <a:t>birlikte</a:t>
            </a:r>
            <a:r>
              <a:rPr lang="en-AU" sz="2000" dirty="0"/>
              <a:t> </a:t>
            </a:r>
            <a:r>
              <a:rPr lang="en-AU" sz="2000" dirty="0" err="1"/>
              <a:t>cilt</a:t>
            </a:r>
            <a:r>
              <a:rPr lang="en-AU" sz="2000" dirty="0"/>
              <a:t> </a:t>
            </a:r>
            <a:r>
              <a:rPr lang="en-AU" sz="2000" dirty="0" err="1"/>
              <a:t>defektleri</a:t>
            </a:r>
            <a:r>
              <a:rPr lang="en-AU" sz="2000" dirty="0"/>
              <a:t> </a:t>
            </a:r>
            <a:r>
              <a:rPr lang="en-AU" sz="2000" dirty="0" err="1"/>
              <a:t>varsa</a:t>
            </a:r>
            <a:r>
              <a:rPr lang="en-AU" sz="2000" dirty="0"/>
              <a:t> </a:t>
            </a:r>
            <a:r>
              <a:rPr lang="en-AU" sz="2000" dirty="0" err="1"/>
              <a:t>ileri</a:t>
            </a:r>
            <a:r>
              <a:rPr lang="en-AU" sz="2000" dirty="0"/>
              <a:t> </a:t>
            </a:r>
            <a:r>
              <a:rPr lang="en-AU" sz="2000" dirty="0" err="1"/>
              <a:t>incelemeler</a:t>
            </a:r>
            <a:r>
              <a:rPr lang="en-AU" sz="2000" dirty="0"/>
              <a:t> </a:t>
            </a:r>
            <a:r>
              <a:rPr lang="en-AU" sz="2000" dirty="0" err="1"/>
              <a:t>şarttır</a:t>
            </a: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sz="2000" dirty="0" err="1"/>
              <a:t>Sakral</a:t>
            </a:r>
            <a:r>
              <a:rPr lang="en-AU" sz="2000" dirty="0"/>
              <a:t> </a:t>
            </a:r>
            <a:r>
              <a:rPr lang="en-AU" sz="2000" dirty="0" err="1"/>
              <a:t>agenezi</a:t>
            </a:r>
            <a:endParaRPr lang="tr-TR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tr-TR" sz="2000" dirty="0" err="1"/>
              <a:t>Ureter</a:t>
            </a:r>
            <a:r>
              <a:rPr lang="tr-TR" sz="2000" dirty="0"/>
              <a:t>-mesane </a:t>
            </a:r>
            <a:r>
              <a:rPr lang="tr-TR" sz="2000" dirty="0">
                <a:solidFill>
                  <a:schemeClr val="bg1"/>
                </a:solidFill>
                <a:latin typeface="Comic Sans MS" pitchFamily="66" charset="0"/>
              </a:rPr>
              <a:t>taşı</a:t>
            </a:r>
            <a:endParaRPr lang="en-AU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4648200" y="1981200"/>
            <a:ext cx="4495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dirty="0" err="1"/>
              <a:t>hidroureteronefroz</a:t>
            </a:r>
            <a:endParaRPr lang="en-AU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dirty="0"/>
              <a:t>duplex </a:t>
            </a:r>
            <a:r>
              <a:rPr lang="en-AU" dirty="0" err="1"/>
              <a:t>sistem</a:t>
            </a:r>
            <a:r>
              <a:rPr lang="en-AU" dirty="0"/>
              <a:t> </a:t>
            </a:r>
            <a:r>
              <a:rPr lang="en-AU" dirty="0" err="1"/>
              <a:t>anomalileri</a:t>
            </a:r>
            <a:endParaRPr lang="en-AU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dirty="0" err="1"/>
              <a:t>mesane</a:t>
            </a:r>
            <a:r>
              <a:rPr lang="en-AU" dirty="0"/>
              <a:t> </a:t>
            </a:r>
            <a:r>
              <a:rPr lang="en-AU" dirty="0" err="1"/>
              <a:t>duvarında</a:t>
            </a:r>
            <a:r>
              <a:rPr lang="en-AU" dirty="0"/>
              <a:t> </a:t>
            </a:r>
            <a:r>
              <a:rPr lang="en-AU" dirty="0" err="1"/>
              <a:t>kalınlaşma</a:t>
            </a:r>
            <a:endParaRPr lang="en-AU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dirty="0" err="1"/>
              <a:t>rezidü</a:t>
            </a:r>
            <a:r>
              <a:rPr lang="en-AU" dirty="0"/>
              <a:t> </a:t>
            </a:r>
            <a:r>
              <a:rPr lang="en-AU" dirty="0" err="1"/>
              <a:t>idrar</a:t>
            </a:r>
            <a:endParaRPr lang="en-AU" dirty="0"/>
          </a:p>
          <a:p>
            <a:pPr marL="342900" indent="-342900" eaLnBrk="0" hangingPunct="0">
              <a:spcBef>
                <a:spcPct val="20000"/>
              </a:spcBef>
            </a:pPr>
            <a:r>
              <a:rPr lang="en-AU" dirty="0"/>
              <a:t>İVP </a:t>
            </a:r>
            <a:r>
              <a:rPr lang="en-AU" dirty="0" err="1"/>
              <a:t>nadiren</a:t>
            </a:r>
            <a:r>
              <a:rPr lang="en-AU" dirty="0"/>
              <a:t> </a:t>
            </a:r>
            <a:r>
              <a:rPr lang="en-AU" dirty="0" err="1"/>
              <a:t>gerekir</a:t>
            </a:r>
            <a:endParaRPr lang="en-AU" dirty="0"/>
          </a:p>
          <a:p>
            <a:pPr marL="342900" indent="-342900" eaLnBrk="0" hangingPunct="0">
              <a:spcBef>
                <a:spcPct val="20000"/>
              </a:spcBef>
            </a:pPr>
            <a:r>
              <a:rPr lang="en-AU" dirty="0" err="1"/>
              <a:t>VCUG:kronik</a:t>
            </a:r>
            <a:r>
              <a:rPr lang="en-AU" dirty="0"/>
              <a:t> </a:t>
            </a:r>
            <a:r>
              <a:rPr lang="en-AU" dirty="0" err="1"/>
              <a:t>enfeksiyon</a:t>
            </a:r>
            <a:r>
              <a:rPr lang="en-AU" dirty="0"/>
              <a:t> </a:t>
            </a:r>
            <a:r>
              <a:rPr lang="en-AU" dirty="0" err="1"/>
              <a:t>ve</a:t>
            </a:r>
            <a:r>
              <a:rPr lang="tr-TR" dirty="0"/>
              <a:t> </a:t>
            </a:r>
            <a:r>
              <a:rPr lang="en-AU" dirty="0" err="1"/>
              <a:t>reflü</a:t>
            </a:r>
            <a:r>
              <a:rPr lang="en-AU" dirty="0"/>
              <a:t> </a:t>
            </a:r>
            <a:r>
              <a:rPr lang="en-AU" dirty="0" err="1"/>
              <a:t>şüphesi</a:t>
            </a:r>
            <a:r>
              <a:rPr lang="en-AU" dirty="0"/>
              <a:t> </a:t>
            </a:r>
            <a:r>
              <a:rPr lang="en-AU" dirty="0" err="1"/>
              <a:t>ile</a:t>
            </a:r>
            <a:r>
              <a:rPr lang="en-AU" dirty="0"/>
              <a:t> </a:t>
            </a:r>
            <a:r>
              <a:rPr lang="en-AU" dirty="0" err="1"/>
              <a:t>araştırma</a:t>
            </a:r>
            <a:endParaRPr lang="en-AU" dirty="0"/>
          </a:p>
          <a:p>
            <a:pPr marL="342900" indent="-342900" eaLnBrk="0" hangingPunct="0">
              <a:spcBef>
                <a:spcPct val="20000"/>
              </a:spcBef>
            </a:pPr>
            <a:r>
              <a:rPr lang="tr-TR" dirty="0"/>
              <a:t>    </a:t>
            </a:r>
            <a:r>
              <a:rPr lang="en-AU" dirty="0" err="1"/>
              <a:t>yapılacaksa</a:t>
            </a:r>
            <a:r>
              <a:rPr lang="en-AU" dirty="0"/>
              <a:t> </a:t>
            </a:r>
            <a:r>
              <a:rPr lang="en-AU" dirty="0" err="1"/>
              <a:t>gerekir</a:t>
            </a:r>
            <a:r>
              <a:rPr lang="en-A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3200" dirty="0" smtClean="0">
                <a:solidFill>
                  <a:schemeClr val="bg1"/>
                </a:solidFill>
              </a:rPr>
              <a:t/>
            </a:r>
            <a:br>
              <a:rPr lang="tr-TR" sz="3200" dirty="0" smtClean="0">
                <a:solidFill>
                  <a:schemeClr val="bg1"/>
                </a:solidFill>
              </a:rPr>
            </a:br>
            <a:r>
              <a:rPr lang="tr-TR" sz="3200" b="1" dirty="0" err="1" smtClean="0">
                <a:solidFill>
                  <a:srgbClr val="FF0000"/>
                </a:solidFill>
              </a:rPr>
              <a:t>Üroflowmetri</a:t>
            </a:r>
            <a:r>
              <a:rPr lang="tr-TR" sz="3200" b="1" dirty="0" smtClean="0">
                <a:solidFill>
                  <a:srgbClr val="FF0000"/>
                </a:solidFill>
              </a:rPr>
              <a:t>-düşük akım hızı</a:t>
            </a:r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endParaRPr lang="tr-TR" dirty="0" smtClean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tr-TR" dirty="0" smtClean="0">
                <a:solidFill>
                  <a:srgbClr val="FFFF66"/>
                </a:solidFill>
                <a:latin typeface="Comic Sans MS" pitchFamily="66" charset="0"/>
              </a:rPr>
              <a:t>           </a:t>
            </a:r>
          </a:p>
          <a:p>
            <a:pPr marL="514350" indent="-51435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tr-TR" dirty="0" smtClean="0"/>
              <a:t> Çıkım obstrüksiyonu</a:t>
            </a:r>
          </a:p>
          <a:p>
            <a:pPr marL="514350" indent="-514350" eaLnBrk="1" hangingPunct="1">
              <a:lnSpc>
                <a:spcPct val="80000"/>
              </a:lnSpc>
              <a:buFont typeface="+mj-lt"/>
              <a:buAutoNum type="arabicPeriod"/>
              <a:defRPr/>
            </a:pPr>
            <a:endParaRPr lang="tr-TR" dirty="0" smtClean="0"/>
          </a:p>
          <a:p>
            <a:pPr marL="514350" indent="-51435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tr-TR" dirty="0" smtClean="0"/>
              <a:t> Zayıf </a:t>
            </a:r>
            <a:r>
              <a:rPr lang="tr-TR" dirty="0" err="1" smtClean="0"/>
              <a:t>detrüsör</a:t>
            </a:r>
            <a:endParaRPr lang="tr-TR" dirty="0" smtClean="0"/>
          </a:p>
          <a:p>
            <a:pPr marL="514350" indent="-514350" eaLnBrk="1" hangingPunct="1">
              <a:lnSpc>
                <a:spcPct val="80000"/>
              </a:lnSpc>
              <a:buFont typeface="+mj-lt"/>
              <a:buAutoNum type="arabicPeriod"/>
              <a:defRPr/>
            </a:pPr>
            <a:endParaRPr lang="tr-TR" dirty="0" smtClean="0"/>
          </a:p>
          <a:p>
            <a:pPr marL="514350" indent="-51435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tr-TR" dirty="0" smtClean="0"/>
              <a:t> Zayıf  </a:t>
            </a:r>
            <a:r>
              <a:rPr lang="tr-TR" dirty="0" err="1" smtClean="0"/>
              <a:t>detrüsör</a:t>
            </a:r>
            <a:r>
              <a:rPr lang="tr-TR" dirty="0" smtClean="0"/>
              <a:t>+Çıkım obstrüksiyonu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tr-TR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tr-TR" dirty="0" smtClean="0">
                <a:solidFill>
                  <a:srgbClr val="99FF33"/>
                </a:solidFill>
                <a:latin typeface="Comic Sans MS" pitchFamily="66" charset="0"/>
              </a:rPr>
              <a:t>    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tr-TR" dirty="0" smtClean="0">
                <a:solidFill>
                  <a:srgbClr val="99FF33"/>
                </a:solidFill>
                <a:latin typeface="Comic Sans MS" pitchFamily="66" charset="0"/>
              </a:rPr>
              <a:t> </a:t>
            </a:r>
            <a:endParaRPr lang="en-US" sz="3600" dirty="0" smtClean="0">
              <a:solidFill>
                <a:srgbClr val="99FF33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tr-TR" dirty="0" smtClean="0">
                <a:solidFill>
                  <a:srgbClr val="99FF33"/>
                </a:solidFill>
                <a:latin typeface="Comic Sans MS" pitchFamily="66" charset="0"/>
              </a:rPr>
              <a:t>      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AU" sz="3200" b="1" dirty="0">
                <a:solidFill>
                  <a:srgbClr val="FF0000"/>
                </a:solidFill>
              </a:rPr>
              <a:t>İŞEME BOZUKLUĞU :  2.BASAMAK DEĞERLENDİRİM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AU" dirty="0"/>
              <a:t>ENDOSKOPİK DEĞERLENDİRME</a:t>
            </a:r>
          </a:p>
          <a:p>
            <a:pPr marL="342900" indent="-342900" eaLnBrk="0" hangingPunct="0">
              <a:spcBef>
                <a:spcPct val="20000"/>
              </a:spcBef>
            </a:pPr>
            <a:endParaRPr lang="en-AU" dirty="0"/>
          </a:p>
          <a:p>
            <a:pPr marL="342900" indent="-342900" eaLnBrk="0" hangingPunct="0">
              <a:spcBef>
                <a:spcPct val="20000"/>
              </a:spcBef>
            </a:pPr>
            <a:r>
              <a:rPr lang="en-AU" dirty="0"/>
              <a:t>İLERİ ÜRODİNAMİK TESTLER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AU" dirty="0"/>
              <a:t>*</a:t>
            </a:r>
            <a:r>
              <a:rPr lang="en-AU" dirty="0" err="1"/>
              <a:t>Sistometri</a:t>
            </a:r>
            <a:endParaRPr lang="en-AU" dirty="0"/>
          </a:p>
          <a:p>
            <a:pPr marL="342900" indent="-342900" eaLnBrk="0" hangingPunct="0">
              <a:spcBef>
                <a:spcPct val="20000"/>
              </a:spcBef>
            </a:pPr>
            <a:r>
              <a:rPr lang="en-AU" dirty="0"/>
              <a:t>*</a:t>
            </a:r>
            <a:r>
              <a:rPr lang="en-AU" dirty="0" err="1"/>
              <a:t>Uretral</a:t>
            </a:r>
            <a:r>
              <a:rPr lang="en-AU" dirty="0"/>
              <a:t> </a:t>
            </a:r>
            <a:r>
              <a:rPr lang="en-AU" dirty="0" err="1"/>
              <a:t>sfinkter</a:t>
            </a:r>
            <a:r>
              <a:rPr lang="en-AU" dirty="0"/>
              <a:t> EMG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AU" dirty="0"/>
              <a:t>*</a:t>
            </a:r>
            <a:r>
              <a:rPr lang="en-AU" dirty="0" err="1"/>
              <a:t>Basınç-akım</a:t>
            </a:r>
            <a:r>
              <a:rPr lang="en-AU" dirty="0"/>
              <a:t> </a:t>
            </a:r>
            <a:r>
              <a:rPr lang="en-AU" dirty="0" err="1"/>
              <a:t>çalışmaları</a:t>
            </a:r>
            <a:endParaRPr lang="en-AU" dirty="0"/>
          </a:p>
          <a:p>
            <a:pPr marL="342900" indent="-342900" eaLnBrk="0" hangingPunct="0">
              <a:spcBef>
                <a:spcPct val="20000"/>
              </a:spcBef>
            </a:pPr>
            <a:r>
              <a:rPr lang="en-AU" dirty="0"/>
              <a:t>*</a:t>
            </a:r>
            <a:r>
              <a:rPr lang="en-AU" dirty="0" err="1"/>
              <a:t>Videoürodinami</a:t>
            </a:r>
            <a:endParaRPr lang="en-AU" dirty="0"/>
          </a:p>
          <a:p>
            <a:pPr marL="342900" indent="-342900" eaLnBrk="0" hangingPunct="0">
              <a:spcBef>
                <a:spcPct val="20000"/>
              </a:spcBef>
            </a:pPr>
            <a:r>
              <a:rPr lang="en-AU" dirty="0"/>
              <a:t>İLERİ NÖROÜROLOJİK DEĞERLENDİRMELER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AU" dirty="0"/>
              <a:t>*</a:t>
            </a:r>
            <a:r>
              <a:rPr lang="en-AU" dirty="0" err="1"/>
              <a:t>Somatosensorial</a:t>
            </a:r>
            <a:r>
              <a:rPr lang="en-AU" dirty="0"/>
              <a:t> </a:t>
            </a:r>
            <a:r>
              <a:rPr lang="en-AU" dirty="0" err="1"/>
              <a:t>uyarılmış</a:t>
            </a:r>
            <a:r>
              <a:rPr lang="en-AU" dirty="0"/>
              <a:t> </a:t>
            </a:r>
            <a:r>
              <a:rPr lang="en-AU" dirty="0" err="1"/>
              <a:t>potansiyel</a:t>
            </a:r>
            <a:r>
              <a:rPr lang="en-AU" dirty="0"/>
              <a:t> </a:t>
            </a:r>
            <a:r>
              <a:rPr lang="en-AU" dirty="0" err="1"/>
              <a:t>testler</a:t>
            </a:r>
            <a:r>
              <a:rPr lang="en-AU" dirty="0"/>
              <a:t>(SEP)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AU" dirty="0"/>
              <a:t>*MRI</a:t>
            </a:r>
          </a:p>
          <a:p>
            <a:pPr marL="342900" indent="-342900" eaLnBrk="0" hangingPunct="0">
              <a:spcBef>
                <a:spcPct val="20000"/>
              </a:spcBef>
            </a:pPr>
            <a:endParaRPr lang="en-AU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AU" sz="3200" b="1" dirty="0">
                <a:solidFill>
                  <a:srgbClr val="FF0000"/>
                </a:solidFill>
              </a:rPr>
              <a:t>ENDOSKOPİ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AU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dirty="0" err="1"/>
              <a:t>Obstrüktif</a:t>
            </a:r>
            <a:r>
              <a:rPr lang="en-AU" dirty="0"/>
              <a:t> </a:t>
            </a:r>
            <a:r>
              <a:rPr lang="en-AU" dirty="0" err="1"/>
              <a:t>işeme</a:t>
            </a:r>
            <a:r>
              <a:rPr lang="en-AU" dirty="0"/>
              <a:t> </a:t>
            </a:r>
            <a:r>
              <a:rPr lang="en-AU" dirty="0" err="1"/>
              <a:t>biçimi</a:t>
            </a:r>
            <a:r>
              <a:rPr lang="en-AU" dirty="0"/>
              <a:t> (</a:t>
            </a:r>
            <a:r>
              <a:rPr lang="en-AU" dirty="0" err="1"/>
              <a:t>anatomik</a:t>
            </a:r>
            <a:r>
              <a:rPr lang="en-AU" dirty="0"/>
              <a:t> </a:t>
            </a:r>
            <a:r>
              <a:rPr lang="en-AU" dirty="0" err="1"/>
              <a:t>nedenlere</a:t>
            </a:r>
            <a:r>
              <a:rPr lang="en-AU" dirty="0"/>
              <a:t> </a:t>
            </a:r>
            <a:r>
              <a:rPr lang="en-AU" dirty="0" err="1"/>
              <a:t>bağlı</a:t>
            </a:r>
            <a:r>
              <a:rPr lang="en-AU" dirty="0"/>
              <a:t>)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tr-TR" dirty="0" smtClean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tr-TR" dirty="0" smtClean="0"/>
              <a:t>Klinik şüphe obstrüksiyon? Mesane </a:t>
            </a:r>
            <a:r>
              <a:rPr lang="tr-TR" dirty="0" err="1" smtClean="0"/>
              <a:t>disfonksiyonu</a:t>
            </a:r>
            <a:r>
              <a:rPr lang="tr-TR" dirty="0" smtClean="0"/>
              <a:t>?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tr-TR" dirty="0" smtClean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dirty="0" err="1" smtClean="0"/>
              <a:t>Hematür</a:t>
            </a:r>
            <a:r>
              <a:rPr lang="tr-TR" dirty="0" smtClean="0"/>
              <a:t>i</a:t>
            </a:r>
            <a:endParaRPr lang="en-AU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tr-TR" dirty="0" smtClean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dirty="0" smtClean="0"/>
              <a:t>STATİK </a:t>
            </a:r>
            <a:r>
              <a:rPr lang="en-AU" dirty="0"/>
              <a:t>BİR İNCELEMEDİR,FONKSİYONEL DEĞERLENDİRME DEĞİLDİR.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AU" sz="3200" b="1" dirty="0">
                <a:solidFill>
                  <a:srgbClr val="FF0000"/>
                </a:solidFill>
              </a:rPr>
              <a:t>SİSTOMETRİ</a:t>
            </a: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6858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sz="2000" dirty="0" err="1"/>
              <a:t>Mesane</a:t>
            </a:r>
            <a:r>
              <a:rPr lang="en-AU" sz="2000" dirty="0"/>
              <a:t> </a:t>
            </a:r>
            <a:endParaRPr lang="tr-TR" sz="2000" dirty="0"/>
          </a:p>
          <a:p>
            <a:pPr marL="342900" indent="-342900" eaLnBrk="0" hangingPunct="0">
              <a:spcBef>
                <a:spcPct val="20000"/>
              </a:spcBef>
            </a:pPr>
            <a:r>
              <a:rPr lang="tr-TR" sz="2000" dirty="0"/>
              <a:t>     </a:t>
            </a:r>
            <a:r>
              <a:rPr lang="en-AU" sz="2000" dirty="0" err="1"/>
              <a:t>duyusu</a:t>
            </a:r>
            <a:endParaRPr lang="tr-TR" sz="2000" dirty="0"/>
          </a:p>
          <a:p>
            <a:pPr marL="342900" indent="-342900" eaLnBrk="0" hangingPunct="0">
              <a:spcBef>
                <a:spcPct val="20000"/>
              </a:spcBef>
            </a:pPr>
            <a:r>
              <a:rPr lang="tr-TR" sz="2000" dirty="0"/>
              <a:t>     </a:t>
            </a:r>
            <a:r>
              <a:rPr lang="en-AU" sz="2000" dirty="0" err="1"/>
              <a:t>kapasite+komplians</a:t>
            </a: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tr-TR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sz="2000" dirty="0" err="1"/>
              <a:t>detrüsör</a:t>
            </a:r>
            <a:r>
              <a:rPr lang="en-AU" sz="2000" dirty="0"/>
              <a:t> </a:t>
            </a:r>
            <a:r>
              <a:rPr lang="en-AU" sz="2000" dirty="0" err="1"/>
              <a:t>aktivitesi</a:t>
            </a: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tr-TR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sz="2000" dirty="0" err="1"/>
              <a:t>idrar</a:t>
            </a:r>
            <a:r>
              <a:rPr lang="en-AU" sz="2000" dirty="0"/>
              <a:t> </a:t>
            </a:r>
            <a:r>
              <a:rPr lang="en-AU" sz="2000" dirty="0" err="1"/>
              <a:t>kaçırma</a:t>
            </a:r>
            <a:r>
              <a:rPr lang="en-AU" sz="2000" dirty="0"/>
              <a:t> </a:t>
            </a:r>
            <a:r>
              <a:rPr lang="en-AU" sz="2000" dirty="0" err="1"/>
              <a:t>basıncı</a:t>
            </a:r>
            <a:r>
              <a:rPr lang="en-AU" sz="2000" dirty="0"/>
              <a:t>(LPP)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AU" sz="2000" dirty="0"/>
              <a:t>      (40 cm </a:t>
            </a:r>
            <a:r>
              <a:rPr lang="en-AU" sz="2000" dirty="0" err="1"/>
              <a:t>su</a:t>
            </a:r>
            <a:r>
              <a:rPr lang="en-AU" sz="2000" dirty="0"/>
              <a:t> </a:t>
            </a:r>
            <a:r>
              <a:rPr lang="en-AU" sz="2000" dirty="0" err="1"/>
              <a:t>kritik</a:t>
            </a:r>
            <a:r>
              <a:rPr lang="en-AU" sz="2000" dirty="0"/>
              <a:t> </a:t>
            </a:r>
            <a:r>
              <a:rPr lang="en-AU" sz="2000" dirty="0" err="1"/>
              <a:t>değer</a:t>
            </a:r>
            <a:r>
              <a:rPr lang="en-AU" sz="2000" dirty="0"/>
              <a:t>)</a:t>
            </a: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 l="6658" t="21323" r="6985" b="6955"/>
          <a:stretch>
            <a:fillRect/>
          </a:stretch>
        </p:blipFill>
        <p:spPr bwMode="auto">
          <a:xfrm>
            <a:off x="4067944" y="2420888"/>
            <a:ext cx="4460138" cy="2296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203379" cy="3521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etin kutusu"/>
          <p:cNvSpPr txBox="1"/>
          <p:nvPr/>
        </p:nvSpPr>
        <p:spPr>
          <a:xfrm>
            <a:off x="2555776" y="404664"/>
            <a:ext cx="4570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600" dirty="0" smtClean="0">
                <a:solidFill>
                  <a:srgbClr val="FF0000"/>
                </a:solidFill>
              </a:rPr>
              <a:t>AŞIRI AKTİF DETRÜSÖR </a:t>
            </a:r>
            <a:endParaRPr lang="tr-TR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7272808" cy="373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etin kutusu"/>
          <p:cNvSpPr txBox="1"/>
          <p:nvPr/>
        </p:nvSpPr>
        <p:spPr>
          <a:xfrm>
            <a:off x="1979712" y="476672"/>
            <a:ext cx="52871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600" dirty="0" smtClean="0">
                <a:solidFill>
                  <a:srgbClr val="FF0000"/>
                </a:solidFill>
              </a:rPr>
              <a:t>HİPOKOMPLİYAN  MESANE </a:t>
            </a:r>
            <a:endParaRPr lang="tr-TR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138" name="Rectangle 2"/>
          <p:cNvSpPr>
            <a:spLocks noGrp="1" noChangeArrowheads="1"/>
          </p:cNvSpPr>
          <p:nvPr>
            <p:ph type="title"/>
          </p:nvPr>
        </p:nvSpPr>
        <p:spPr>
          <a:xfrm>
            <a:off x="544513" y="476250"/>
            <a:ext cx="7772400" cy="855663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tr-TR" sz="4000" dirty="0" smtClean="0">
                <a:solidFill>
                  <a:srgbClr val="FF0000"/>
                </a:solidFill>
              </a:rPr>
              <a:t>Depolama dönemi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00213"/>
            <a:ext cx="7705725" cy="4465091"/>
          </a:xfrm>
        </p:spPr>
        <p:txBody>
          <a:bodyPr>
            <a:normAutofit/>
          </a:bodyPr>
          <a:lstStyle/>
          <a:p>
            <a:pPr eaLnBrk="1" hangingPunct="1">
              <a:lnSpc>
                <a:spcPct val="190000"/>
              </a:lnSpc>
            </a:pPr>
            <a:r>
              <a:rPr lang="tr-TR" altLang="tr-TR" sz="2400" dirty="0" smtClean="0"/>
              <a:t>Düşük </a:t>
            </a:r>
            <a:r>
              <a:rPr lang="tr-TR" altLang="tr-TR" sz="2400" dirty="0" err="1" smtClean="0"/>
              <a:t>intravezikal</a:t>
            </a:r>
            <a:r>
              <a:rPr lang="tr-TR" altLang="tr-TR" sz="2400" dirty="0" smtClean="0"/>
              <a:t> basınçta ve uygun his ile idrarın artan miktarına uyum                  KOMPLİANS !!!!</a:t>
            </a:r>
          </a:p>
          <a:p>
            <a:pPr eaLnBrk="1" hangingPunct="1">
              <a:lnSpc>
                <a:spcPct val="190000"/>
              </a:lnSpc>
            </a:pPr>
            <a:r>
              <a:rPr lang="tr-TR" altLang="tr-TR" sz="2400" dirty="0" smtClean="0"/>
              <a:t>İstemsiz </a:t>
            </a:r>
            <a:r>
              <a:rPr lang="tr-TR" altLang="tr-TR" sz="2400" dirty="0" err="1" smtClean="0"/>
              <a:t>detrusor</a:t>
            </a:r>
            <a:r>
              <a:rPr lang="tr-TR" altLang="tr-TR" sz="2400" dirty="0" smtClean="0"/>
              <a:t> kasılmalarının olmaması</a:t>
            </a:r>
          </a:p>
          <a:p>
            <a:pPr>
              <a:lnSpc>
                <a:spcPct val="190000"/>
              </a:lnSpc>
            </a:pPr>
            <a:r>
              <a:rPr lang="tr-TR" altLang="tr-TR" sz="2400" dirty="0" err="1" smtClean="0"/>
              <a:t>İstirahatte</a:t>
            </a:r>
            <a:r>
              <a:rPr lang="tr-TR" altLang="tr-TR" sz="2400" dirty="0" smtClean="0"/>
              <a:t> ve </a:t>
            </a:r>
            <a:r>
              <a:rPr lang="tr-TR" altLang="tr-TR" sz="2400" dirty="0" err="1" smtClean="0"/>
              <a:t>karıniçi</a:t>
            </a:r>
            <a:r>
              <a:rPr lang="tr-TR" altLang="tr-TR" sz="2400" dirty="0" smtClean="0"/>
              <a:t> basınç artışlarında kapalı mesane çıkımı</a:t>
            </a:r>
          </a:p>
          <a:p>
            <a:pPr eaLnBrk="1" hangingPunct="1">
              <a:lnSpc>
                <a:spcPct val="190000"/>
              </a:lnSpc>
            </a:pPr>
            <a:endParaRPr lang="tr-TR" altLang="tr-TR" sz="2400" dirty="0" smtClean="0"/>
          </a:p>
        </p:txBody>
      </p:sp>
      <p:sp>
        <p:nvSpPr>
          <p:cNvPr id="17415" name="Rectangle 4"/>
          <p:cNvSpPr>
            <a:spLocks noChangeArrowheads="1"/>
          </p:cNvSpPr>
          <p:nvPr/>
        </p:nvSpPr>
        <p:spPr bwMode="auto">
          <a:xfrm>
            <a:off x="539750" y="4292600"/>
            <a:ext cx="77755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210000"/>
              </a:lnSpc>
            </a:pPr>
            <a:endParaRPr lang="tr-TR" altLang="tr-TR" dirty="0"/>
          </a:p>
        </p:txBody>
      </p:sp>
      <p:cxnSp>
        <p:nvCxnSpPr>
          <p:cNvPr id="11" name="10 Düz Ok Bağlayıcısı"/>
          <p:cNvCxnSpPr/>
          <p:nvPr/>
        </p:nvCxnSpPr>
        <p:spPr>
          <a:xfrm>
            <a:off x="3203848" y="2924944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964" y="1484784"/>
            <a:ext cx="8870036" cy="3770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etin kutusu"/>
          <p:cNvSpPr txBox="1"/>
          <p:nvPr/>
        </p:nvSpPr>
        <p:spPr>
          <a:xfrm>
            <a:off x="1979712" y="476672"/>
            <a:ext cx="5954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600" dirty="0" smtClean="0">
                <a:solidFill>
                  <a:srgbClr val="FF0000"/>
                </a:solidFill>
              </a:rPr>
              <a:t>İNFRAVEZİKAL  OBSTRÜKSİYON</a:t>
            </a:r>
            <a:endParaRPr lang="tr-TR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683568" y="116632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AU" sz="3200" b="1" dirty="0">
                <a:solidFill>
                  <a:srgbClr val="FF0000"/>
                </a:solidFill>
              </a:rPr>
              <a:t>MRI</a:t>
            </a: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685800" y="1600200"/>
            <a:ext cx="3810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sz="2000" dirty="0"/>
              <a:t>Spinal </a:t>
            </a:r>
            <a:r>
              <a:rPr lang="en-AU" sz="2000" dirty="0" err="1"/>
              <a:t>kord</a:t>
            </a:r>
            <a:r>
              <a:rPr lang="en-AU" sz="2000" dirty="0"/>
              <a:t> </a:t>
            </a:r>
            <a:r>
              <a:rPr lang="en-AU" sz="2000" dirty="0" err="1"/>
              <a:t>görüntülenmesinde</a:t>
            </a:r>
            <a:r>
              <a:rPr lang="en-AU" sz="2000" dirty="0"/>
              <a:t> </a:t>
            </a:r>
            <a:r>
              <a:rPr lang="en-AU" sz="2000" dirty="0" err="1"/>
              <a:t>noninvaziv</a:t>
            </a:r>
            <a:r>
              <a:rPr lang="en-AU" sz="2000" dirty="0"/>
              <a:t> </a:t>
            </a:r>
            <a:r>
              <a:rPr lang="en-AU" sz="2000" dirty="0" err="1"/>
              <a:t>tek</a:t>
            </a:r>
            <a:r>
              <a:rPr lang="en-AU" sz="2000" dirty="0"/>
              <a:t> </a:t>
            </a:r>
            <a:r>
              <a:rPr lang="en-AU" sz="2000" dirty="0" err="1"/>
              <a:t>yöntem</a:t>
            </a: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sz="2000" dirty="0" err="1"/>
              <a:t>pahalı,çocuklarda</a:t>
            </a:r>
            <a:r>
              <a:rPr lang="en-AU" sz="2000" dirty="0"/>
              <a:t> </a:t>
            </a:r>
            <a:r>
              <a:rPr lang="en-AU" sz="2000" dirty="0" err="1"/>
              <a:t>anestezi</a:t>
            </a:r>
            <a:r>
              <a:rPr lang="en-AU" sz="2000" dirty="0"/>
              <a:t> </a:t>
            </a:r>
            <a:r>
              <a:rPr lang="en-AU" sz="2000" dirty="0" err="1"/>
              <a:t>gerekebilir</a:t>
            </a: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sz="2000" dirty="0" err="1"/>
              <a:t>Belirgin</a:t>
            </a:r>
            <a:r>
              <a:rPr lang="en-AU" sz="2000" dirty="0"/>
              <a:t> </a:t>
            </a:r>
            <a:r>
              <a:rPr lang="en-AU" sz="2000" dirty="0" err="1"/>
              <a:t>anatomik</a:t>
            </a:r>
            <a:r>
              <a:rPr lang="en-AU" sz="2000" dirty="0"/>
              <a:t> </a:t>
            </a:r>
            <a:r>
              <a:rPr lang="en-AU" sz="2000" dirty="0" err="1"/>
              <a:t>defektler</a:t>
            </a:r>
            <a:r>
              <a:rPr lang="en-AU" sz="2000" dirty="0"/>
              <a:t> </a:t>
            </a:r>
            <a:r>
              <a:rPr lang="en-AU" sz="2000" dirty="0" err="1"/>
              <a:t>görülebilir,ancak</a:t>
            </a:r>
            <a:r>
              <a:rPr lang="en-AU" sz="2000" dirty="0"/>
              <a:t> normal </a:t>
            </a:r>
            <a:r>
              <a:rPr lang="en-AU" sz="2000" dirty="0" err="1"/>
              <a:t>seviyeli</a:t>
            </a:r>
            <a:r>
              <a:rPr lang="en-AU" sz="2000" dirty="0"/>
              <a:t> </a:t>
            </a:r>
            <a:r>
              <a:rPr lang="en-AU" sz="2000" dirty="0" err="1"/>
              <a:t>gergin</a:t>
            </a:r>
            <a:r>
              <a:rPr lang="en-AU" sz="2000" dirty="0"/>
              <a:t> </a:t>
            </a:r>
            <a:r>
              <a:rPr lang="en-AU" sz="2000" dirty="0" err="1"/>
              <a:t>konus</a:t>
            </a:r>
            <a:r>
              <a:rPr lang="en-AU" sz="2000" dirty="0"/>
              <a:t> </a:t>
            </a:r>
            <a:r>
              <a:rPr lang="en-AU" sz="2000" dirty="0" err="1"/>
              <a:t>olgularında</a:t>
            </a:r>
            <a:r>
              <a:rPr lang="en-AU" sz="2000" dirty="0"/>
              <a:t> </a:t>
            </a:r>
            <a:r>
              <a:rPr lang="en-AU" sz="2000" dirty="0" err="1"/>
              <a:t>yetersiz</a:t>
            </a:r>
            <a:endParaRPr lang="en-AU" sz="2000" dirty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AU" sz="2000" dirty="0" err="1"/>
              <a:t>Statik</a:t>
            </a:r>
            <a:r>
              <a:rPr lang="en-AU" sz="2000" dirty="0"/>
              <a:t> </a:t>
            </a:r>
            <a:r>
              <a:rPr lang="en-AU" sz="2000" dirty="0" err="1"/>
              <a:t>bir</a:t>
            </a:r>
            <a:r>
              <a:rPr lang="en-AU" sz="2000" dirty="0"/>
              <a:t> </a:t>
            </a:r>
            <a:r>
              <a:rPr lang="en-AU" sz="2000" dirty="0" err="1"/>
              <a:t>inceleme</a:t>
            </a:r>
            <a:r>
              <a:rPr lang="en-AU" sz="2000" dirty="0"/>
              <a:t> DİNAMİK </a:t>
            </a:r>
            <a:r>
              <a:rPr lang="en-AU" sz="2000" dirty="0" err="1"/>
              <a:t>değil</a:t>
            </a:r>
            <a:endParaRPr lang="en-AU" sz="2000" dirty="0"/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4499992" y="1124744"/>
          <a:ext cx="449580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Photo Editor Photo" r:id="rId3" imgW="4067743" imgH="3067478" progId="">
                  <p:embed/>
                </p:oleObj>
              </mc:Choice>
              <mc:Fallback>
                <p:oleObj name="Photo Editor Photo" r:id="rId3" imgW="4067743" imgH="3067478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1124744"/>
                        <a:ext cx="4495800" cy="556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3200" dirty="0" smtClean="0">
                <a:solidFill>
                  <a:srgbClr val="FF0000"/>
                </a:solidFill>
              </a:rPr>
              <a:t>Tedavi  planlaması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Tx/>
              <a:buNone/>
              <a:defRPr/>
            </a:pPr>
            <a:r>
              <a:rPr lang="tr-TR" sz="2400" dirty="0" smtClean="0">
                <a:solidFill>
                  <a:srgbClr val="FF0000"/>
                </a:solidFill>
                <a:cs typeface="Times New Roman" pitchFamily="18" charset="0"/>
              </a:rPr>
              <a:t>1-Stres tipte idrar kaçırma </a:t>
            </a:r>
          </a:p>
          <a:p>
            <a:pPr marL="514350" indent="-514350">
              <a:buFontTx/>
              <a:buNone/>
              <a:defRPr/>
            </a:pPr>
            <a:r>
              <a:rPr lang="tr-TR" sz="2400" dirty="0" smtClean="0">
                <a:cs typeface="Times New Roman" pitchFamily="18" charset="0"/>
              </a:rPr>
              <a:t>Azalmış </a:t>
            </a:r>
            <a:r>
              <a:rPr lang="tr-TR" sz="2400" dirty="0" err="1" smtClean="0">
                <a:cs typeface="Times New Roman" pitchFamily="18" charset="0"/>
              </a:rPr>
              <a:t>pelvik</a:t>
            </a:r>
            <a:r>
              <a:rPr lang="tr-TR" sz="2400" dirty="0" smtClean="0">
                <a:cs typeface="Times New Roman" pitchFamily="18" charset="0"/>
              </a:rPr>
              <a:t> taban desteği</a:t>
            </a:r>
          </a:p>
          <a:p>
            <a:pPr marL="514350" indent="-514350">
              <a:buFontTx/>
              <a:buNone/>
              <a:defRPr/>
            </a:pPr>
            <a:r>
              <a:rPr lang="tr-TR" sz="2400" dirty="0" err="1" smtClean="0">
                <a:cs typeface="Times New Roman" pitchFamily="18" charset="0"/>
              </a:rPr>
              <a:t>Sfinkterik</a:t>
            </a:r>
            <a:r>
              <a:rPr lang="tr-TR" sz="2400" dirty="0" smtClean="0">
                <a:cs typeface="Times New Roman" pitchFamily="18" charset="0"/>
              </a:rPr>
              <a:t> yetmezlik</a:t>
            </a:r>
          </a:p>
          <a:p>
            <a:pPr marL="514350" indent="-514350">
              <a:buFontTx/>
              <a:buNone/>
              <a:defRPr/>
            </a:pPr>
            <a:r>
              <a:rPr lang="tr-TR" sz="2400" dirty="0" smtClean="0">
                <a:solidFill>
                  <a:srgbClr val="FF0000"/>
                </a:solidFill>
                <a:cs typeface="Times New Roman" pitchFamily="18" charset="0"/>
              </a:rPr>
              <a:t>2-Sıkışma tipi idrar kaçırma </a:t>
            </a:r>
          </a:p>
          <a:p>
            <a:pPr marL="514350" indent="-514350">
              <a:buFontTx/>
              <a:buNone/>
              <a:defRPr/>
            </a:pPr>
            <a:r>
              <a:rPr lang="tr-TR" sz="2400" dirty="0" smtClean="0">
                <a:cs typeface="Times New Roman" pitchFamily="18" charset="0"/>
              </a:rPr>
              <a:t>Aşırı aktif mesane</a:t>
            </a:r>
          </a:p>
          <a:p>
            <a:pPr marL="514350" indent="-514350">
              <a:buFontTx/>
              <a:buNone/>
              <a:defRPr/>
            </a:pPr>
            <a:r>
              <a:rPr lang="tr-TR" sz="2400" dirty="0" smtClean="0">
                <a:cs typeface="Times New Roman" pitchFamily="18" charset="0"/>
              </a:rPr>
              <a:t>Yüksek basınçlı </a:t>
            </a:r>
            <a:r>
              <a:rPr lang="tr-TR" sz="2400" dirty="0" err="1" smtClean="0">
                <a:cs typeface="Times New Roman" pitchFamily="18" charset="0"/>
              </a:rPr>
              <a:t>nörojen</a:t>
            </a:r>
            <a:r>
              <a:rPr lang="tr-TR" sz="2400" dirty="0" smtClean="0">
                <a:cs typeface="Times New Roman" pitchFamily="18" charset="0"/>
              </a:rPr>
              <a:t> mesane </a:t>
            </a:r>
          </a:p>
          <a:p>
            <a:pPr marL="514350" indent="-514350">
              <a:buFontTx/>
              <a:buNone/>
              <a:defRPr/>
            </a:pPr>
            <a:r>
              <a:rPr lang="tr-TR" sz="2400" dirty="0" smtClean="0">
                <a:solidFill>
                  <a:srgbClr val="FF0000"/>
                </a:solidFill>
                <a:cs typeface="Times New Roman" pitchFamily="18" charset="0"/>
              </a:rPr>
              <a:t>3- </a:t>
            </a:r>
            <a:r>
              <a:rPr lang="tr-TR" sz="2400" dirty="0" err="1" smtClean="0">
                <a:solidFill>
                  <a:srgbClr val="FF0000"/>
                </a:solidFill>
                <a:cs typeface="Times New Roman" pitchFamily="18" charset="0"/>
              </a:rPr>
              <a:t>İnfravezikal</a:t>
            </a:r>
            <a:r>
              <a:rPr lang="tr-TR" sz="2400" dirty="0" smtClean="0">
                <a:solidFill>
                  <a:srgbClr val="FF0000"/>
                </a:solidFill>
                <a:cs typeface="Times New Roman" pitchFamily="18" charset="0"/>
              </a:rPr>
              <a:t> obstrüksiyon </a:t>
            </a:r>
          </a:p>
          <a:p>
            <a:pPr marL="514350" indent="-514350">
              <a:buFontTx/>
              <a:buNone/>
              <a:defRPr/>
            </a:pPr>
            <a:r>
              <a:rPr lang="tr-TR" sz="2400" dirty="0" smtClean="0">
                <a:cs typeface="Times New Roman" pitchFamily="18" charset="0"/>
              </a:rPr>
              <a:t>İdrar yapma zorluğu,</a:t>
            </a:r>
            <a:r>
              <a:rPr lang="tr-TR" sz="2400" dirty="0" err="1" smtClean="0">
                <a:cs typeface="Times New Roman" pitchFamily="18" charset="0"/>
              </a:rPr>
              <a:t>rezidü</a:t>
            </a:r>
            <a:r>
              <a:rPr lang="tr-TR" sz="2400" dirty="0" smtClean="0">
                <a:cs typeface="Times New Roman" pitchFamily="18" charset="0"/>
              </a:rPr>
              <a:t> idrar,idrar kaçırma(</a:t>
            </a:r>
            <a:r>
              <a:rPr lang="tr-TR" sz="2400" dirty="0" err="1" smtClean="0">
                <a:cs typeface="Times New Roman" pitchFamily="18" charset="0"/>
              </a:rPr>
              <a:t>overflow</a:t>
            </a:r>
            <a:r>
              <a:rPr lang="tr-TR" sz="2400" dirty="0" smtClean="0">
                <a:cs typeface="Times New Roman" pitchFamily="18" charset="0"/>
              </a:rPr>
              <a:t>)</a:t>
            </a:r>
          </a:p>
          <a:p>
            <a:pPr marL="514350" indent="-514350">
              <a:buFontTx/>
              <a:buNone/>
              <a:defRPr/>
            </a:pPr>
            <a:r>
              <a:rPr lang="tr-TR" sz="2400" dirty="0" smtClean="0">
                <a:cs typeface="Times New Roman" pitchFamily="18" charset="0"/>
              </a:rPr>
              <a:t>Üst </a:t>
            </a:r>
            <a:r>
              <a:rPr lang="tr-TR" sz="2400" dirty="0" err="1" smtClean="0">
                <a:cs typeface="Times New Roman" pitchFamily="18" charset="0"/>
              </a:rPr>
              <a:t>üriner</a:t>
            </a:r>
            <a:r>
              <a:rPr lang="tr-TR" sz="2400" dirty="0" smtClean="0">
                <a:cs typeface="Times New Roman" pitchFamily="18" charset="0"/>
              </a:rPr>
              <a:t> sistemde bozulma</a:t>
            </a:r>
          </a:p>
          <a:p>
            <a:pPr marL="514350" indent="-514350">
              <a:buFontTx/>
              <a:buNone/>
              <a:defRPr/>
            </a:pPr>
            <a:r>
              <a:rPr lang="tr-TR" sz="2400" dirty="0" smtClean="0">
                <a:solidFill>
                  <a:srgbClr val="FF0000"/>
                </a:solidFill>
                <a:cs typeface="Times New Roman" pitchFamily="18" charset="0"/>
              </a:rPr>
              <a:t>4-</a:t>
            </a:r>
            <a:r>
              <a:rPr lang="tr-TR" sz="2400" dirty="0" err="1" smtClean="0">
                <a:solidFill>
                  <a:srgbClr val="FF0000"/>
                </a:solidFill>
                <a:cs typeface="Times New Roman" pitchFamily="18" charset="0"/>
              </a:rPr>
              <a:t>Detrüsör</a:t>
            </a:r>
            <a:r>
              <a:rPr lang="tr-TR" sz="24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tr-TR" sz="2400" dirty="0" err="1" smtClean="0">
                <a:solidFill>
                  <a:srgbClr val="FF0000"/>
                </a:solidFill>
                <a:cs typeface="Times New Roman" pitchFamily="18" charset="0"/>
              </a:rPr>
              <a:t>kontraksiyon</a:t>
            </a:r>
            <a:r>
              <a:rPr lang="tr-TR" sz="2400" dirty="0" smtClean="0">
                <a:solidFill>
                  <a:srgbClr val="FF0000"/>
                </a:solidFill>
                <a:cs typeface="Times New Roman" pitchFamily="18" charset="0"/>
              </a:rPr>
              <a:t> gücünü arttırma</a:t>
            </a:r>
          </a:p>
          <a:p>
            <a:pPr marL="514350" indent="-514350">
              <a:buFontTx/>
              <a:buNone/>
              <a:defRPr/>
            </a:pPr>
            <a:r>
              <a:rPr lang="tr-TR" sz="2400" dirty="0" smtClean="0">
                <a:cs typeface="Times New Roman" pitchFamily="18" charset="0"/>
              </a:rPr>
              <a:t>İdrar yapma zorluğu,</a:t>
            </a:r>
            <a:r>
              <a:rPr lang="tr-TR" sz="2400" dirty="0" err="1" smtClean="0">
                <a:cs typeface="Times New Roman" pitchFamily="18" charset="0"/>
              </a:rPr>
              <a:t>rezidü</a:t>
            </a:r>
            <a:r>
              <a:rPr lang="tr-TR" sz="2400" dirty="0" smtClean="0">
                <a:cs typeface="Times New Roman" pitchFamily="18" charset="0"/>
              </a:rPr>
              <a:t> idrar,idrar kaçırma(</a:t>
            </a:r>
            <a:r>
              <a:rPr lang="tr-TR" sz="2400" dirty="0" err="1" smtClean="0">
                <a:cs typeface="Times New Roman" pitchFamily="18" charset="0"/>
              </a:rPr>
              <a:t>overflow</a:t>
            </a:r>
            <a:r>
              <a:rPr lang="tr-TR" sz="2400" dirty="0" smtClean="0">
                <a:cs typeface="Times New Roman" pitchFamily="18" charset="0"/>
              </a:rPr>
              <a:t>)</a:t>
            </a:r>
          </a:p>
          <a:p>
            <a:pPr marL="514350" indent="-514350">
              <a:buFontTx/>
              <a:buNone/>
              <a:defRPr/>
            </a:pP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14350" indent="-514350">
              <a:defRPr/>
            </a:pPr>
            <a:r>
              <a:rPr lang="tr-TR" sz="3200" dirty="0" err="1" smtClean="0">
                <a:solidFill>
                  <a:srgbClr val="FF0000"/>
                </a:solidFill>
                <a:cs typeface="Times New Roman" pitchFamily="18" charset="0"/>
              </a:rPr>
              <a:t>Üretral</a:t>
            </a:r>
            <a:r>
              <a:rPr lang="tr-TR" sz="3200" dirty="0" smtClean="0">
                <a:solidFill>
                  <a:srgbClr val="FF0000"/>
                </a:solidFill>
                <a:cs typeface="Times New Roman" pitchFamily="18" charset="0"/>
              </a:rPr>
              <a:t> direnci güçlendirme</a:t>
            </a:r>
            <a:br>
              <a:rPr lang="tr-TR" sz="3200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tr-TR" sz="3200" dirty="0" smtClean="0">
                <a:solidFill>
                  <a:srgbClr val="FF0000"/>
                </a:solidFill>
                <a:cs typeface="Times New Roman" pitchFamily="18" charset="0"/>
              </a:rPr>
              <a:t>Kadın STİK </a:t>
            </a:r>
            <a:br>
              <a:rPr lang="tr-TR" sz="3200" dirty="0" smtClean="0">
                <a:solidFill>
                  <a:srgbClr val="FF0000"/>
                </a:solidFill>
                <a:cs typeface="Times New Roman" pitchFamily="18" charset="0"/>
              </a:rPr>
            </a:br>
            <a:endParaRPr lang="tr-TR" sz="3200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None/>
              <a:defRPr/>
            </a:pPr>
            <a:endParaRPr lang="tr-TR" dirty="0" smtClean="0"/>
          </a:p>
          <a:p>
            <a:pPr marL="514350" indent="-514350">
              <a:buFontTx/>
              <a:buNone/>
              <a:defRPr/>
            </a:pPr>
            <a:r>
              <a:rPr lang="tr-TR" dirty="0" smtClean="0"/>
              <a:t>1.Basamak tedavi; </a:t>
            </a:r>
            <a:r>
              <a:rPr lang="tr-TR" dirty="0" err="1" smtClean="0"/>
              <a:t>Pelvik</a:t>
            </a:r>
            <a:r>
              <a:rPr lang="tr-TR" dirty="0" smtClean="0"/>
              <a:t> taban egzersizi+</a:t>
            </a:r>
            <a:r>
              <a:rPr lang="tr-TR" dirty="0" err="1" smtClean="0"/>
              <a:t>duloksetin</a:t>
            </a:r>
            <a:r>
              <a:rPr lang="tr-TR" dirty="0" smtClean="0"/>
              <a:t> </a:t>
            </a:r>
          </a:p>
          <a:p>
            <a:pPr marL="514350" indent="-514350">
              <a:buFontTx/>
              <a:buNone/>
              <a:defRPr/>
            </a:pPr>
            <a:endParaRPr lang="tr-TR" dirty="0" smtClean="0"/>
          </a:p>
          <a:p>
            <a:pPr marL="514350" indent="-514350">
              <a:buFontTx/>
              <a:buNone/>
              <a:defRPr/>
            </a:pPr>
            <a:endParaRPr lang="tr-TR" dirty="0" smtClean="0"/>
          </a:p>
          <a:p>
            <a:pPr marL="514350" indent="-514350">
              <a:buFontTx/>
              <a:buNone/>
              <a:defRPr/>
            </a:pPr>
            <a:r>
              <a:rPr lang="tr-TR" dirty="0" smtClean="0"/>
              <a:t>2.Cerrahi tedavi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solidFill>
                  <a:srgbClr val="FF0000"/>
                </a:solidFill>
                <a:cs typeface="Times New Roman" pitchFamily="18" charset="0"/>
              </a:rPr>
              <a:t>Kadın STİK  CERRAHİSİ</a:t>
            </a:r>
            <a:br>
              <a:rPr lang="tr-TR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tr-TR" dirty="0" smtClean="0">
                <a:solidFill>
                  <a:srgbClr val="FF0000"/>
                </a:solidFill>
              </a:rPr>
              <a:t>Orta </a:t>
            </a:r>
            <a:r>
              <a:rPr lang="tr-TR" dirty="0" err="1" smtClean="0">
                <a:solidFill>
                  <a:srgbClr val="FF0000"/>
                </a:solidFill>
              </a:rPr>
              <a:t>Üretra</a:t>
            </a:r>
            <a:r>
              <a:rPr lang="tr-TR" dirty="0" smtClean="0">
                <a:solidFill>
                  <a:srgbClr val="FF0000"/>
                </a:solidFill>
              </a:rPr>
              <a:t> Askı</a:t>
            </a:r>
          </a:p>
        </p:txBody>
      </p:sp>
      <p:sp>
        <p:nvSpPr>
          <p:cNvPr id="28675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tr-TR" b="1" dirty="0" smtClean="0"/>
          </a:p>
          <a:p>
            <a:pPr eaLnBrk="1" hangingPunct="1"/>
            <a:r>
              <a:rPr lang="tr-TR" b="1" dirty="0" smtClean="0"/>
              <a:t>Altın standart</a:t>
            </a:r>
          </a:p>
          <a:p>
            <a:pPr eaLnBrk="1" hangingPunct="1"/>
            <a:endParaRPr lang="tr-TR" b="1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39975" t="-2550" r="34705" b="66478"/>
          <a:stretch>
            <a:fillRect/>
          </a:stretch>
        </p:blipFill>
        <p:spPr bwMode="auto">
          <a:xfrm rot="16200000">
            <a:off x="5421146" y="2003791"/>
            <a:ext cx="2232248" cy="3210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Başlık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tr-TR" b="1" dirty="0" smtClean="0"/>
              <a:t>OÜA</a:t>
            </a:r>
          </a:p>
        </p:txBody>
      </p:sp>
      <p:pic>
        <p:nvPicPr>
          <p:cNvPr id="225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66925"/>
          <a:stretch>
            <a:fillRect/>
          </a:stretch>
        </p:blipFill>
        <p:spPr>
          <a:xfrm>
            <a:off x="5148064" y="1268760"/>
            <a:ext cx="3600400" cy="3492500"/>
          </a:xfr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80728"/>
            <a:ext cx="4896544" cy="39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etin kutusu"/>
          <p:cNvSpPr txBox="1"/>
          <p:nvPr/>
        </p:nvSpPr>
        <p:spPr>
          <a:xfrm>
            <a:off x="3059832" y="5517232"/>
            <a:ext cx="3432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600" dirty="0" smtClean="0"/>
              <a:t>RETROPUBİK-TVT</a:t>
            </a:r>
            <a:endParaRPr lang="tr-T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4124" r="33501"/>
          <a:stretch>
            <a:fillRect/>
          </a:stretch>
        </p:blipFill>
        <p:spPr>
          <a:xfrm>
            <a:off x="1763688" y="1772816"/>
            <a:ext cx="2664296" cy="2638865"/>
          </a:xfrm>
          <a:noFill/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772817"/>
            <a:ext cx="2304256" cy="267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1 Başlık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tr-TR" b="1" dirty="0" smtClean="0"/>
              <a:t>OÜA</a:t>
            </a:r>
          </a:p>
        </p:txBody>
      </p:sp>
      <p:sp>
        <p:nvSpPr>
          <p:cNvPr id="10" name="9 Metin kutusu"/>
          <p:cNvSpPr txBox="1"/>
          <p:nvPr/>
        </p:nvSpPr>
        <p:spPr>
          <a:xfrm>
            <a:off x="2267744" y="6211669"/>
            <a:ext cx="48328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600" dirty="0" smtClean="0"/>
              <a:t>TRANSOBTURATOR -TOT </a:t>
            </a:r>
            <a:endParaRPr lang="tr-T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52 yaş, kadın </a:t>
            </a:r>
          </a:p>
          <a:p>
            <a:r>
              <a:rPr lang="tr-TR" dirty="0" smtClean="0"/>
              <a:t>İdrar kaçırma </a:t>
            </a:r>
          </a:p>
          <a:p>
            <a:r>
              <a:rPr lang="tr-TR" dirty="0" smtClean="0"/>
              <a:t>5 yıldır var</a:t>
            </a:r>
          </a:p>
          <a:p>
            <a:r>
              <a:rPr lang="tr-TR" dirty="0" smtClean="0"/>
              <a:t>Son bir yıldır artmış</a:t>
            </a:r>
          </a:p>
          <a:p>
            <a:r>
              <a:rPr lang="tr-TR" dirty="0" err="1" smtClean="0"/>
              <a:t>Pelvik</a:t>
            </a:r>
            <a:r>
              <a:rPr lang="tr-TR" dirty="0" smtClean="0"/>
              <a:t> taban egzersizleri başarısız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tot6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115616" y="692696"/>
            <a:ext cx="6902384" cy="5176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solidFill>
                  <a:srgbClr val="FF0000"/>
                </a:solidFill>
                <a:cs typeface="Times New Roman" pitchFamily="18" charset="0"/>
              </a:rPr>
              <a:t>Erkek STİK  CERRAHİSİ</a:t>
            </a:r>
            <a:br>
              <a:rPr lang="tr-TR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tr-TR" dirty="0" smtClean="0">
                <a:solidFill>
                  <a:srgbClr val="FF0000"/>
                </a:solidFill>
              </a:rPr>
              <a:t>Yapay </a:t>
            </a:r>
            <a:r>
              <a:rPr lang="tr-TR" dirty="0" err="1" smtClean="0">
                <a:solidFill>
                  <a:srgbClr val="FF0000"/>
                </a:solidFill>
              </a:rPr>
              <a:t>Üriner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Sfinkter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endParaRPr lang="tr-TR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844824"/>
            <a:ext cx="4071684" cy="4525963"/>
          </a:xfrm>
          <a:noFill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060848"/>
            <a:ext cx="3889375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538" name="Rectangle 2"/>
          <p:cNvSpPr>
            <a:spLocks noGrp="1" noChangeArrowheads="1"/>
          </p:cNvSpPr>
          <p:nvPr>
            <p:ph type="title"/>
          </p:nvPr>
        </p:nvSpPr>
        <p:spPr>
          <a:xfrm>
            <a:off x="974725" y="404813"/>
            <a:ext cx="6837363" cy="768350"/>
          </a:xfrm>
          <a:ln>
            <a:solidFill>
              <a:schemeClr val="tx2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tr-TR" sz="3600" dirty="0" smtClean="0">
                <a:solidFill>
                  <a:srgbClr val="FF0000"/>
                </a:solidFill>
              </a:rPr>
              <a:t>Boşaltım dönemi</a:t>
            </a:r>
          </a:p>
        </p:txBody>
      </p:sp>
      <p:sp>
        <p:nvSpPr>
          <p:cNvPr id="184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2800" y="1630363"/>
            <a:ext cx="7359650" cy="4751387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tr-TR" altLang="tr-TR" sz="2400" dirty="0" smtClean="0"/>
          </a:p>
          <a:p>
            <a:pPr>
              <a:lnSpc>
                <a:spcPct val="150000"/>
              </a:lnSpc>
            </a:pPr>
            <a:r>
              <a:rPr lang="tr-TR" altLang="tr-TR" sz="2400" dirty="0" smtClean="0"/>
              <a:t>Düz ve çizgili kas </a:t>
            </a:r>
            <a:r>
              <a:rPr lang="tr-TR" altLang="tr-TR" sz="2400" dirty="0" err="1" smtClean="0"/>
              <a:t>sfinkteri</a:t>
            </a:r>
            <a:r>
              <a:rPr lang="tr-TR" altLang="tr-TR" sz="2400" dirty="0" smtClean="0"/>
              <a:t> seviyesinde bu kasılmaya eşlik eden direnç azalması</a:t>
            </a:r>
          </a:p>
          <a:p>
            <a:pPr eaLnBrk="1" hangingPunct="1">
              <a:lnSpc>
                <a:spcPct val="150000"/>
              </a:lnSpc>
            </a:pPr>
            <a:endParaRPr lang="tr-TR" altLang="tr-TR" sz="2400" dirty="0" smtClean="0"/>
          </a:p>
          <a:p>
            <a:pPr eaLnBrk="1" hangingPunct="1">
              <a:lnSpc>
                <a:spcPct val="150000"/>
              </a:lnSpc>
            </a:pPr>
            <a:endParaRPr lang="tr-TR" altLang="tr-TR" sz="2400" dirty="0" smtClean="0"/>
          </a:p>
          <a:p>
            <a:pPr eaLnBrk="1" hangingPunct="1">
              <a:lnSpc>
                <a:spcPct val="150000"/>
              </a:lnSpc>
            </a:pPr>
            <a:r>
              <a:rPr lang="tr-TR" altLang="tr-TR" sz="2400" dirty="0" smtClean="0"/>
              <a:t>Yeterli güç ve sürede </a:t>
            </a:r>
            <a:r>
              <a:rPr lang="tr-TR" altLang="tr-TR" sz="2400" dirty="0" err="1" smtClean="0"/>
              <a:t>detrusorun</a:t>
            </a:r>
            <a:r>
              <a:rPr lang="tr-TR" altLang="tr-TR" sz="2400" dirty="0" smtClean="0"/>
              <a:t> tümüyle kasılması</a:t>
            </a:r>
          </a:p>
          <a:p>
            <a:pPr eaLnBrk="1" hangingPunct="1">
              <a:lnSpc>
                <a:spcPct val="150000"/>
              </a:lnSpc>
            </a:pPr>
            <a:endParaRPr lang="tr-TR" altLang="tr-T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AÜS </a:t>
            </a:r>
            <a:endParaRPr lang="tr-TR" dirty="0"/>
          </a:p>
        </p:txBody>
      </p:sp>
      <p:pic>
        <p:nvPicPr>
          <p:cNvPr id="4" name="sfinkter video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499659" y="1556792"/>
            <a:ext cx="5964493" cy="44733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solidFill>
                  <a:srgbClr val="FF0000"/>
                </a:solidFill>
                <a:cs typeface="Times New Roman" pitchFamily="18" charset="0"/>
              </a:rPr>
              <a:t>Sıkışma tipi idrar kaçırma </a:t>
            </a:r>
            <a:br>
              <a:rPr lang="tr-TR" dirty="0" smtClean="0">
                <a:solidFill>
                  <a:srgbClr val="FF0000"/>
                </a:solidFill>
                <a:cs typeface="Times New Roman" pitchFamily="18" charset="0"/>
              </a:rPr>
            </a:b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None/>
              <a:defRPr/>
            </a:pPr>
            <a:r>
              <a:rPr lang="tr-TR" dirty="0" smtClean="0">
                <a:cs typeface="Times New Roman" pitchFamily="18" charset="0"/>
              </a:rPr>
              <a:t>Aşırı aktif mesane</a:t>
            </a:r>
          </a:p>
          <a:p>
            <a:pPr marL="514350" indent="-514350">
              <a:buFontTx/>
              <a:buNone/>
              <a:defRPr/>
            </a:pPr>
            <a:endParaRPr lang="tr-TR" dirty="0" smtClean="0">
              <a:cs typeface="Times New Roman" pitchFamily="18" charset="0"/>
            </a:endParaRPr>
          </a:p>
          <a:p>
            <a:pPr marL="514350" indent="-514350">
              <a:buFontTx/>
              <a:buNone/>
              <a:defRPr/>
            </a:pPr>
            <a:endParaRPr lang="tr-TR" dirty="0" smtClean="0">
              <a:cs typeface="Times New Roman" pitchFamily="18" charset="0"/>
            </a:endParaRPr>
          </a:p>
          <a:p>
            <a:pPr marL="514350" indent="-514350">
              <a:buFontTx/>
              <a:buNone/>
              <a:defRPr/>
            </a:pPr>
            <a:endParaRPr lang="tr-TR" dirty="0" smtClean="0">
              <a:cs typeface="Times New Roman" pitchFamily="18" charset="0"/>
            </a:endParaRPr>
          </a:p>
          <a:p>
            <a:pPr marL="514350" indent="-514350">
              <a:buFontTx/>
              <a:buNone/>
              <a:defRPr/>
            </a:pPr>
            <a:r>
              <a:rPr lang="tr-TR" dirty="0" smtClean="0">
                <a:cs typeface="Times New Roman" pitchFamily="18" charset="0"/>
              </a:rPr>
              <a:t>Yüksek basınçlı </a:t>
            </a:r>
            <a:r>
              <a:rPr lang="tr-TR" dirty="0" err="1" smtClean="0">
                <a:cs typeface="Times New Roman" pitchFamily="18" charset="0"/>
              </a:rPr>
              <a:t>nörojen</a:t>
            </a:r>
            <a:r>
              <a:rPr lang="tr-TR" dirty="0" smtClean="0">
                <a:cs typeface="Times New Roman" pitchFamily="18" charset="0"/>
              </a:rPr>
              <a:t> mesane 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AAM 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Ani idrar hissi </a:t>
            </a:r>
          </a:p>
          <a:p>
            <a:endParaRPr lang="tr-TR" dirty="0" smtClean="0"/>
          </a:p>
          <a:p>
            <a:r>
              <a:rPr lang="tr-TR" dirty="0" smtClean="0"/>
              <a:t>Beraberinde sıklıkla </a:t>
            </a:r>
            <a:r>
              <a:rPr lang="tr-TR" dirty="0" err="1" smtClean="0"/>
              <a:t>noktüri</a:t>
            </a:r>
            <a:r>
              <a:rPr lang="tr-TR" dirty="0" smtClean="0"/>
              <a:t> ve idrar sıklığı olan</a:t>
            </a:r>
          </a:p>
          <a:p>
            <a:endParaRPr lang="tr-TR" dirty="0" smtClean="0"/>
          </a:p>
          <a:p>
            <a:r>
              <a:rPr lang="tr-TR" dirty="0" smtClean="0"/>
              <a:t>± Sıkışma tipi idrar kaçırma</a:t>
            </a:r>
          </a:p>
          <a:p>
            <a:endParaRPr lang="tr-TR" dirty="0" smtClean="0"/>
          </a:p>
          <a:p>
            <a:r>
              <a:rPr lang="tr-TR" dirty="0" smtClean="0"/>
              <a:t>İYE veya altta yatan bir nedenin olmadığı</a:t>
            </a:r>
            <a:endParaRPr lang="tr-TR" dirty="0"/>
          </a:p>
        </p:txBody>
      </p:sp>
      <p:sp>
        <p:nvSpPr>
          <p:cNvPr id="4" name="3 Metin kutusu"/>
          <p:cNvSpPr txBox="1"/>
          <p:nvPr/>
        </p:nvSpPr>
        <p:spPr>
          <a:xfrm>
            <a:off x="4499992" y="5934670"/>
            <a:ext cx="42711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 </a:t>
            </a:r>
            <a:r>
              <a:rPr lang="en-US" dirty="0" smtClean="0"/>
              <a:t> </a:t>
            </a:r>
            <a:r>
              <a:rPr lang="tr-TR" dirty="0" smtClean="0"/>
              <a:t> </a:t>
            </a:r>
            <a:r>
              <a:rPr lang="en-US" dirty="0" smtClean="0"/>
              <a:t>IUGA</a:t>
            </a:r>
            <a:r>
              <a:rPr lang="tr-TR" dirty="0" smtClean="0"/>
              <a:t>-</a:t>
            </a:r>
            <a:r>
              <a:rPr lang="en-US" dirty="0" smtClean="0"/>
              <a:t> ICS</a:t>
            </a:r>
            <a:r>
              <a:rPr lang="tr-TR" dirty="0" smtClean="0"/>
              <a:t> </a:t>
            </a:r>
            <a:r>
              <a:rPr lang="en-US" dirty="0" smtClean="0"/>
              <a:t>joint report on the terminology </a:t>
            </a:r>
            <a:endParaRPr lang="tr-TR" dirty="0" smtClean="0"/>
          </a:p>
          <a:p>
            <a:r>
              <a:rPr lang="tr-TR" dirty="0" smtClean="0"/>
              <a:t>   </a:t>
            </a:r>
            <a:r>
              <a:rPr lang="en-US" dirty="0" smtClean="0"/>
              <a:t>for female pelvic floor dysfunction. </a:t>
            </a:r>
            <a:endParaRPr lang="tr-TR" dirty="0" smtClean="0"/>
          </a:p>
          <a:p>
            <a:r>
              <a:rPr lang="tr-TR" dirty="0" smtClean="0"/>
              <a:t>   </a:t>
            </a:r>
            <a:r>
              <a:rPr lang="tr-TR" dirty="0" err="1" smtClean="0"/>
              <a:t>Neurourol</a:t>
            </a:r>
            <a:r>
              <a:rPr lang="tr-TR" dirty="0" smtClean="0"/>
              <a:t> </a:t>
            </a:r>
            <a:r>
              <a:rPr lang="tr-TR" dirty="0" err="1" smtClean="0"/>
              <a:t>Urodyn</a:t>
            </a:r>
            <a:r>
              <a:rPr lang="tr-TR" dirty="0" smtClean="0"/>
              <a:t> 2010</a:t>
            </a:r>
            <a:endParaRPr lang="tr-T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228600"/>
            <a:ext cx="8243887" cy="72548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rmAutofit fontScale="90000"/>
          </a:bodyPr>
          <a:lstStyle/>
          <a:p>
            <a:r>
              <a:rPr lang="tr-TR" alt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1. Basamak Tedavi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382000" cy="5486400"/>
          </a:xfrm>
          <a:noFill/>
        </p:spPr>
        <p:txBody>
          <a:bodyPr>
            <a:normAutofit lnSpcReduction="10000"/>
          </a:bodyPr>
          <a:lstStyle/>
          <a:p>
            <a:pPr>
              <a:lnSpc>
                <a:spcPct val="160000"/>
              </a:lnSpc>
            </a:pPr>
            <a:r>
              <a:rPr lang="tr-TR" altLang="tr-TR" sz="2400" b="1" dirty="0" smtClean="0">
                <a:solidFill>
                  <a:srgbClr val="FF0000"/>
                </a:solidFill>
              </a:rPr>
              <a:t>Davranışsal Tedaviler</a:t>
            </a:r>
          </a:p>
          <a:p>
            <a:pPr lvl="1">
              <a:lnSpc>
                <a:spcPct val="160000"/>
              </a:lnSpc>
            </a:pPr>
            <a:r>
              <a:rPr lang="tr-TR" altLang="tr-TR" sz="2000" dirty="0" smtClean="0"/>
              <a:t>İşeme alışkanlıklarının değiştirilmesi (Mesane)</a:t>
            </a:r>
          </a:p>
          <a:p>
            <a:pPr lvl="2">
              <a:lnSpc>
                <a:spcPct val="160000"/>
              </a:lnSpc>
            </a:pPr>
            <a:r>
              <a:rPr lang="tr-TR" altLang="tr-TR" sz="1600" dirty="0" smtClean="0"/>
              <a:t>Mesane eğitimi, zamanlı işeme</a:t>
            </a:r>
          </a:p>
          <a:p>
            <a:pPr lvl="1">
              <a:lnSpc>
                <a:spcPct val="160000"/>
              </a:lnSpc>
            </a:pPr>
            <a:r>
              <a:rPr lang="tr-TR" altLang="tr-TR" sz="2000" dirty="0" err="1" smtClean="0"/>
              <a:t>Pelvik</a:t>
            </a:r>
            <a:r>
              <a:rPr lang="tr-TR" altLang="tr-TR" sz="2000" dirty="0" smtClean="0"/>
              <a:t> adale jimnastiği (Mesane çıkımı)</a:t>
            </a:r>
          </a:p>
          <a:p>
            <a:pPr lvl="2">
              <a:lnSpc>
                <a:spcPct val="160000"/>
              </a:lnSpc>
            </a:pPr>
            <a:r>
              <a:rPr lang="tr-TR" altLang="tr-TR" sz="1600" dirty="0" err="1" smtClean="0"/>
              <a:t>Biofeedback</a:t>
            </a:r>
            <a:r>
              <a:rPr lang="tr-TR" altLang="tr-TR" sz="1600" dirty="0" smtClean="0"/>
              <a:t>, elektriksel </a:t>
            </a:r>
            <a:r>
              <a:rPr lang="tr-TR" altLang="tr-TR" sz="1600" dirty="0" err="1" smtClean="0"/>
              <a:t>stimulasyon</a:t>
            </a:r>
            <a:endParaRPr lang="tr-TR" altLang="tr-TR" sz="1600" dirty="0" smtClean="0"/>
          </a:p>
          <a:p>
            <a:pPr lvl="2">
              <a:lnSpc>
                <a:spcPct val="160000"/>
              </a:lnSpc>
            </a:pPr>
            <a:r>
              <a:rPr lang="tr-TR" altLang="tr-TR" sz="1600" dirty="0" smtClean="0"/>
              <a:t>Terapist veya eğitimli hemşire!!</a:t>
            </a:r>
          </a:p>
          <a:p>
            <a:pPr lvl="1">
              <a:lnSpc>
                <a:spcPct val="160000"/>
              </a:lnSpc>
            </a:pPr>
            <a:r>
              <a:rPr lang="tr-TR" altLang="tr-TR" sz="2000" dirty="0" smtClean="0"/>
              <a:t>Sıvı ve beslenme alışkanlıklarının düzenlenmesi</a:t>
            </a:r>
          </a:p>
          <a:p>
            <a:pPr lvl="1">
              <a:lnSpc>
                <a:spcPct val="160000"/>
              </a:lnSpc>
            </a:pPr>
            <a:r>
              <a:rPr lang="tr-TR" altLang="tr-TR" sz="2000" dirty="0" smtClean="0"/>
              <a:t>Kilo verme</a:t>
            </a:r>
          </a:p>
          <a:p>
            <a:pPr>
              <a:lnSpc>
                <a:spcPct val="160000"/>
              </a:lnSpc>
            </a:pPr>
            <a:r>
              <a:rPr lang="tr-TR" altLang="tr-TR" sz="2400" b="1" dirty="0" smtClean="0">
                <a:solidFill>
                  <a:srgbClr val="FF0000"/>
                </a:solidFill>
              </a:rPr>
              <a:t>Tüm AAM hastalarına </a:t>
            </a:r>
            <a:r>
              <a:rPr lang="tr-TR" altLang="tr-TR" sz="2400" dirty="0" smtClean="0"/>
              <a:t>önerilmeli </a:t>
            </a:r>
          </a:p>
          <a:p>
            <a:pPr>
              <a:lnSpc>
                <a:spcPct val="160000"/>
              </a:lnSpc>
            </a:pPr>
            <a:r>
              <a:rPr lang="tr-TR" altLang="tr-TR" sz="2400" dirty="0" smtClean="0"/>
              <a:t>Tüm tedaviler (özellikle </a:t>
            </a:r>
            <a:r>
              <a:rPr lang="tr-TR" altLang="tr-TR" sz="2400" dirty="0" err="1" smtClean="0"/>
              <a:t>antimuskarinikler</a:t>
            </a:r>
            <a:r>
              <a:rPr lang="tr-TR" altLang="tr-TR" sz="2400" dirty="0" smtClean="0"/>
              <a:t>) </a:t>
            </a:r>
            <a:r>
              <a:rPr lang="tr-TR" altLang="tr-TR" sz="2400" b="1" dirty="0" smtClean="0">
                <a:solidFill>
                  <a:srgbClr val="FF0000"/>
                </a:solidFill>
              </a:rPr>
              <a:t>kombine</a:t>
            </a:r>
          </a:p>
          <a:p>
            <a:pPr>
              <a:lnSpc>
                <a:spcPct val="160000"/>
              </a:lnSpc>
              <a:buFontTx/>
              <a:buNone/>
            </a:pPr>
            <a:endParaRPr lang="tr-TR" altLang="tr-TR" sz="2400" dirty="0" smtClean="0">
              <a:latin typeface="Arial" charset="0"/>
            </a:endParaRPr>
          </a:p>
          <a:p>
            <a:pPr>
              <a:lnSpc>
                <a:spcPct val="160000"/>
              </a:lnSpc>
            </a:pPr>
            <a:endParaRPr lang="tr-TR" altLang="tr-TR" sz="2400" dirty="0" smtClean="0">
              <a:latin typeface="Arial" charset="0"/>
            </a:endParaRPr>
          </a:p>
          <a:p>
            <a:pPr>
              <a:lnSpc>
                <a:spcPct val="160000"/>
              </a:lnSpc>
            </a:pPr>
            <a:endParaRPr lang="tr-TR" altLang="tr-TR" sz="24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902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AAM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tr-TR" dirty="0" smtClean="0">
                <a:solidFill>
                  <a:srgbClr val="FF0000"/>
                </a:solidFill>
              </a:rPr>
              <a:t>    </a:t>
            </a:r>
            <a:r>
              <a:rPr lang="tr-TR" dirty="0" err="1" smtClean="0">
                <a:solidFill>
                  <a:srgbClr val="FF0000"/>
                </a:solidFill>
              </a:rPr>
              <a:t>Antikolinerjik</a:t>
            </a:r>
            <a:r>
              <a:rPr lang="tr-TR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tr-TR" dirty="0" err="1" smtClean="0"/>
              <a:t>oksibutinin</a:t>
            </a:r>
            <a:r>
              <a:rPr lang="tr-TR" dirty="0" smtClean="0"/>
              <a:t>,</a:t>
            </a:r>
            <a:r>
              <a:rPr lang="tr-TR" dirty="0" err="1" smtClean="0"/>
              <a:t>tolterodine</a:t>
            </a:r>
            <a:r>
              <a:rPr lang="tr-TR" dirty="0" smtClean="0"/>
              <a:t>,</a:t>
            </a:r>
            <a:r>
              <a:rPr lang="tr-TR" dirty="0" err="1" smtClean="0"/>
              <a:t>trospiyum</a:t>
            </a:r>
            <a:r>
              <a:rPr lang="tr-TR" dirty="0" smtClean="0"/>
              <a:t>,</a:t>
            </a:r>
            <a:r>
              <a:rPr lang="tr-TR" dirty="0" err="1" smtClean="0"/>
              <a:t>propiverin</a:t>
            </a:r>
            <a:r>
              <a:rPr lang="tr-TR" dirty="0" smtClean="0"/>
              <a:t>,</a:t>
            </a:r>
          </a:p>
          <a:p>
            <a:pPr>
              <a:lnSpc>
                <a:spcPct val="80000"/>
              </a:lnSpc>
              <a:buNone/>
            </a:pPr>
            <a:r>
              <a:rPr lang="tr-TR" dirty="0" smtClean="0"/>
              <a:t>    </a:t>
            </a:r>
            <a:r>
              <a:rPr lang="tr-TR" dirty="0" err="1" smtClean="0"/>
              <a:t>darifenasin</a:t>
            </a:r>
            <a:r>
              <a:rPr lang="tr-TR" dirty="0" smtClean="0"/>
              <a:t>,</a:t>
            </a:r>
            <a:r>
              <a:rPr lang="tr-TR" dirty="0" err="1" smtClean="0"/>
              <a:t>solifenasin</a:t>
            </a:r>
            <a:r>
              <a:rPr lang="tr-TR" dirty="0" smtClean="0"/>
              <a:t>,</a:t>
            </a:r>
            <a:r>
              <a:rPr lang="tr-TR" dirty="0" err="1" smtClean="0"/>
              <a:t>fesoterodin</a:t>
            </a:r>
            <a:endParaRPr lang="tr-TR" dirty="0" smtClean="0"/>
          </a:p>
          <a:p>
            <a:r>
              <a:rPr lang="tr-TR" dirty="0" smtClean="0">
                <a:solidFill>
                  <a:srgbClr val="FF0000"/>
                </a:solidFill>
              </a:rPr>
              <a:t>ß 3 </a:t>
            </a:r>
            <a:r>
              <a:rPr lang="tr-TR" dirty="0" err="1" smtClean="0">
                <a:solidFill>
                  <a:srgbClr val="FF0000"/>
                </a:solidFill>
              </a:rPr>
              <a:t>agonist</a:t>
            </a:r>
            <a:r>
              <a:rPr lang="tr-TR" dirty="0" smtClean="0">
                <a:solidFill>
                  <a:srgbClr val="FF0000"/>
                </a:solidFill>
              </a:rPr>
              <a:t>              </a:t>
            </a:r>
            <a:r>
              <a:rPr lang="tr-TR" dirty="0" err="1" smtClean="0"/>
              <a:t>Mirabegron</a:t>
            </a:r>
            <a:endParaRPr lang="tr-TR" dirty="0" smtClean="0"/>
          </a:p>
          <a:p>
            <a:r>
              <a:rPr lang="tr-TR" dirty="0" err="1" smtClean="0">
                <a:solidFill>
                  <a:srgbClr val="FF0000"/>
                </a:solidFill>
              </a:rPr>
              <a:t>Bont</a:t>
            </a:r>
            <a:r>
              <a:rPr lang="tr-TR" dirty="0" smtClean="0">
                <a:solidFill>
                  <a:srgbClr val="FF0000"/>
                </a:solidFill>
              </a:rPr>
              <a:t>-A enjeksiyonu</a:t>
            </a:r>
          </a:p>
          <a:p>
            <a:r>
              <a:rPr lang="tr-TR" dirty="0" err="1" smtClean="0">
                <a:solidFill>
                  <a:srgbClr val="FF0000"/>
                </a:solidFill>
              </a:rPr>
              <a:t>Nöromodülasyon</a:t>
            </a:r>
            <a:endParaRPr lang="tr-TR" dirty="0" smtClean="0">
              <a:solidFill>
                <a:srgbClr val="FF0000"/>
              </a:solidFill>
            </a:endParaRPr>
          </a:p>
          <a:p>
            <a:r>
              <a:rPr lang="tr-TR" dirty="0" err="1" smtClean="0">
                <a:solidFill>
                  <a:srgbClr val="FF0000"/>
                </a:solidFill>
              </a:rPr>
              <a:t>Augmentasyon</a:t>
            </a:r>
            <a:r>
              <a:rPr lang="tr-TR" dirty="0" smtClean="0"/>
              <a:t> </a:t>
            </a:r>
            <a:endParaRPr lang="tr-TR" dirty="0"/>
          </a:p>
        </p:txBody>
      </p:sp>
      <p:cxnSp>
        <p:nvCxnSpPr>
          <p:cNvPr id="5" name="4 Düz Ok Bağlayıcısı"/>
          <p:cNvCxnSpPr/>
          <p:nvPr/>
        </p:nvCxnSpPr>
        <p:spPr>
          <a:xfrm>
            <a:off x="2987824" y="3284984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solidFill>
                  <a:srgbClr val="FF0000"/>
                </a:solidFill>
                <a:cs typeface="Times New Roman" pitchFamily="18" charset="0"/>
              </a:rPr>
              <a:t/>
            </a:r>
            <a:br>
              <a:rPr lang="tr-TR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tr-TR" dirty="0" err="1" smtClean="0">
                <a:solidFill>
                  <a:srgbClr val="FF0000"/>
                </a:solidFill>
                <a:cs typeface="Times New Roman" pitchFamily="18" charset="0"/>
              </a:rPr>
              <a:t>İnfravezikal</a:t>
            </a:r>
            <a:r>
              <a:rPr lang="tr-TR" dirty="0" smtClean="0">
                <a:solidFill>
                  <a:srgbClr val="FF0000"/>
                </a:solidFill>
                <a:cs typeface="Times New Roman" pitchFamily="18" charset="0"/>
              </a:rPr>
              <a:t> obstrüksiyon</a:t>
            </a:r>
            <a:br>
              <a:rPr lang="tr-TR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tr-TR" dirty="0" smtClean="0">
                <a:solidFill>
                  <a:srgbClr val="FF0000"/>
                </a:solidFill>
                <a:cs typeface="Times New Roman" pitchFamily="18" charset="0"/>
              </a:rPr>
              <a:t>ERKEK -BPH</a:t>
            </a:r>
            <a:br>
              <a:rPr lang="tr-TR" dirty="0" smtClean="0">
                <a:solidFill>
                  <a:srgbClr val="FF0000"/>
                </a:solidFill>
                <a:cs typeface="Times New Roman" pitchFamily="18" charset="0"/>
              </a:rPr>
            </a:b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Alfa </a:t>
            </a:r>
            <a:r>
              <a:rPr lang="tr-TR" dirty="0" err="1" smtClean="0"/>
              <a:t>bloker</a:t>
            </a:r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5 alfa </a:t>
            </a:r>
            <a:r>
              <a:rPr lang="tr-TR" dirty="0" err="1" smtClean="0"/>
              <a:t>redüktaz</a:t>
            </a:r>
            <a:r>
              <a:rPr lang="tr-TR" dirty="0" smtClean="0"/>
              <a:t> </a:t>
            </a:r>
            <a:r>
              <a:rPr lang="tr-TR" dirty="0" err="1" smtClean="0"/>
              <a:t>inh</a:t>
            </a:r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PDE5-</a:t>
            </a:r>
            <a:r>
              <a:rPr lang="tr-TR" dirty="0" err="1" smtClean="0"/>
              <a:t>inh</a:t>
            </a:r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CERRAHİ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>
                <a:solidFill>
                  <a:srgbClr val="FF0000"/>
                </a:solidFill>
                <a:cs typeface="Times New Roman" pitchFamily="18" charset="0"/>
              </a:rPr>
              <a:t>İnfravezikal</a:t>
            </a:r>
            <a:r>
              <a:rPr lang="tr-TR" dirty="0" smtClean="0">
                <a:solidFill>
                  <a:srgbClr val="FF0000"/>
                </a:solidFill>
                <a:cs typeface="Times New Roman" pitchFamily="18" charset="0"/>
              </a:rPr>
              <a:t> obstrüksiyon</a:t>
            </a:r>
            <a:br>
              <a:rPr lang="tr-TR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tr-TR" dirty="0" smtClean="0">
                <a:solidFill>
                  <a:srgbClr val="FF0000"/>
                </a:solidFill>
                <a:cs typeface="Times New Roman" pitchFamily="18" charset="0"/>
              </a:rPr>
              <a:t>Kadın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Üretra</a:t>
            </a:r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İleri derecede POP </a:t>
            </a:r>
            <a:endParaRPr lang="tr-T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b="25098"/>
          <a:stretch>
            <a:fillRect/>
          </a:stretch>
        </p:blipFill>
        <p:spPr bwMode="auto">
          <a:xfrm>
            <a:off x="179512" y="3717032"/>
            <a:ext cx="2884083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492" name="Picture 4" descr="POP urethra vesical angel ile ilgili görsel sonuc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700808"/>
            <a:ext cx="3283779" cy="2966865"/>
          </a:xfrm>
          <a:prstGeom prst="rect">
            <a:avLst/>
          </a:prstGeom>
          <a:noFill/>
        </p:spPr>
      </p:pic>
      <p:pic>
        <p:nvPicPr>
          <p:cNvPr id="63494" name="Picture 6" descr="POP urethra vesical angel ile ilgili görsel sonuc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4797152"/>
            <a:ext cx="3248025" cy="1781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ob sakro keman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043608" y="1052736"/>
            <a:ext cx="6710363" cy="50327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01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İDRAR BOŞALTMA SORUNU</a:t>
            </a:r>
            <a:br>
              <a:rPr lang="tr-TR" dirty="0" smtClean="0"/>
            </a:br>
            <a:r>
              <a:rPr lang="tr-TR" dirty="0" smtClean="0"/>
              <a:t>TAK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tr-TR" dirty="0"/>
          </a:p>
        </p:txBody>
      </p:sp>
      <p:pic>
        <p:nvPicPr>
          <p:cNvPr id="94210" name="Picture 2" descr="http://www.ilgimedikalsaglik.com/FileUpload/bs262472/UrunResim/28390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420888"/>
            <a:ext cx="4631507" cy="2808312"/>
          </a:xfrm>
          <a:prstGeom prst="rect">
            <a:avLst/>
          </a:prstGeom>
          <a:noFill/>
        </p:spPr>
      </p:pic>
      <p:pic>
        <p:nvPicPr>
          <p:cNvPr id="94212" name="Picture 4" descr="http://www.ordumedikalmarket.com/FileUpload/bs463416/UrunResim/16047418.jpg"/>
          <p:cNvPicPr>
            <a:picLocks noChangeAspect="1" noChangeArrowheads="1"/>
          </p:cNvPicPr>
          <p:nvPr/>
        </p:nvPicPr>
        <p:blipFill>
          <a:blip r:embed="rId3" cstate="print"/>
          <a:srcRect t="3780" b="21881"/>
          <a:stretch>
            <a:fillRect/>
          </a:stretch>
        </p:blipFill>
        <p:spPr bwMode="auto">
          <a:xfrm rot="5400000">
            <a:off x="5716192" y="2788864"/>
            <a:ext cx="3616271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AÜS Nörolojik </a:t>
            </a:r>
            <a:r>
              <a:rPr lang="tr-TR" dirty="0" err="1" smtClean="0">
                <a:solidFill>
                  <a:srgbClr val="FF0000"/>
                </a:solidFill>
              </a:rPr>
              <a:t>İnervasyon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4" name="Picture 6" descr="C:\Users\Kral\Desktop\IMG_55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9043" y="1600200"/>
            <a:ext cx="65459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aşlık 4"/>
          <p:cNvSpPr>
            <a:spLocks noGrp="1"/>
          </p:cNvSpPr>
          <p:nvPr>
            <p:ph type="title"/>
          </p:nvPr>
        </p:nvSpPr>
        <p:spPr>
          <a:xfrm>
            <a:off x="539552" y="188640"/>
            <a:ext cx="7715250" cy="1143000"/>
          </a:xfrm>
        </p:spPr>
        <p:txBody>
          <a:bodyPr/>
          <a:lstStyle/>
          <a:p>
            <a:pPr>
              <a:defRPr/>
            </a:pPr>
            <a:r>
              <a:rPr lang="tr-TR" sz="3600" dirty="0" smtClean="0">
                <a:solidFill>
                  <a:srgbClr val="FF0000"/>
                </a:solidFill>
              </a:rPr>
              <a:t>NORMAL MESANE DÖNGÜSÜ </a:t>
            </a:r>
            <a:endParaRPr lang="tr-TR" sz="3600" dirty="0">
              <a:solidFill>
                <a:srgbClr val="FF0000"/>
              </a:solidFill>
            </a:endParaRPr>
          </a:p>
        </p:txBody>
      </p:sp>
      <p:sp>
        <p:nvSpPr>
          <p:cNvPr id="6" name="İçerik Yer Tutucusu 5"/>
          <p:cNvSpPr>
            <a:spLocks noGrp="1"/>
          </p:cNvSpPr>
          <p:nvPr>
            <p:ph idx="1"/>
          </p:nvPr>
        </p:nvSpPr>
        <p:spPr>
          <a:xfrm>
            <a:off x="827088" y="1600200"/>
            <a:ext cx="7859712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  <a:defRPr/>
            </a:pPr>
            <a:r>
              <a:rPr lang="tr-TR" i="1" dirty="0" smtClean="0"/>
              <a:t>Depolama fazı (%98)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tr-TR" i="1" dirty="0" smtClean="0"/>
              <a:t>Boşaltım fazı (%2)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tr-TR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tr-TR" dirty="0" smtClean="0"/>
              <a:t>Normal anatomi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tr-TR" dirty="0" smtClean="0"/>
              <a:t>Sağlıklı </a:t>
            </a:r>
            <a:r>
              <a:rPr lang="tr-TR" dirty="0" err="1" smtClean="0"/>
              <a:t>ürotelyum</a:t>
            </a:r>
            <a:endParaRPr lang="tr-TR" dirty="0" smtClean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tr-TR" dirty="0" err="1" smtClean="0"/>
              <a:t>İntakt</a:t>
            </a:r>
            <a:r>
              <a:rPr lang="tr-TR" dirty="0" smtClean="0"/>
              <a:t> </a:t>
            </a:r>
            <a:r>
              <a:rPr lang="tr-TR" dirty="0" err="1" smtClean="0"/>
              <a:t>innervasyon</a:t>
            </a:r>
            <a:endParaRPr lang="tr-TR" dirty="0" smtClean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tr-TR" dirty="0" smtClean="0"/>
              <a:t>Sinerji</a:t>
            </a:r>
            <a:endParaRPr lang="tr-T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484313"/>
            <a:ext cx="3222625" cy="47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İçerik Yer Tutucusu 8"/>
          <p:cNvSpPr>
            <a:spLocks noGrp="1"/>
          </p:cNvSpPr>
          <p:nvPr>
            <p:ph idx="1"/>
          </p:nvPr>
        </p:nvSpPr>
        <p:spPr>
          <a:xfrm>
            <a:off x="3995738" y="1600200"/>
            <a:ext cx="4975225" cy="4525963"/>
          </a:xfrm>
        </p:spPr>
        <p:txBody>
          <a:bodyPr/>
          <a:lstStyle/>
          <a:p>
            <a:pPr>
              <a:lnSpc>
                <a:spcPct val="164000"/>
              </a:lnSpc>
              <a:spcBef>
                <a:spcPct val="0"/>
              </a:spcBef>
              <a:defRPr/>
            </a:pPr>
            <a:r>
              <a:rPr lang="el-GR" altLang="tr-TR" sz="2400" i="1" dirty="0" smtClean="0">
                <a:solidFill>
                  <a:srgbClr val="FF0000"/>
                </a:solidFill>
                <a:latin typeface="Arial"/>
                <a:cs typeface="Arial"/>
              </a:rPr>
              <a:t>α</a:t>
            </a:r>
            <a:r>
              <a:rPr lang="tr-TR" altLang="tr-TR" sz="2400" i="1" dirty="0" smtClean="0">
                <a:solidFill>
                  <a:srgbClr val="FF0000"/>
                </a:solidFill>
              </a:rPr>
              <a:t>-1 </a:t>
            </a:r>
            <a:r>
              <a:rPr lang="tr-TR" altLang="tr-TR" sz="2400" i="1" dirty="0" err="1" smtClean="0">
                <a:solidFill>
                  <a:srgbClr val="FF0000"/>
                </a:solidFill>
              </a:rPr>
              <a:t>adrenerjik</a:t>
            </a:r>
            <a:r>
              <a:rPr lang="tr-TR" altLang="tr-TR" sz="2400" i="1" dirty="0" smtClean="0">
                <a:solidFill>
                  <a:srgbClr val="FF0000"/>
                </a:solidFill>
              </a:rPr>
              <a:t> uyarım </a:t>
            </a:r>
            <a:r>
              <a:rPr lang="tr-TR" altLang="tr-TR" sz="2400" i="1" dirty="0" smtClean="0">
                <a:sym typeface="Wingdings" panose="05000000000000000000" pitchFamily="2" charset="2"/>
              </a:rPr>
              <a:t> </a:t>
            </a:r>
            <a:r>
              <a:rPr lang="tr-TR" altLang="tr-TR" sz="2400" dirty="0" smtClean="0"/>
              <a:t>Mesane </a:t>
            </a:r>
            <a:r>
              <a:rPr lang="tr-TR" altLang="tr-TR" sz="2400" dirty="0" err="1" smtClean="0"/>
              <a:t>çıkımının</a:t>
            </a:r>
            <a:r>
              <a:rPr lang="tr-TR" altLang="tr-TR" sz="2400" dirty="0" smtClean="0"/>
              <a:t> kapatılması</a:t>
            </a:r>
          </a:p>
          <a:p>
            <a:pPr>
              <a:lnSpc>
                <a:spcPct val="164000"/>
              </a:lnSpc>
              <a:spcBef>
                <a:spcPct val="0"/>
              </a:spcBef>
              <a:defRPr/>
            </a:pPr>
            <a:r>
              <a:rPr lang="el-GR" altLang="tr-TR" sz="2400" dirty="0" smtClean="0">
                <a:solidFill>
                  <a:srgbClr val="FF0000"/>
                </a:solidFill>
              </a:rPr>
              <a:t>β</a:t>
            </a:r>
            <a:r>
              <a:rPr lang="tr-TR" altLang="tr-TR" sz="2400" i="1" dirty="0" smtClean="0">
                <a:solidFill>
                  <a:srgbClr val="FF0000"/>
                </a:solidFill>
              </a:rPr>
              <a:t>-2 ve </a:t>
            </a:r>
            <a:r>
              <a:rPr lang="el-GR" altLang="tr-TR" sz="2400" dirty="0" smtClean="0">
                <a:solidFill>
                  <a:srgbClr val="FF0000"/>
                </a:solidFill>
              </a:rPr>
              <a:t>β</a:t>
            </a:r>
            <a:r>
              <a:rPr lang="tr-TR" altLang="tr-TR" sz="2400" i="1" dirty="0" smtClean="0">
                <a:solidFill>
                  <a:srgbClr val="FF0000"/>
                </a:solidFill>
              </a:rPr>
              <a:t>-3 </a:t>
            </a:r>
            <a:r>
              <a:rPr lang="tr-TR" altLang="tr-TR" sz="2400" i="1" dirty="0" err="1" smtClean="0">
                <a:solidFill>
                  <a:srgbClr val="FF0000"/>
                </a:solidFill>
              </a:rPr>
              <a:t>adrenerjik</a:t>
            </a:r>
            <a:r>
              <a:rPr lang="tr-TR" altLang="tr-TR" sz="2400" i="1" dirty="0" smtClean="0">
                <a:solidFill>
                  <a:srgbClr val="FF0000"/>
                </a:solidFill>
              </a:rPr>
              <a:t> uyarım </a:t>
            </a:r>
            <a:r>
              <a:rPr lang="tr-TR" altLang="tr-TR" sz="2400" i="1" dirty="0" smtClean="0">
                <a:sym typeface="Wingdings" panose="05000000000000000000" pitchFamily="2" charset="2"/>
              </a:rPr>
              <a:t> </a:t>
            </a:r>
            <a:r>
              <a:rPr lang="tr-TR" altLang="tr-TR" sz="2400" dirty="0" smtClean="0"/>
              <a:t>Mesane gövdesinin gevşemesi</a:t>
            </a:r>
          </a:p>
          <a:p>
            <a:pPr>
              <a:lnSpc>
                <a:spcPct val="164000"/>
              </a:lnSpc>
              <a:spcBef>
                <a:spcPct val="0"/>
              </a:spcBef>
              <a:defRPr/>
            </a:pPr>
            <a:r>
              <a:rPr lang="tr-TR" altLang="tr-TR" sz="2400" i="1" dirty="0" err="1" smtClean="0"/>
              <a:t>Pelvik</a:t>
            </a:r>
            <a:r>
              <a:rPr lang="tr-TR" altLang="tr-TR" sz="2400" i="1" dirty="0" smtClean="0"/>
              <a:t> gangliyonlara negatif etki </a:t>
            </a:r>
            <a:r>
              <a:rPr lang="tr-TR" altLang="tr-TR" sz="2400" i="1" dirty="0" smtClean="0">
                <a:sym typeface="Wingdings" panose="05000000000000000000" pitchFamily="2" charset="2"/>
              </a:rPr>
              <a:t></a:t>
            </a:r>
            <a:r>
              <a:rPr lang="tr-TR" altLang="tr-TR" sz="2400" i="1" dirty="0" smtClean="0"/>
              <a:t> </a:t>
            </a:r>
            <a:r>
              <a:rPr lang="tr-TR" altLang="tr-TR" sz="2400" dirty="0" err="1" smtClean="0"/>
              <a:t>Kontraktiliteyi</a:t>
            </a:r>
            <a:r>
              <a:rPr lang="tr-TR" altLang="tr-TR" sz="2400" dirty="0" smtClean="0"/>
              <a:t> sağlayan PS uyarımın engellenmesi</a:t>
            </a:r>
          </a:p>
          <a:p>
            <a:pPr>
              <a:defRPr/>
            </a:pPr>
            <a:endParaRPr lang="tr-TR" sz="2400" dirty="0"/>
          </a:p>
        </p:txBody>
      </p:sp>
      <p:sp>
        <p:nvSpPr>
          <p:cNvPr id="12" name="Başlık 4"/>
          <p:cNvSpPr>
            <a:spLocks noGrp="1"/>
          </p:cNvSpPr>
          <p:nvPr>
            <p:ph type="title"/>
          </p:nvPr>
        </p:nvSpPr>
        <p:spPr>
          <a:xfrm>
            <a:off x="1403350" y="125413"/>
            <a:ext cx="63373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tr-TR" sz="4000" dirty="0" smtClean="0">
                <a:solidFill>
                  <a:srgbClr val="FF0000"/>
                </a:solidFill>
              </a:rPr>
              <a:t>DEPOLAMA FAZI</a:t>
            </a:r>
            <a:br>
              <a:rPr lang="tr-TR" sz="4000" dirty="0" smtClean="0">
                <a:solidFill>
                  <a:srgbClr val="FF0000"/>
                </a:solidFill>
              </a:rPr>
            </a:br>
            <a:r>
              <a:rPr lang="tr-TR" sz="3600" i="1" dirty="0" smtClean="0">
                <a:solidFill>
                  <a:srgbClr val="FF0000"/>
                </a:solidFill>
              </a:rPr>
              <a:t>(BASKIN SEMPATİK ETKİ)</a:t>
            </a:r>
            <a:endParaRPr lang="tr-TR" sz="36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341438"/>
            <a:ext cx="3487738" cy="507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Başlık 4"/>
          <p:cNvSpPr>
            <a:spLocks noGrp="1"/>
          </p:cNvSpPr>
          <p:nvPr>
            <p:ph type="title"/>
          </p:nvPr>
        </p:nvSpPr>
        <p:spPr>
          <a:xfrm>
            <a:off x="169863" y="125413"/>
            <a:ext cx="771525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tr-TR" sz="4000" dirty="0" smtClean="0">
                <a:solidFill>
                  <a:srgbClr val="FF0000"/>
                </a:solidFill>
              </a:rPr>
              <a:t>BOŞALTIM FAZI</a:t>
            </a:r>
            <a:br>
              <a:rPr lang="tr-TR" sz="4000" dirty="0" smtClean="0">
                <a:solidFill>
                  <a:srgbClr val="FF0000"/>
                </a:solidFill>
              </a:rPr>
            </a:br>
            <a:r>
              <a:rPr lang="tr-TR" sz="3600" i="1" dirty="0" smtClean="0">
                <a:solidFill>
                  <a:srgbClr val="FF0000"/>
                </a:solidFill>
              </a:rPr>
              <a:t>(BASKIN PARASEMPATİK ETKİ)</a:t>
            </a:r>
            <a:endParaRPr lang="tr-TR" sz="3600" i="1" dirty="0">
              <a:solidFill>
                <a:srgbClr val="FF0000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738563" y="1495425"/>
            <a:ext cx="5232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tr-TR" altLang="tr-TR" sz="2400" i="1" dirty="0" smtClean="0">
                <a:solidFill>
                  <a:srgbClr val="FF0000"/>
                </a:solidFill>
              </a:rPr>
              <a:t>Parasempatik uyarım </a:t>
            </a:r>
            <a:r>
              <a:rPr lang="tr-TR" altLang="tr-TR" sz="2400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tr-TR" altLang="tr-TR" sz="2400" dirty="0" err="1" smtClean="0"/>
              <a:t>Detrüsör</a:t>
            </a:r>
            <a:r>
              <a:rPr lang="tr-TR" altLang="tr-TR" sz="2400" dirty="0" smtClean="0"/>
              <a:t> </a:t>
            </a:r>
            <a:r>
              <a:rPr lang="tr-TR" altLang="tr-TR" sz="2400" dirty="0" err="1" smtClean="0"/>
              <a:t>kontraksiyonu</a:t>
            </a:r>
            <a:endParaRPr lang="tr-TR" altLang="tr-TR" sz="2400" dirty="0" smtClean="0"/>
          </a:p>
          <a:p>
            <a:pPr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tr-TR" altLang="tr-TR" sz="2400" i="1" dirty="0" err="1" smtClean="0">
                <a:solidFill>
                  <a:srgbClr val="FF0000"/>
                </a:solidFill>
              </a:rPr>
              <a:t>Adrenerjik</a:t>
            </a:r>
            <a:r>
              <a:rPr lang="tr-TR" altLang="tr-TR" sz="2400" i="1" dirty="0" smtClean="0">
                <a:solidFill>
                  <a:srgbClr val="FF0000"/>
                </a:solidFill>
              </a:rPr>
              <a:t> uyarının engellenmesi </a:t>
            </a:r>
            <a:r>
              <a:rPr lang="tr-TR" altLang="tr-TR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</a:t>
            </a:r>
            <a:endParaRPr lang="tr-TR" altLang="tr-TR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lnSpc>
                <a:spcPct val="150000"/>
              </a:lnSpc>
              <a:spcBef>
                <a:spcPct val="0"/>
              </a:spcBef>
              <a:buClr>
                <a:srgbClr val="0070C0"/>
              </a:buClr>
              <a:buSzPct val="90000"/>
              <a:buFont typeface="Wingdings" panose="05000000000000000000" pitchFamily="2" charset="2"/>
              <a:buChar char="Ø"/>
              <a:defRPr/>
            </a:pPr>
            <a:r>
              <a:rPr lang="el-GR" altLang="tr-TR" sz="2400" dirty="0" smtClean="0">
                <a:solidFill>
                  <a:srgbClr val="FF0000"/>
                </a:solidFill>
                <a:latin typeface="Arial"/>
                <a:cs typeface="Arial"/>
              </a:rPr>
              <a:t>α</a:t>
            </a:r>
            <a:r>
              <a:rPr lang="tr-TR" altLang="tr-TR" sz="2400" dirty="0" smtClean="0">
                <a:solidFill>
                  <a:srgbClr val="FF0000"/>
                </a:solidFill>
              </a:rPr>
              <a:t>-1  </a:t>
            </a:r>
            <a:r>
              <a:rPr lang="tr-TR" altLang="tr-TR" sz="2400" dirty="0" smtClean="0"/>
              <a:t>uyarımın kesilmesi </a:t>
            </a:r>
            <a:r>
              <a:rPr lang="tr-TR" altLang="tr-TR" sz="2400" dirty="0" smtClean="0">
                <a:sym typeface="Wingdings" panose="05000000000000000000" pitchFamily="2" charset="2"/>
              </a:rPr>
              <a:t></a:t>
            </a:r>
          </a:p>
          <a:p>
            <a:pPr marL="457200" lvl="1" indent="0">
              <a:lnSpc>
                <a:spcPct val="150000"/>
              </a:lnSpc>
              <a:spcBef>
                <a:spcPct val="0"/>
              </a:spcBef>
              <a:buClr>
                <a:srgbClr val="0070C0"/>
              </a:buClr>
              <a:buSzPct val="90000"/>
              <a:buFont typeface="Arial" charset="0"/>
              <a:buNone/>
              <a:defRPr/>
            </a:pPr>
            <a:r>
              <a:rPr lang="tr-TR" altLang="tr-TR" sz="2400" dirty="0">
                <a:sym typeface="Wingdings" panose="05000000000000000000" pitchFamily="2" charset="2"/>
              </a:rPr>
              <a:t> </a:t>
            </a:r>
            <a:r>
              <a:rPr lang="tr-TR" altLang="tr-TR" sz="2400" dirty="0" smtClean="0">
                <a:sym typeface="Wingdings" panose="05000000000000000000" pitchFamily="2" charset="2"/>
              </a:rPr>
              <a:t>   </a:t>
            </a:r>
            <a:r>
              <a:rPr lang="tr-TR" altLang="tr-TR" sz="2400" dirty="0" smtClean="0"/>
              <a:t>Mesane </a:t>
            </a:r>
            <a:r>
              <a:rPr lang="tr-TR" altLang="tr-TR" sz="2400" dirty="0" err="1" smtClean="0"/>
              <a:t>çıkımının</a:t>
            </a:r>
            <a:r>
              <a:rPr lang="tr-TR" altLang="tr-TR" sz="2400" dirty="0" smtClean="0"/>
              <a:t> açılması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Clr>
                <a:srgbClr val="0070C0"/>
              </a:buClr>
              <a:buSzPct val="90000"/>
              <a:buFont typeface="Wingdings" panose="05000000000000000000" pitchFamily="2" charset="2"/>
              <a:buChar char="Ø"/>
              <a:defRPr/>
            </a:pPr>
            <a:r>
              <a:rPr lang="el-GR" altLang="tr-TR" sz="2400" dirty="0" smtClean="0">
                <a:solidFill>
                  <a:srgbClr val="FF0000"/>
                </a:solidFill>
              </a:rPr>
              <a:t>β</a:t>
            </a:r>
            <a:r>
              <a:rPr lang="tr-TR" altLang="tr-TR" sz="2400" dirty="0" smtClean="0">
                <a:solidFill>
                  <a:srgbClr val="FF0000"/>
                </a:solidFill>
              </a:rPr>
              <a:t>-2 ve </a:t>
            </a:r>
            <a:r>
              <a:rPr lang="el-GR" altLang="tr-TR" sz="2400" dirty="0" smtClean="0">
                <a:solidFill>
                  <a:srgbClr val="FF0000"/>
                </a:solidFill>
              </a:rPr>
              <a:t>β</a:t>
            </a:r>
            <a:r>
              <a:rPr lang="tr-TR" altLang="tr-TR" sz="2400" dirty="0" smtClean="0">
                <a:solidFill>
                  <a:srgbClr val="FF0000"/>
                </a:solidFill>
              </a:rPr>
              <a:t>-3 </a:t>
            </a:r>
            <a:r>
              <a:rPr lang="tr-TR" altLang="tr-TR" sz="2400" dirty="0" smtClean="0"/>
              <a:t>uyarımın kesilmesi </a:t>
            </a:r>
            <a:r>
              <a:rPr lang="tr-TR" altLang="tr-TR" sz="2400" dirty="0" smtClean="0">
                <a:sym typeface="Wingdings" panose="05000000000000000000" pitchFamily="2" charset="2"/>
              </a:rPr>
              <a:t> </a:t>
            </a:r>
            <a:r>
              <a:rPr lang="tr-TR" altLang="tr-TR" sz="2400" dirty="0" smtClean="0"/>
              <a:t>Mesane gövdesindeki </a:t>
            </a:r>
            <a:r>
              <a:rPr lang="tr-TR" altLang="tr-TR" sz="2400" dirty="0" err="1" smtClean="0"/>
              <a:t>relaksasyonun</a:t>
            </a:r>
            <a:r>
              <a:rPr lang="tr-TR" altLang="tr-TR" sz="2400" dirty="0" smtClean="0"/>
              <a:t> engellenmesi</a:t>
            </a:r>
          </a:p>
          <a:p>
            <a:pPr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endParaRPr lang="tr-TR" altLang="tr-TR" sz="2400" dirty="0" smtClean="0"/>
          </a:p>
          <a:p>
            <a:pPr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endParaRPr lang="tr-TR" altLang="tr-TR" sz="2400" b="1" i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2598</TotalTime>
  <Words>1149</Words>
  <Application>Microsoft Office PowerPoint</Application>
  <PresentationFormat>Ekran Gösterisi (4:3)</PresentationFormat>
  <Paragraphs>383</Paragraphs>
  <Slides>58</Slides>
  <Notes>2</Notes>
  <HiddenSlides>0</HiddenSlides>
  <MMClips>4</MMClips>
  <ScaleCrop>false</ScaleCrop>
  <HeadingPairs>
    <vt:vector size="8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Eklenmiş OLE Hizmet Programları</vt:lpstr>
      </vt:variant>
      <vt:variant>
        <vt:i4>1</vt:i4>
      </vt:variant>
      <vt:variant>
        <vt:lpstr>Slayt Başlıkları</vt:lpstr>
      </vt:variant>
      <vt:variant>
        <vt:i4>58</vt:i4>
      </vt:variant>
    </vt:vector>
  </HeadingPairs>
  <TitlesOfParts>
    <vt:vector size="65" baseType="lpstr">
      <vt:lpstr>Arial</vt:lpstr>
      <vt:lpstr>Calibri</vt:lpstr>
      <vt:lpstr>Comic Sans MS</vt:lpstr>
      <vt:lpstr>Times New Roman</vt:lpstr>
      <vt:lpstr>Wingdings</vt:lpstr>
      <vt:lpstr>Ofis Teması</vt:lpstr>
      <vt:lpstr>Photo Editor Photo</vt:lpstr>
      <vt:lpstr>ALT ÜRİNER SİSTEM BELİRTİLERİ TANI ve TEDAVİ </vt:lpstr>
      <vt:lpstr>ALT ÜRİNER SİSTEM </vt:lpstr>
      <vt:lpstr>ALT ÜRİNER SİSTEM  NE YAPAR?</vt:lpstr>
      <vt:lpstr>Depolama dönemi</vt:lpstr>
      <vt:lpstr>Boşaltım dönemi</vt:lpstr>
      <vt:lpstr>AÜS Nörolojik İnervasyon </vt:lpstr>
      <vt:lpstr>NORMAL MESANE DÖNGÜSÜ </vt:lpstr>
      <vt:lpstr>DEPOLAMA FAZI (BASKIN SEMPATİK ETKİ)</vt:lpstr>
      <vt:lpstr>BOŞALTIM FAZI (BASKIN PARASEMPATİK ETKİ)</vt:lpstr>
      <vt:lpstr>İŞEME BOZUKLUKLARI</vt:lpstr>
      <vt:lpstr>İDRARIN DEPOLANMASI İLE İLGİLİ BELİRTİLER</vt:lpstr>
      <vt:lpstr>İDRAR KAÇIRMA</vt:lpstr>
      <vt:lpstr>Sıkışma tipi idrar kaçırma</vt:lpstr>
      <vt:lpstr>İDRAR KAÇIRMA</vt:lpstr>
      <vt:lpstr>İDRAR KAÇIRMA</vt:lpstr>
      <vt:lpstr>Kadın ve Erkek  Kadınları Anlamak????</vt:lpstr>
      <vt:lpstr>İnternal Üretral Sfinkter</vt:lpstr>
      <vt:lpstr>Erkeklerde Kontinans</vt:lpstr>
      <vt:lpstr>Kadınlarda  Eksternal Üretral Sfinkter</vt:lpstr>
      <vt:lpstr>Eksternal Üretral Sfinkter</vt:lpstr>
      <vt:lpstr>Kadınlarda Kontinans</vt:lpstr>
      <vt:lpstr>Vajenin Verdiği Destek Sözü</vt:lpstr>
      <vt:lpstr>STİK Risk Faktörleri</vt:lpstr>
      <vt:lpstr>STİK Risk Faktörleri</vt:lpstr>
      <vt:lpstr>İdrarın Boşaltılması İle İlgili Belirtiler</vt:lpstr>
      <vt:lpstr>İşeme Sonrası Belirtileri</vt:lpstr>
      <vt:lpstr>PowerPoint Sunusu</vt:lpstr>
      <vt:lpstr>AÜSB  1.BASAMAK DEĞERLENDİRİM</vt:lpstr>
      <vt:lpstr>PowerPoint Sunusu</vt:lpstr>
      <vt:lpstr>Ülkemizde Çay Tüketimi</vt:lpstr>
      <vt:lpstr>PowerPoint Sunusu</vt:lpstr>
      <vt:lpstr>PowerPoint Sunusu</vt:lpstr>
      <vt:lpstr>PowerPoint Sunusu</vt:lpstr>
      <vt:lpstr> Üroflowmetri-düşük akım hızı 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Tedavi  planlaması</vt:lpstr>
      <vt:lpstr>Üretral direnci güçlendirme Kadın STİK  </vt:lpstr>
      <vt:lpstr>Kadın STİK  CERRAHİSİ Orta Üretra Askı</vt:lpstr>
      <vt:lpstr>OÜA</vt:lpstr>
      <vt:lpstr>OÜA</vt:lpstr>
      <vt:lpstr>PowerPoint Sunusu</vt:lpstr>
      <vt:lpstr>PowerPoint Sunusu</vt:lpstr>
      <vt:lpstr>Erkek STİK  CERRAHİSİ Yapay Üriner Sfinkter </vt:lpstr>
      <vt:lpstr>AÜS </vt:lpstr>
      <vt:lpstr>Sıkışma tipi idrar kaçırma  </vt:lpstr>
      <vt:lpstr>AAM </vt:lpstr>
      <vt:lpstr>1. Basamak Tedavi</vt:lpstr>
      <vt:lpstr>AAM</vt:lpstr>
      <vt:lpstr> İnfravezikal obstrüksiyon ERKEK -BPH </vt:lpstr>
      <vt:lpstr>İnfravezikal obstrüksiyon Kadın</vt:lpstr>
      <vt:lpstr>PowerPoint Sunusu</vt:lpstr>
      <vt:lpstr>İDRAR BOŞALTMA SORUNU TAK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Stres Tipte İdrar Kaçırmada Cerrahi Tedavi</dc:title>
  <dc:creator>user</dc:creator>
  <cp:lastModifiedBy>guzin_cambaz</cp:lastModifiedBy>
  <cp:revision>180</cp:revision>
  <dcterms:modified xsi:type="dcterms:W3CDTF">2019-02-28T13:17:49Z</dcterms:modified>
</cp:coreProperties>
</file>