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67" r:id="rId2"/>
    <p:sldId id="273" r:id="rId3"/>
    <p:sldId id="269" r:id="rId4"/>
    <p:sldId id="271" r:id="rId5"/>
    <p:sldId id="272" r:id="rId6"/>
    <p:sldId id="274" r:id="rId7"/>
    <p:sldId id="280" r:id="rId8"/>
    <p:sldId id="307" r:id="rId9"/>
    <p:sldId id="306" r:id="rId10"/>
    <p:sldId id="305" r:id="rId11"/>
    <p:sldId id="308" r:id="rId12"/>
    <p:sldId id="290" r:id="rId13"/>
    <p:sldId id="291" r:id="rId14"/>
    <p:sldId id="282" r:id="rId15"/>
    <p:sldId id="292" r:id="rId16"/>
    <p:sldId id="283" r:id="rId17"/>
    <p:sldId id="285" r:id="rId18"/>
    <p:sldId id="289" r:id="rId19"/>
    <p:sldId id="288" r:id="rId20"/>
    <p:sldId id="287" r:id="rId21"/>
    <p:sldId id="310" r:id="rId22"/>
    <p:sldId id="311" r:id="rId23"/>
    <p:sldId id="286" r:id="rId24"/>
    <p:sldId id="297" r:id="rId25"/>
    <p:sldId id="296" r:id="rId26"/>
    <p:sldId id="295" r:id="rId27"/>
    <p:sldId id="294" r:id="rId28"/>
    <p:sldId id="293" r:id="rId29"/>
    <p:sldId id="302" r:id="rId30"/>
    <p:sldId id="301" r:id="rId31"/>
    <p:sldId id="300" r:id="rId32"/>
    <p:sldId id="299" r:id="rId33"/>
    <p:sldId id="298" r:id="rId34"/>
    <p:sldId id="304" r:id="rId35"/>
    <p:sldId id="303" r:id="rId36"/>
    <p:sldId id="312" r:id="rId37"/>
    <p:sldId id="313" r:id="rId38"/>
    <p:sldId id="314" r:id="rId39"/>
  </p:sldIdLst>
  <p:sldSz cx="9144000" cy="6858000" type="screen4x3"/>
  <p:notesSz cx="6858000" cy="9144000"/>
  <p:defaultTextStyle>
    <a:defPPr>
      <a:defRPr lang="tr-TR"/>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66A4"/>
    <a:srgbClr val="FF33CC"/>
    <a:srgbClr val="6DC7FF"/>
    <a:srgbClr val="CCFFFF"/>
    <a:srgbClr val="FFFFCC"/>
    <a:srgbClr val="FF3300"/>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3674" autoAdjust="0"/>
    <p:restoredTop sz="94660"/>
  </p:normalViewPr>
  <p:slideViewPr>
    <p:cSldViewPr>
      <p:cViewPr varScale="1">
        <p:scale>
          <a:sx n="73" d="100"/>
          <a:sy n="73" d="100"/>
        </p:scale>
        <p:origin x="-18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93186" name="Rectangle 2"/>
          <p:cNvSpPr>
            <a:spLocks noGrp="1" noChangeArrowheads="1"/>
          </p:cNvSpPr>
          <p:nvPr>
            <p:ph type="ctrTitle" sz="quarter"/>
          </p:nvPr>
        </p:nvSpPr>
        <p:spPr>
          <a:xfrm>
            <a:off x="685800" y="1676400"/>
            <a:ext cx="7772400" cy="1828800"/>
          </a:xfrm>
        </p:spPr>
        <p:txBody>
          <a:bodyPr/>
          <a:lstStyle>
            <a:lvl1pPr>
              <a:defRPr/>
            </a:lvl1pPr>
          </a:lstStyle>
          <a:p>
            <a:r>
              <a:rPr lang="tr-TR"/>
              <a:t>Asıl başlık stili için tıklatın</a:t>
            </a:r>
          </a:p>
        </p:txBody>
      </p:sp>
      <p:sp>
        <p:nvSpPr>
          <p:cNvPr id="93187"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tr-TR"/>
              <a:t>Asıl alt başlık stilini düzenlemek için tıklatın</a:t>
            </a:r>
          </a:p>
        </p:txBody>
      </p:sp>
      <p:sp>
        <p:nvSpPr>
          <p:cNvPr id="4" name="Rectangle 4"/>
          <p:cNvSpPr>
            <a:spLocks noGrp="1" noChangeArrowheads="1"/>
          </p:cNvSpPr>
          <p:nvPr>
            <p:ph type="dt" sz="half" idx="10"/>
          </p:nvPr>
        </p:nvSpPr>
        <p:spPr>
          <a:ln/>
        </p:spPr>
        <p:txBody>
          <a:bodyPr/>
          <a:lstStyle>
            <a:lvl1pPr>
              <a:defRPr/>
            </a:lvl1pPr>
          </a:lstStyle>
          <a:p>
            <a:pPr>
              <a:defRPr/>
            </a:pPr>
            <a:endParaRPr lang="tr-TR"/>
          </a:p>
        </p:txBody>
      </p:sp>
      <p:sp>
        <p:nvSpPr>
          <p:cNvPr id="5" name="Rectangle 5"/>
          <p:cNvSpPr>
            <a:spLocks noGrp="1" noChangeArrowheads="1"/>
          </p:cNvSpPr>
          <p:nvPr>
            <p:ph type="ftr" sz="quarter" idx="11"/>
          </p:nvPr>
        </p:nvSpPr>
        <p:spPr>
          <a:ln/>
        </p:spPr>
        <p:txBody>
          <a:bodyPr/>
          <a:lstStyle>
            <a:lvl1pPr>
              <a:defRPr/>
            </a:lvl1pPr>
          </a:lstStyle>
          <a:p>
            <a:pPr>
              <a:defRPr/>
            </a:pPr>
            <a:endParaRPr lang="tr-TR"/>
          </a:p>
        </p:txBody>
      </p:sp>
      <p:sp>
        <p:nvSpPr>
          <p:cNvPr id="6" name="Rectangle 6"/>
          <p:cNvSpPr>
            <a:spLocks noGrp="1" noChangeArrowheads="1"/>
          </p:cNvSpPr>
          <p:nvPr>
            <p:ph type="sldNum" sz="quarter" idx="12"/>
          </p:nvPr>
        </p:nvSpPr>
        <p:spPr>
          <a:ln/>
        </p:spPr>
        <p:txBody>
          <a:bodyPr/>
          <a:lstStyle>
            <a:lvl1pPr>
              <a:defRPr/>
            </a:lvl1pPr>
          </a:lstStyle>
          <a:p>
            <a:pPr>
              <a:defRPr/>
            </a:pPr>
            <a:fld id="{8B1C8D56-597B-4052-930C-5FFF67963BB9}" type="slidenum">
              <a:rPr lang="tr-TR"/>
              <a:pPr>
                <a:defRPr/>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Rectangle 4"/>
          <p:cNvSpPr>
            <a:spLocks noGrp="1" noChangeArrowheads="1"/>
          </p:cNvSpPr>
          <p:nvPr>
            <p:ph type="dt" sz="half" idx="10"/>
          </p:nvPr>
        </p:nvSpPr>
        <p:spPr>
          <a:ln/>
        </p:spPr>
        <p:txBody>
          <a:bodyPr/>
          <a:lstStyle>
            <a:lvl1pPr>
              <a:defRPr/>
            </a:lvl1pPr>
          </a:lstStyle>
          <a:p>
            <a:pPr>
              <a:defRPr/>
            </a:pPr>
            <a:endParaRPr lang="tr-TR"/>
          </a:p>
        </p:txBody>
      </p:sp>
      <p:sp>
        <p:nvSpPr>
          <p:cNvPr id="5" name="Rectangle 5"/>
          <p:cNvSpPr>
            <a:spLocks noGrp="1" noChangeArrowheads="1"/>
          </p:cNvSpPr>
          <p:nvPr>
            <p:ph type="ftr" sz="quarter" idx="11"/>
          </p:nvPr>
        </p:nvSpPr>
        <p:spPr>
          <a:ln/>
        </p:spPr>
        <p:txBody>
          <a:bodyPr/>
          <a:lstStyle>
            <a:lvl1pPr>
              <a:defRPr/>
            </a:lvl1pPr>
          </a:lstStyle>
          <a:p>
            <a:pPr>
              <a:defRPr/>
            </a:pPr>
            <a:endParaRPr lang="tr-TR"/>
          </a:p>
        </p:txBody>
      </p:sp>
      <p:sp>
        <p:nvSpPr>
          <p:cNvPr id="6" name="Rectangle 6"/>
          <p:cNvSpPr>
            <a:spLocks noGrp="1" noChangeArrowheads="1"/>
          </p:cNvSpPr>
          <p:nvPr>
            <p:ph type="sldNum" sz="quarter" idx="12"/>
          </p:nvPr>
        </p:nvSpPr>
        <p:spPr>
          <a:ln/>
        </p:spPr>
        <p:txBody>
          <a:bodyPr/>
          <a:lstStyle>
            <a:lvl1pPr>
              <a:defRPr/>
            </a:lvl1pPr>
          </a:lstStyle>
          <a:p>
            <a:pPr>
              <a:defRPr/>
            </a:pPr>
            <a:fld id="{17C5EF32-B9F4-4A10-9771-12E560B460D1}" type="slidenum">
              <a:rPr lang="tr-TR"/>
              <a:pPr>
                <a:defRP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381000"/>
            <a:ext cx="2057400" cy="5715000"/>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381000"/>
            <a:ext cx="6019800" cy="5715000"/>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Rectangle 4"/>
          <p:cNvSpPr>
            <a:spLocks noGrp="1" noChangeArrowheads="1"/>
          </p:cNvSpPr>
          <p:nvPr>
            <p:ph type="dt" sz="half" idx="10"/>
          </p:nvPr>
        </p:nvSpPr>
        <p:spPr>
          <a:ln/>
        </p:spPr>
        <p:txBody>
          <a:bodyPr/>
          <a:lstStyle>
            <a:lvl1pPr>
              <a:defRPr/>
            </a:lvl1pPr>
          </a:lstStyle>
          <a:p>
            <a:pPr>
              <a:defRPr/>
            </a:pPr>
            <a:endParaRPr lang="tr-TR"/>
          </a:p>
        </p:txBody>
      </p:sp>
      <p:sp>
        <p:nvSpPr>
          <p:cNvPr id="5" name="Rectangle 5"/>
          <p:cNvSpPr>
            <a:spLocks noGrp="1" noChangeArrowheads="1"/>
          </p:cNvSpPr>
          <p:nvPr>
            <p:ph type="ftr" sz="quarter" idx="11"/>
          </p:nvPr>
        </p:nvSpPr>
        <p:spPr>
          <a:ln/>
        </p:spPr>
        <p:txBody>
          <a:bodyPr/>
          <a:lstStyle>
            <a:lvl1pPr>
              <a:defRPr/>
            </a:lvl1pPr>
          </a:lstStyle>
          <a:p>
            <a:pPr>
              <a:defRPr/>
            </a:pPr>
            <a:endParaRPr lang="tr-TR"/>
          </a:p>
        </p:txBody>
      </p:sp>
      <p:sp>
        <p:nvSpPr>
          <p:cNvPr id="6" name="Rectangle 6"/>
          <p:cNvSpPr>
            <a:spLocks noGrp="1" noChangeArrowheads="1"/>
          </p:cNvSpPr>
          <p:nvPr>
            <p:ph type="sldNum" sz="quarter" idx="12"/>
          </p:nvPr>
        </p:nvSpPr>
        <p:spPr>
          <a:ln/>
        </p:spPr>
        <p:txBody>
          <a:bodyPr/>
          <a:lstStyle>
            <a:lvl1pPr>
              <a:defRPr/>
            </a:lvl1pPr>
          </a:lstStyle>
          <a:p>
            <a:pPr>
              <a:defRPr/>
            </a:pPr>
            <a:fld id="{16E6328A-0180-4761-8258-7F3FCEFEFB5C}" type="slidenum">
              <a:rPr lang="tr-TR"/>
              <a:pPr>
                <a:defRP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Rectangle 4"/>
          <p:cNvSpPr>
            <a:spLocks noGrp="1" noChangeArrowheads="1"/>
          </p:cNvSpPr>
          <p:nvPr>
            <p:ph type="dt" sz="half" idx="10"/>
          </p:nvPr>
        </p:nvSpPr>
        <p:spPr>
          <a:ln/>
        </p:spPr>
        <p:txBody>
          <a:bodyPr/>
          <a:lstStyle>
            <a:lvl1pPr>
              <a:defRPr/>
            </a:lvl1pPr>
          </a:lstStyle>
          <a:p>
            <a:pPr>
              <a:defRPr/>
            </a:pPr>
            <a:endParaRPr lang="tr-TR"/>
          </a:p>
        </p:txBody>
      </p:sp>
      <p:sp>
        <p:nvSpPr>
          <p:cNvPr id="5" name="Rectangle 5"/>
          <p:cNvSpPr>
            <a:spLocks noGrp="1" noChangeArrowheads="1"/>
          </p:cNvSpPr>
          <p:nvPr>
            <p:ph type="ftr" sz="quarter" idx="11"/>
          </p:nvPr>
        </p:nvSpPr>
        <p:spPr>
          <a:ln/>
        </p:spPr>
        <p:txBody>
          <a:bodyPr/>
          <a:lstStyle>
            <a:lvl1pPr>
              <a:defRPr/>
            </a:lvl1pPr>
          </a:lstStyle>
          <a:p>
            <a:pPr>
              <a:defRPr/>
            </a:pPr>
            <a:endParaRPr lang="tr-TR"/>
          </a:p>
        </p:txBody>
      </p:sp>
      <p:sp>
        <p:nvSpPr>
          <p:cNvPr id="6" name="Rectangle 6"/>
          <p:cNvSpPr>
            <a:spLocks noGrp="1" noChangeArrowheads="1"/>
          </p:cNvSpPr>
          <p:nvPr>
            <p:ph type="sldNum" sz="quarter" idx="12"/>
          </p:nvPr>
        </p:nvSpPr>
        <p:spPr>
          <a:ln/>
        </p:spPr>
        <p:txBody>
          <a:bodyPr/>
          <a:lstStyle>
            <a:lvl1pPr>
              <a:defRPr/>
            </a:lvl1pPr>
          </a:lstStyle>
          <a:p>
            <a:pPr>
              <a:defRPr/>
            </a:pPr>
            <a:fld id="{FB82F388-3425-4B7C-AE64-30E2E665FB39}" type="slidenum">
              <a:rPr lang="tr-TR"/>
              <a:pPr>
                <a:defRP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smtClean="0"/>
              <a:t>Asıl metin stillerini düzenlemek için tıklatın</a:t>
            </a:r>
          </a:p>
        </p:txBody>
      </p:sp>
      <p:sp>
        <p:nvSpPr>
          <p:cNvPr id="4" name="Rectangle 4"/>
          <p:cNvSpPr>
            <a:spLocks noGrp="1" noChangeArrowheads="1"/>
          </p:cNvSpPr>
          <p:nvPr>
            <p:ph type="dt" sz="half" idx="10"/>
          </p:nvPr>
        </p:nvSpPr>
        <p:spPr>
          <a:ln/>
        </p:spPr>
        <p:txBody>
          <a:bodyPr/>
          <a:lstStyle>
            <a:lvl1pPr>
              <a:defRPr/>
            </a:lvl1pPr>
          </a:lstStyle>
          <a:p>
            <a:pPr>
              <a:defRPr/>
            </a:pPr>
            <a:endParaRPr lang="tr-TR"/>
          </a:p>
        </p:txBody>
      </p:sp>
      <p:sp>
        <p:nvSpPr>
          <p:cNvPr id="5" name="Rectangle 5"/>
          <p:cNvSpPr>
            <a:spLocks noGrp="1" noChangeArrowheads="1"/>
          </p:cNvSpPr>
          <p:nvPr>
            <p:ph type="ftr" sz="quarter" idx="11"/>
          </p:nvPr>
        </p:nvSpPr>
        <p:spPr>
          <a:ln/>
        </p:spPr>
        <p:txBody>
          <a:bodyPr/>
          <a:lstStyle>
            <a:lvl1pPr>
              <a:defRPr/>
            </a:lvl1pPr>
          </a:lstStyle>
          <a:p>
            <a:pPr>
              <a:defRPr/>
            </a:pPr>
            <a:endParaRPr lang="tr-TR"/>
          </a:p>
        </p:txBody>
      </p:sp>
      <p:sp>
        <p:nvSpPr>
          <p:cNvPr id="6" name="Rectangle 6"/>
          <p:cNvSpPr>
            <a:spLocks noGrp="1" noChangeArrowheads="1"/>
          </p:cNvSpPr>
          <p:nvPr>
            <p:ph type="sldNum" sz="quarter" idx="12"/>
          </p:nvPr>
        </p:nvSpPr>
        <p:spPr>
          <a:ln/>
        </p:spPr>
        <p:txBody>
          <a:bodyPr/>
          <a:lstStyle>
            <a:lvl1pPr>
              <a:defRPr/>
            </a:lvl1pPr>
          </a:lstStyle>
          <a:p>
            <a:pPr>
              <a:defRPr/>
            </a:pPr>
            <a:fld id="{C4D553BB-23EB-4CDF-8469-D20610950A78}" type="slidenum">
              <a:rPr lang="tr-TR"/>
              <a:pPr>
                <a:defRPr/>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Rectangle 4"/>
          <p:cNvSpPr>
            <a:spLocks noGrp="1" noChangeArrowheads="1"/>
          </p:cNvSpPr>
          <p:nvPr>
            <p:ph type="dt" sz="half" idx="10"/>
          </p:nvPr>
        </p:nvSpPr>
        <p:spPr>
          <a:ln/>
        </p:spPr>
        <p:txBody>
          <a:bodyPr/>
          <a:lstStyle>
            <a:lvl1pPr>
              <a:defRPr/>
            </a:lvl1pPr>
          </a:lstStyle>
          <a:p>
            <a:pPr>
              <a:defRPr/>
            </a:pPr>
            <a:endParaRPr lang="tr-TR"/>
          </a:p>
        </p:txBody>
      </p:sp>
      <p:sp>
        <p:nvSpPr>
          <p:cNvPr id="6" name="Rectangle 5"/>
          <p:cNvSpPr>
            <a:spLocks noGrp="1" noChangeArrowheads="1"/>
          </p:cNvSpPr>
          <p:nvPr>
            <p:ph type="ftr" sz="quarter" idx="11"/>
          </p:nvPr>
        </p:nvSpPr>
        <p:spPr>
          <a:ln/>
        </p:spPr>
        <p:txBody>
          <a:bodyPr/>
          <a:lstStyle>
            <a:lvl1pPr>
              <a:defRPr/>
            </a:lvl1pPr>
          </a:lstStyle>
          <a:p>
            <a:pPr>
              <a:defRPr/>
            </a:pPr>
            <a:endParaRPr lang="tr-TR"/>
          </a:p>
        </p:txBody>
      </p:sp>
      <p:sp>
        <p:nvSpPr>
          <p:cNvPr id="7" name="Rectangle 6"/>
          <p:cNvSpPr>
            <a:spLocks noGrp="1" noChangeArrowheads="1"/>
          </p:cNvSpPr>
          <p:nvPr>
            <p:ph type="sldNum" sz="quarter" idx="12"/>
          </p:nvPr>
        </p:nvSpPr>
        <p:spPr>
          <a:ln/>
        </p:spPr>
        <p:txBody>
          <a:bodyPr/>
          <a:lstStyle>
            <a:lvl1pPr>
              <a:defRPr/>
            </a:lvl1pPr>
          </a:lstStyle>
          <a:p>
            <a:pPr>
              <a:defRPr/>
            </a:pPr>
            <a:fld id="{DB54441D-3A95-410A-B990-7D14E1F10C11}" type="slidenum">
              <a:rPr lang="tr-TR"/>
              <a:pPr>
                <a:defRP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1143000"/>
          </a:xfrm>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Rectangle 4"/>
          <p:cNvSpPr>
            <a:spLocks noGrp="1" noChangeArrowheads="1"/>
          </p:cNvSpPr>
          <p:nvPr>
            <p:ph type="dt" sz="half" idx="10"/>
          </p:nvPr>
        </p:nvSpPr>
        <p:spPr>
          <a:ln/>
        </p:spPr>
        <p:txBody>
          <a:bodyPr/>
          <a:lstStyle>
            <a:lvl1pPr>
              <a:defRPr/>
            </a:lvl1pPr>
          </a:lstStyle>
          <a:p>
            <a:pPr>
              <a:defRPr/>
            </a:pPr>
            <a:endParaRPr lang="tr-TR"/>
          </a:p>
        </p:txBody>
      </p:sp>
      <p:sp>
        <p:nvSpPr>
          <p:cNvPr id="8" name="Rectangle 5"/>
          <p:cNvSpPr>
            <a:spLocks noGrp="1" noChangeArrowheads="1"/>
          </p:cNvSpPr>
          <p:nvPr>
            <p:ph type="ftr" sz="quarter" idx="11"/>
          </p:nvPr>
        </p:nvSpPr>
        <p:spPr>
          <a:ln/>
        </p:spPr>
        <p:txBody>
          <a:bodyPr/>
          <a:lstStyle>
            <a:lvl1pPr>
              <a:defRPr/>
            </a:lvl1pPr>
          </a:lstStyle>
          <a:p>
            <a:pPr>
              <a:defRPr/>
            </a:pPr>
            <a:endParaRPr lang="tr-TR"/>
          </a:p>
        </p:txBody>
      </p:sp>
      <p:sp>
        <p:nvSpPr>
          <p:cNvPr id="9" name="Rectangle 6"/>
          <p:cNvSpPr>
            <a:spLocks noGrp="1" noChangeArrowheads="1"/>
          </p:cNvSpPr>
          <p:nvPr>
            <p:ph type="sldNum" sz="quarter" idx="12"/>
          </p:nvPr>
        </p:nvSpPr>
        <p:spPr>
          <a:ln/>
        </p:spPr>
        <p:txBody>
          <a:bodyPr/>
          <a:lstStyle>
            <a:lvl1pPr>
              <a:defRPr/>
            </a:lvl1pPr>
          </a:lstStyle>
          <a:p>
            <a:pPr>
              <a:defRPr/>
            </a:pPr>
            <a:fld id="{DE51DE1C-6311-4990-A843-1443840F9371}" type="slidenum">
              <a:rPr lang="tr-TR"/>
              <a:pPr>
                <a:defRP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Rectangle 4"/>
          <p:cNvSpPr>
            <a:spLocks noGrp="1" noChangeArrowheads="1"/>
          </p:cNvSpPr>
          <p:nvPr>
            <p:ph type="dt" sz="half" idx="10"/>
          </p:nvPr>
        </p:nvSpPr>
        <p:spPr>
          <a:ln/>
        </p:spPr>
        <p:txBody>
          <a:bodyPr/>
          <a:lstStyle>
            <a:lvl1pPr>
              <a:defRPr/>
            </a:lvl1pPr>
          </a:lstStyle>
          <a:p>
            <a:pPr>
              <a:defRPr/>
            </a:pPr>
            <a:endParaRPr lang="tr-TR"/>
          </a:p>
        </p:txBody>
      </p:sp>
      <p:sp>
        <p:nvSpPr>
          <p:cNvPr id="4" name="Rectangle 5"/>
          <p:cNvSpPr>
            <a:spLocks noGrp="1" noChangeArrowheads="1"/>
          </p:cNvSpPr>
          <p:nvPr>
            <p:ph type="ftr" sz="quarter" idx="11"/>
          </p:nvPr>
        </p:nvSpPr>
        <p:spPr>
          <a:ln/>
        </p:spPr>
        <p:txBody>
          <a:bodyPr/>
          <a:lstStyle>
            <a:lvl1pPr>
              <a:defRPr/>
            </a:lvl1pPr>
          </a:lstStyle>
          <a:p>
            <a:pPr>
              <a:defRPr/>
            </a:pPr>
            <a:endParaRPr lang="tr-TR"/>
          </a:p>
        </p:txBody>
      </p:sp>
      <p:sp>
        <p:nvSpPr>
          <p:cNvPr id="5" name="Rectangle 6"/>
          <p:cNvSpPr>
            <a:spLocks noGrp="1" noChangeArrowheads="1"/>
          </p:cNvSpPr>
          <p:nvPr>
            <p:ph type="sldNum" sz="quarter" idx="12"/>
          </p:nvPr>
        </p:nvSpPr>
        <p:spPr>
          <a:ln/>
        </p:spPr>
        <p:txBody>
          <a:bodyPr/>
          <a:lstStyle>
            <a:lvl1pPr>
              <a:defRPr/>
            </a:lvl1pPr>
          </a:lstStyle>
          <a:p>
            <a:pPr>
              <a:defRPr/>
            </a:pPr>
            <a:fld id="{FE4AB785-AD75-46FB-9D76-5AF36C8DBC1E}" type="slidenum">
              <a:rPr lang="tr-TR"/>
              <a:pPr>
                <a:defRP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tr-TR"/>
          </a:p>
        </p:txBody>
      </p:sp>
      <p:sp>
        <p:nvSpPr>
          <p:cNvPr id="3" name="Rectangle 5"/>
          <p:cNvSpPr>
            <a:spLocks noGrp="1" noChangeArrowheads="1"/>
          </p:cNvSpPr>
          <p:nvPr>
            <p:ph type="ftr" sz="quarter" idx="11"/>
          </p:nvPr>
        </p:nvSpPr>
        <p:spPr>
          <a:ln/>
        </p:spPr>
        <p:txBody>
          <a:bodyPr/>
          <a:lstStyle>
            <a:lvl1pPr>
              <a:defRPr/>
            </a:lvl1pPr>
          </a:lstStyle>
          <a:p>
            <a:pPr>
              <a:defRPr/>
            </a:pPr>
            <a:endParaRPr lang="tr-TR"/>
          </a:p>
        </p:txBody>
      </p:sp>
      <p:sp>
        <p:nvSpPr>
          <p:cNvPr id="4" name="Rectangle 6"/>
          <p:cNvSpPr>
            <a:spLocks noGrp="1" noChangeArrowheads="1"/>
          </p:cNvSpPr>
          <p:nvPr>
            <p:ph type="sldNum" sz="quarter" idx="12"/>
          </p:nvPr>
        </p:nvSpPr>
        <p:spPr>
          <a:ln/>
        </p:spPr>
        <p:txBody>
          <a:bodyPr/>
          <a:lstStyle>
            <a:lvl1pPr>
              <a:defRPr/>
            </a:lvl1pPr>
          </a:lstStyle>
          <a:p>
            <a:pPr>
              <a:defRPr/>
            </a:pPr>
            <a:fld id="{28C99AF6-1998-4F6F-8F15-613D12F47782}" type="slidenum">
              <a:rPr lang="tr-TR"/>
              <a:pPr>
                <a:defRP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Rectangle 4"/>
          <p:cNvSpPr>
            <a:spLocks noGrp="1" noChangeArrowheads="1"/>
          </p:cNvSpPr>
          <p:nvPr>
            <p:ph type="dt" sz="half" idx="10"/>
          </p:nvPr>
        </p:nvSpPr>
        <p:spPr>
          <a:ln/>
        </p:spPr>
        <p:txBody>
          <a:bodyPr/>
          <a:lstStyle>
            <a:lvl1pPr>
              <a:defRPr/>
            </a:lvl1pPr>
          </a:lstStyle>
          <a:p>
            <a:pPr>
              <a:defRPr/>
            </a:pPr>
            <a:endParaRPr lang="tr-TR"/>
          </a:p>
        </p:txBody>
      </p:sp>
      <p:sp>
        <p:nvSpPr>
          <p:cNvPr id="6" name="Rectangle 5"/>
          <p:cNvSpPr>
            <a:spLocks noGrp="1" noChangeArrowheads="1"/>
          </p:cNvSpPr>
          <p:nvPr>
            <p:ph type="ftr" sz="quarter" idx="11"/>
          </p:nvPr>
        </p:nvSpPr>
        <p:spPr>
          <a:ln/>
        </p:spPr>
        <p:txBody>
          <a:bodyPr/>
          <a:lstStyle>
            <a:lvl1pPr>
              <a:defRPr/>
            </a:lvl1pPr>
          </a:lstStyle>
          <a:p>
            <a:pPr>
              <a:defRPr/>
            </a:pPr>
            <a:endParaRPr lang="tr-TR"/>
          </a:p>
        </p:txBody>
      </p:sp>
      <p:sp>
        <p:nvSpPr>
          <p:cNvPr id="7" name="Rectangle 6"/>
          <p:cNvSpPr>
            <a:spLocks noGrp="1" noChangeArrowheads="1"/>
          </p:cNvSpPr>
          <p:nvPr>
            <p:ph type="sldNum" sz="quarter" idx="12"/>
          </p:nvPr>
        </p:nvSpPr>
        <p:spPr>
          <a:ln/>
        </p:spPr>
        <p:txBody>
          <a:bodyPr/>
          <a:lstStyle>
            <a:lvl1pPr>
              <a:defRPr/>
            </a:lvl1pPr>
          </a:lstStyle>
          <a:p>
            <a:pPr>
              <a:defRPr/>
            </a:pPr>
            <a:fld id="{9C1627F9-7AB7-4780-A8D1-CEC1D51E68EC}" type="slidenum">
              <a:rPr lang="tr-TR"/>
              <a:pPr>
                <a:defRPr/>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smtClean="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Rectangle 4"/>
          <p:cNvSpPr>
            <a:spLocks noGrp="1" noChangeArrowheads="1"/>
          </p:cNvSpPr>
          <p:nvPr>
            <p:ph type="dt" sz="half" idx="10"/>
          </p:nvPr>
        </p:nvSpPr>
        <p:spPr>
          <a:ln/>
        </p:spPr>
        <p:txBody>
          <a:bodyPr/>
          <a:lstStyle>
            <a:lvl1pPr>
              <a:defRPr/>
            </a:lvl1pPr>
          </a:lstStyle>
          <a:p>
            <a:pPr>
              <a:defRPr/>
            </a:pPr>
            <a:endParaRPr lang="tr-TR"/>
          </a:p>
        </p:txBody>
      </p:sp>
      <p:sp>
        <p:nvSpPr>
          <p:cNvPr id="6" name="Rectangle 5"/>
          <p:cNvSpPr>
            <a:spLocks noGrp="1" noChangeArrowheads="1"/>
          </p:cNvSpPr>
          <p:nvPr>
            <p:ph type="ftr" sz="quarter" idx="11"/>
          </p:nvPr>
        </p:nvSpPr>
        <p:spPr>
          <a:ln/>
        </p:spPr>
        <p:txBody>
          <a:bodyPr/>
          <a:lstStyle>
            <a:lvl1pPr>
              <a:defRPr/>
            </a:lvl1pPr>
          </a:lstStyle>
          <a:p>
            <a:pPr>
              <a:defRPr/>
            </a:pPr>
            <a:endParaRPr lang="tr-TR"/>
          </a:p>
        </p:txBody>
      </p:sp>
      <p:sp>
        <p:nvSpPr>
          <p:cNvPr id="7" name="Rectangle 6"/>
          <p:cNvSpPr>
            <a:spLocks noGrp="1" noChangeArrowheads="1"/>
          </p:cNvSpPr>
          <p:nvPr>
            <p:ph type="sldNum" sz="quarter" idx="12"/>
          </p:nvPr>
        </p:nvSpPr>
        <p:spPr>
          <a:ln/>
        </p:spPr>
        <p:txBody>
          <a:bodyPr/>
          <a:lstStyle>
            <a:lvl1pPr>
              <a:defRPr/>
            </a:lvl1pPr>
          </a:lstStyle>
          <a:p>
            <a:pPr>
              <a:defRPr/>
            </a:pPr>
            <a:fld id="{89DCB10A-43C3-45EF-9951-D728BF2E711B}" type="slidenum">
              <a:rPr lang="tr-TR"/>
              <a:pPr>
                <a:defRPr/>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FFFF"/>
            </a:gs>
            <a:gs pos="100000">
              <a:srgbClr val="DDFFFF"/>
            </a:gs>
          </a:gsLst>
          <a:lin ang="5400000" scaled="1"/>
        </a:gra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tr-TR" smtClean="0"/>
              <a:t>Asıl başlık stili için tıklatın</a:t>
            </a:r>
          </a:p>
        </p:txBody>
      </p:sp>
      <p:sp>
        <p:nvSpPr>
          <p:cNvPr id="92163"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921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pPr>
              <a:defRPr/>
            </a:pPr>
            <a:endParaRPr lang="tr-TR"/>
          </a:p>
        </p:txBody>
      </p:sp>
      <p:sp>
        <p:nvSpPr>
          <p:cNvPr id="921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tr-TR"/>
          </a:p>
        </p:txBody>
      </p:sp>
      <p:sp>
        <p:nvSpPr>
          <p:cNvPr id="921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pPr>
              <a:defRPr/>
            </a:pPr>
            <a:fld id="{275B64B2-EE77-4CA1-9254-C0529BD4D045}" type="slidenum">
              <a:rPr lang="tr-TR"/>
              <a:pPr>
                <a:defRPr/>
              </a:pPr>
              <a:t>‹#›</a:t>
            </a:fld>
            <a:endParaRPr lang="tr-TR"/>
          </a:p>
        </p:txBody>
      </p:sp>
    </p:spTree>
  </p:cSld>
  <p:clrMap bg1="dk2" tx1="lt1" bg2="dk1"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685800" y="838200"/>
            <a:ext cx="7772400" cy="2971800"/>
          </a:xfrm>
        </p:spPr>
        <p:txBody>
          <a:bodyPr/>
          <a:lstStyle/>
          <a:p>
            <a:pPr eaLnBrk="1" hangingPunct="1">
              <a:defRPr/>
            </a:pPr>
            <a:r>
              <a:rPr lang="tr-TR" sz="3200" smtClean="0">
                <a:solidFill>
                  <a:srgbClr val="00264D"/>
                </a:solidFill>
              </a:rPr>
              <a:t>Bilgi Erişimde Yeni Bir Yüz:</a:t>
            </a:r>
            <a:br>
              <a:rPr lang="tr-TR" sz="3200" smtClean="0">
                <a:solidFill>
                  <a:srgbClr val="00264D"/>
                </a:solidFill>
              </a:rPr>
            </a:br>
            <a:r>
              <a:rPr lang="tr-TR" sz="3200" smtClean="0">
                <a:solidFill>
                  <a:srgbClr val="00264D"/>
                </a:solidFill>
              </a:rPr>
              <a:t> Yazma Eserlere internet üzerinden erişim</a:t>
            </a:r>
          </a:p>
        </p:txBody>
      </p:sp>
      <p:sp>
        <p:nvSpPr>
          <p:cNvPr id="2051" name="Rectangle 3"/>
          <p:cNvSpPr>
            <a:spLocks noGrp="1" noChangeArrowheads="1"/>
          </p:cNvSpPr>
          <p:nvPr>
            <p:ph type="subTitle" idx="1"/>
          </p:nvPr>
        </p:nvSpPr>
        <p:spPr>
          <a:xfrm>
            <a:off x="971550" y="4797425"/>
            <a:ext cx="6859588" cy="1584325"/>
          </a:xfrm>
        </p:spPr>
        <p:txBody>
          <a:bodyPr/>
          <a:lstStyle/>
          <a:p>
            <a:pPr algn="l" eaLnBrk="1" hangingPunct="1"/>
            <a:r>
              <a:rPr lang="tr-TR" sz="2400" smtClean="0">
                <a:solidFill>
                  <a:srgbClr val="000000"/>
                </a:solidFill>
                <a:effectLst/>
                <a:latin typeface="Arial" charset="0"/>
              </a:rPr>
              <a:t>Prof. Dr. Doğan Atılgan</a:t>
            </a:r>
          </a:p>
          <a:p>
            <a:pPr algn="l" eaLnBrk="1" hangingPunct="1"/>
            <a:r>
              <a:rPr lang="tr-TR" sz="2400" smtClean="0">
                <a:solidFill>
                  <a:srgbClr val="000000"/>
                </a:solidFill>
                <a:effectLst/>
                <a:latin typeface="Arial" charset="0"/>
              </a:rPr>
              <a:t>Ankara üniversitesi</a:t>
            </a:r>
          </a:p>
          <a:p>
            <a:pPr algn="l" eaLnBrk="1" hangingPunct="1"/>
            <a:r>
              <a:rPr lang="tr-TR" sz="2000" smtClean="0">
                <a:solidFill>
                  <a:srgbClr val="000000"/>
                </a:solidFill>
                <a:effectLst/>
                <a:latin typeface="Arial Black" pitchFamily="34" charset="0"/>
              </a:rPr>
              <a:t>atilgan@ankara.edu.tr</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0"/>
            <a:ext cx="8229600" cy="1125538"/>
          </a:xfrm>
        </p:spPr>
        <p:txBody>
          <a:bodyPr/>
          <a:lstStyle/>
          <a:p>
            <a:pPr eaLnBrk="1" hangingPunct="1">
              <a:defRPr/>
            </a:pPr>
            <a:r>
              <a:rPr lang="tr-TR" sz="3200" dirty="0" smtClean="0">
                <a:solidFill>
                  <a:srgbClr val="0066A4"/>
                </a:solidFill>
                <a:latin typeface="Arial" charset="0"/>
              </a:rPr>
              <a:t>DTCF’de Yapılan Çalışmalar</a:t>
            </a:r>
          </a:p>
        </p:txBody>
      </p:sp>
      <p:sp>
        <p:nvSpPr>
          <p:cNvPr id="99331" name="Rectangle 3"/>
          <p:cNvSpPr>
            <a:spLocks noGrp="1" noChangeArrowheads="1"/>
          </p:cNvSpPr>
          <p:nvPr>
            <p:ph type="body" idx="1"/>
          </p:nvPr>
        </p:nvSpPr>
        <p:spPr>
          <a:xfrm>
            <a:off x="0" y="857250"/>
            <a:ext cx="8964613" cy="6000750"/>
          </a:xfrm>
        </p:spPr>
        <p:txBody>
          <a:bodyPr/>
          <a:lstStyle/>
          <a:p>
            <a:pPr>
              <a:defRPr/>
            </a:pPr>
            <a:r>
              <a:rPr lang="tr-TR" sz="2800" dirty="0" smtClean="0">
                <a:solidFill>
                  <a:srgbClr val="0A85FF"/>
                </a:solidFill>
                <a:latin typeface="Times New Roman" pitchFamily="18" charset="0"/>
                <a:cs typeface="Times New Roman" pitchFamily="18" charset="0"/>
              </a:rPr>
              <a:t>Görüntü Eşleme ve Yayınlama</a:t>
            </a:r>
          </a:p>
          <a:p>
            <a:pPr lvl="1">
              <a:defRPr/>
            </a:pPr>
            <a:r>
              <a:rPr lang="tr-TR" dirty="0" smtClean="0">
                <a:solidFill>
                  <a:srgbClr val="000000"/>
                </a:solidFill>
                <a:effectLst/>
                <a:latin typeface="Times New Roman" pitchFamily="18" charset="0"/>
                <a:cs typeface="Times New Roman" pitchFamily="18" charset="0"/>
              </a:rPr>
              <a:t>Linux işletim sisteminde hazırlanan yazılımın yönetim bölümü kullanılarak sabit disk üzerindeki her klasör sunucu bilgisayarda her eser ile ilgili olarak açılan bir klasöre kopyalanmaktadır.</a:t>
            </a:r>
          </a:p>
          <a:p>
            <a:pPr lvl="1">
              <a:defRPr/>
            </a:pPr>
            <a:r>
              <a:rPr lang="tr-TR" dirty="0" smtClean="0">
                <a:solidFill>
                  <a:srgbClr val="000000"/>
                </a:solidFill>
                <a:effectLst/>
                <a:latin typeface="Times New Roman" pitchFamily="18" charset="0"/>
                <a:cs typeface="Times New Roman" pitchFamily="18" charset="0"/>
              </a:rPr>
              <a:t>Orijinal görüntüler ise internet üzerinden erişim kolaylığı açısından  JPG formatında sıkıştırılarak sunucu diskine kaydedilir. </a:t>
            </a:r>
          </a:p>
          <a:p>
            <a:pPr lvl="1">
              <a:defRPr/>
            </a:pPr>
            <a:r>
              <a:rPr lang="tr-TR" dirty="0" smtClean="0">
                <a:solidFill>
                  <a:srgbClr val="000000"/>
                </a:solidFill>
                <a:effectLst/>
                <a:latin typeface="Times New Roman" pitchFamily="18" charset="0"/>
                <a:cs typeface="Times New Roman" pitchFamily="18" charset="0"/>
              </a:rPr>
              <a:t>Klasörler eserin daha önce verilmiş olan demirbaş numarasına göre adlandırılmaktadır. Bu sayede yazılım, eser ile ilgili görüntüleri künye bilgilerinin bulunduğu veri tabanı ile ilişkilendirerek eserin künyesi ile birlikte görüntülerinin de verilmesini sağlamaktadır</a:t>
            </a:r>
            <a:r>
              <a:rPr lang="tr-TR" dirty="0" smtClean="0">
                <a:solidFill>
                  <a:srgbClr val="000000"/>
                </a:solidFill>
                <a:latin typeface="Times New Roman" pitchFamily="18" charset="0"/>
                <a:cs typeface="Times New Roman" pitchFamily="18" charset="0"/>
              </a:rPr>
              <a:t>.</a:t>
            </a:r>
          </a:p>
          <a:p>
            <a:pPr algn="just" eaLnBrk="1" hangingPunct="1">
              <a:lnSpc>
                <a:spcPct val="90000"/>
              </a:lnSpc>
              <a:defRPr/>
            </a:pPr>
            <a:endParaRPr lang="tr-TR" dirty="0" smtClean="0">
              <a:solidFill>
                <a:srgbClr val="000000"/>
              </a:solidFill>
              <a:effectLst>
                <a:outerShdw blurRad="38100" dist="38100" dir="2700000" algn="tl">
                  <a:srgbClr val="FFFFFF"/>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0"/>
            <a:ext cx="8229600" cy="1125538"/>
          </a:xfrm>
        </p:spPr>
        <p:txBody>
          <a:bodyPr/>
          <a:lstStyle/>
          <a:p>
            <a:pPr eaLnBrk="1" hangingPunct="1">
              <a:defRPr/>
            </a:pPr>
            <a:r>
              <a:rPr lang="tr-TR" sz="3200" dirty="0" smtClean="0">
                <a:solidFill>
                  <a:srgbClr val="0066A4"/>
                </a:solidFill>
                <a:latin typeface="Arial" charset="0"/>
              </a:rPr>
              <a:t>DTCF’de Yapılan Çalışmalar</a:t>
            </a:r>
          </a:p>
        </p:txBody>
      </p:sp>
      <p:sp>
        <p:nvSpPr>
          <p:cNvPr id="12291" name="Rectangle 3"/>
          <p:cNvSpPr>
            <a:spLocks noGrp="1" noChangeArrowheads="1"/>
          </p:cNvSpPr>
          <p:nvPr>
            <p:ph type="body" idx="1"/>
          </p:nvPr>
        </p:nvSpPr>
        <p:spPr>
          <a:xfrm>
            <a:off x="457200" y="1268413"/>
            <a:ext cx="8229600" cy="5400675"/>
          </a:xfrm>
        </p:spPr>
        <p:txBody>
          <a:bodyPr/>
          <a:lstStyle/>
          <a:p>
            <a:r>
              <a:rPr lang="tr-TR" sz="2400" smtClean="0">
                <a:solidFill>
                  <a:srgbClr val="0A85FF"/>
                </a:solidFill>
                <a:effectLst/>
                <a:latin typeface="Times New Roman" pitchFamily="18" charset="0"/>
                <a:cs typeface="Times New Roman" pitchFamily="18" charset="0"/>
              </a:rPr>
              <a:t>Kullanım</a:t>
            </a:r>
          </a:p>
          <a:p>
            <a:pPr lvl="1"/>
            <a:r>
              <a:rPr lang="tr-TR" sz="2400" smtClean="0">
                <a:solidFill>
                  <a:srgbClr val="000000"/>
                </a:solidFill>
                <a:effectLst/>
                <a:latin typeface="Times New Roman" pitchFamily="18" charset="0"/>
                <a:cs typeface="Times New Roman" pitchFamily="18" charset="0"/>
              </a:rPr>
              <a:t>Kullanıcılar bu sisteme kayıtlı olarak kullanabilmektedir.</a:t>
            </a:r>
          </a:p>
          <a:p>
            <a:pPr lvl="1"/>
            <a:r>
              <a:rPr lang="tr-TR" sz="2400" smtClean="0">
                <a:solidFill>
                  <a:srgbClr val="000000"/>
                </a:solidFill>
                <a:effectLst/>
                <a:latin typeface="Times New Roman" pitchFamily="18" charset="0"/>
                <a:cs typeface="Times New Roman" pitchFamily="18" charset="0"/>
              </a:rPr>
              <a:t>Veri tabanında bulunan künye bilgileri üzerinde herhangi bir kısıtlama olmaksızın tarama ve sorgulama yapılabilir.</a:t>
            </a:r>
          </a:p>
          <a:p>
            <a:pPr lvl="1"/>
            <a:r>
              <a:rPr lang="tr-TR" sz="2400" smtClean="0">
                <a:solidFill>
                  <a:srgbClr val="000000"/>
                </a:solidFill>
                <a:effectLst/>
                <a:latin typeface="Times New Roman" pitchFamily="18" charset="0"/>
                <a:cs typeface="Times New Roman" pitchFamily="18" charset="0"/>
              </a:rPr>
              <a:t>İstenilen bir eserin detay künye bilgileri görüntülenebilir. Bu bilgilerin alt kısmında eser ile ilgili resimler de verilmektedir.</a:t>
            </a:r>
          </a:p>
          <a:p>
            <a:pPr lvl="1"/>
            <a:r>
              <a:rPr lang="tr-TR" sz="2400" smtClean="0">
                <a:solidFill>
                  <a:srgbClr val="000000"/>
                </a:solidFill>
                <a:effectLst/>
                <a:latin typeface="Times New Roman" pitchFamily="18" charset="0"/>
                <a:cs typeface="Times New Roman" pitchFamily="18" charset="0"/>
              </a:rPr>
              <a:t>Herhangi bir küçük görüntü üzerine tıklandığında daha önce hazırlanan orta boy görüntü arka planda filigran yerleştirilmiş olarak görüntülenir. Amaç bu görüntü ile kullanıcının gerçekten bu sayfayı almak isteyip istemediğini belirlemesidir.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
          <p:cNvPicPr>
            <a:picLocks noChangeAspect="1" noChangeArrowheads="1"/>
          </p:cNvPicPr>
          <p:nvPr/>
        </p:nvPicPr>
        <p:blipFill>
          <a:blip r:embed="rId2"/>
          <a:srcRect/>
          <a:stretch>
            <a:fillRect/>
          </a:stretch>
        </p:blipFill>
        <p:spPr bwMode="auto">
          <a:xfrm>
            <a:off x="-304800" y="-22860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p:cNvPicPr>
            <a:picLocks noChangeAspect="1" noChangeArrowheads="1"/>
          </p:cNvPicPr>
          <p:nvPr/>
        </p:nvPicPr>
        <p:blipFill>
          <a:blip r:embed="rId2"/>
          <a:srcRect/>
          <a:stretch>
            <a:fillRect/>
          </a:stretch>
        </p:blipFill>
        <p:spPr bwMode="auto">
          <a:xfrm>
            <a:off x="-304800" y="-22860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tr-TR" smtClean="0">
                <a:solidFill>
                  <a:srgbClr val="0066A4"/>
                </a:solidFill>
                <a:latin typeface="Arial Black" pitchFamily="34" charset="0"/>
              </a:rPr>
              <a:t>plan</a:t>
            </a:r>
          </a:p>
        </p:txBody>
      </p:sp>
      <p:sp>
        <p:nvSpPr>
          <p:cNvPr id="20483" name="Rectangle 3"/>
          <p:cNvSpPr>
            <a:spLocks noGrp="1" noChangeArrowheads="1"/>
          </p:cNvSpPr>
          <p:nvPr>
            <p:ph type="body" idx="1"/>
          </p:nvPr>
        </p:nvSpPr>
        <p:spPr/>
        <p:txBody>
          <a:bodyPr/>
          <a:lstStyle/>
          <a:p>
            <a:pPr eaLnBrk="1" hangingPunct="1">
              <a:defRPr/>
            </a:pPr>
            <a:r>
              <a:rPr lang="tr-TR" smtClean="0">
                <a:solidFill>
                  <a:srgbClr val="000000"/>
                </a:solidFill>
                <a:effectLst>
                  <a:outerShdw blurRad="38100" dist="38100" dir="2700000" algn="tl">
                    <a:srgbClr val="FFFFFF"/>
                  </a:outerShdw>
                </a:effectLst>
                <a:latin typeface="Arial" charset="0"/>
              </a:rPr>
              <a:t>Giriş</a:t>
            </a:r>
          </a:p>
          <a:p>
            <a:pPr eaLnBrk="1" hangingPunct="1">
              <a:defRPr/>
            </a:pPr>
            <a:r>
              <a:rPr lang="tr-TR" smtClean="0">
                <a:solidFill>
                  <a:srgbClr val="000000"/>
                </a:solidFill>
                <a:effectLst>
                  <a:outerShdw blurRad="38100" dist="38100" dir="2700000" algn="tl">
                    <a:srgbClr val="FFFFFF"/>
                  </a:outerShdw>
                </a:effectLst>
                <a:latin typeface="Arial" charset="0"/>
              </a:rPr>
              <a:t>Yazmalar</a:t>
            </a:r>
          </a:p>
          <a:p>
            <a:pPr eaLnBrk="1" hangingPunct="1">
              <a:defRPr/>
            </a:pPr>
            <a:r>
              <a:rPr lang="tr-TR" smtClean="0">
                <a:solidFill>
                  <a:srgbClr val="000000"/>
                </a:solidFill>
                <a:effectLst>
                  <a:outerShdw blurRad="38100" dist="38100" dir="2700000" algn="tl">
                    <a:srgbClr val="FFFFFF"/>
                  </a:outerShdw>
                </a:effectLst>
                <a:latin typeface="Arial" charset="0"/>
              </a:rPr>
              <a:t>DTCF Yazmalarının durumu</a:t>
            </a:r>
          </a:p>
          <a:p>
            <a:pPr eaLnBrk="1" hangingPunct="1">
              <a:defRPr/>
            </a:pPr>
            <a:r>
              <a:rPr lang="tr-TR" smtClean="0">
                <a:solidFill>
                  <a:srgbClr val="000000"/>
                </a:solidFill>
                <a:effectLst>
                  <a:outerShdw blurRad="38100" dist="38100" dir="2700000" algn="tl">
                    <a:srgbClr val="FFFFFF"/>
                  </a:outerShdw>
                </a:effectLst>
                <a:latin typeface="Arial" charset="0"/>
              </a:rPr>
              <a:t>Yazmaların İnternetten açılması</a:t>
            </a:r>
          </a:p>
          <a:p>
            <a:pPr eaLnBrk="1" hangingPunct="1">
              <a:defRPr/>
            </a:pPr>
            <a:r>
              <a:rPr lang="tr-TR" smtClean="0">
                <a:solidFill>
                  <a:srgbClr val="000000"/>
                </a:solidFill>
                <a:effectLst>
                  <a:outerShdw blurRad="38100" dist="38100" dir="2700000" algn="tl">
                    <a:srgbClr val="FFFFFF"/>
                  </a:outerShdw>
                </a:effectLst>
                <a:latin typeface="Arial" charset="0"/>
              </a:rPr>
              <a:t>Ankara Üniversitesi Online yayınevi</a:t>
            </a:r>
          </a:p>
          <a:p>
            <a:pPr eaLnBrk="1" hangingPunct="1">
              <a:defRPr/>
            </a:pPr>
            <a:r>
              <a:rPr lang="tr-TR" smtClean="0">
                <a:solidFill>
                  <a:srgbClr val="000000"/>
                </a:solidFill>
                <a:effectLst>
                  <a:outerShdw blurRad="38100" dist="38100" dir="2700000" algn="tl">
                    <a:srgbClr val="FFFFFF"/>
                  </a:outerShdw>
                </a:effectLst>
                <a:latin typeface="Arial" charset="0"/>
              </a:rPr>
              <a:t>Dergiler</a:t>
            </a:r>
          </a:p>
          <a:p>
            <a:pPr eaLnBrk="1" hangingPunct="1">
              <a:defRPr/>
            </a:pPr>
            <a:r>
              <a:rPr lang="tr-TR" smtClean="0">
                <a:solidFill>
                  <a:srgbClr val="000000"/>
                </a:solidFill>
                <a:effectLst>
                  <a:outerShdw blurRad="38100" dist="38100" dir="2700000" algn="tl">
                    <a:srgbClr val="FFFFFF"/>
                  </a:outerShdw>
                </a:effectLst>
                <a:latin typeface="Arial" charset="0"/>
              </a:rPr>
              <a:t>Kitaplar</a:t>
            </a:r>
          </a:p>
          <a:p>
            <a:pPr eaLnBrk="1" hangingPunct="1">
              <a:defRPr/>
            </a:pPr>
            <a:endParaRPr lang="tr-TR" smtClean="0">
              <a:solidFill>
                <a:srgbClr val="000000"/>
              </a:solidFill>
              <a:effectLst>
                <a:outerShdw blurRad="38100" dist="38100" dir="2700000" algn="tl">
                  <a:srgbClr val="FFFFFF"/>
                </a:outerShdw>
              </a:effectLst>
              <a:latin typeface="Arial" charset="0"/>
            </a:endParaRPr>
          </a:p>
          <a:p>
            <a:pPr eaLnBrk="1" hangingPunct="1">
              <a:defRPr/>
            </a:pPr>
            <a:endParaRPr lang="tr-TR" smtClean="0">
              <a:solidFill>
                <a:srgbClr val="000000"/>
              </a:solidFill>
              <a:effectLst>
                <a:outerShdw blurRad="38100" dist="38100" dir="2700000" algn="tl">
                  <a:srgbClr val="FFFFFF"/>
                </a:outerShdw>
              </a:effectLst>
              <a:latin typeface="Arial"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0" descr="DSC_4011.jpg"/>
          <p:cNvPicPr>
            <a:picLocks noChangeAspect="1" noChangeArrowheads="1"/>
          </p:cNvPicPr>
          <p:nvPr/>
        </p:nvPicPr>
        <p:blipFill>
          <a:blip r:embed="rId2"/>
          <a:srcRect/>
          <a:stretch>
            <a:fillRect/>
          </a:stretch>
        </p:blipFill>
        <p:spPr bwMode="auto">
          <a:xfrm>
            <a:off x="214313" y="285750"/>
            <a:ext cx="8929687" cy="6215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descr="DSC_4011a.jpg"/>
          <p:cNvPicPr>
            <a:picLocks noChangeAspect="1" noChangeArrowheads="1"/>
          </p:cNvPicPr>
          <p:nvPr/>
        </p:nvPicPr>
        <p:blipFill>
          <a:blip r:embed="rId2"/>
          <a:srcRect/>
          <a:stretch>
            <a:fillRect/>
          </a:stretch>
        </p:blipFill>
        <p:spPr bwMode="auto">
          <a:xfrm>
            <a:off x="0" y="25400"/>
            <a:ext cx="8969375" cy="683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srcRect/>
          <a:stretch>
            <a:fillRect/>
          </a:stretch>
        </p:blipFill>
        <p:spPr bwMode="auto">
          <a:xfrm>
            <a:off x="857250" y="214313"/>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71500" y="428625"/>
            <a:ext cx="8229600" cy="4500563"/>
          </a:xfrm>
        </p:spPr>
        <p:txBody>
          <a:bodyPr/>
          <a:lstStyle/>
          <a:p>
            <a:pPr>
              <a:defRPr/>
            </a:pPr>
            <a:r>
              <a:rPr lang="tr-TR" dirty="0" smtClean="0">
                <a:solidFill>
                  <a:schemeClr val="bg2">
                    <a:lumMod val="75000"/>
                  </a:schemeClr>
                </a:solidFill>
              </a:rPr>
              <a:t>ANKARA ÜNİVERSİTESİ ONLİNE YAYINEVİ</a:t>
            </a:r>
            <a:endParaRPr lang="tr-TR" dirty="0">
              <a:solidFill>
                <a:schemeClr val="bg2">
                  <a:lumMod val="75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p:cNvPicPr>
            <a:picLocks noChangeAspect="1" noChangeArrowheads="1"/>
          </p:cNvPicPr>
          <p:nvPr/>
        </p:nvPicPr>
        <p:blipFill>
          <a:blip r:embed="rId2"/>
          <a:srcRect/>
          <a:stretch>
            <a:fillRect/>
          </a:stretch>
        </p:blipFill>
        <p:spPr bwMode="auto">
          <a:xfrm>
            <a:off x="-304800" y="-22860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0"/>
            <a:ext cx="8229600" cy="908050"/>
          </a:xfrm>
        </p:spPr>
        <p:txBody>
          <a:bodyPr/>
          <a:lstStyle/>
          <a:p>
            <a:pPr eaLnBrk="1" hangingPunct="1">
              <a:defRPr/>
            </a:pPr>
            <a:r>
              <a:rPr lang="tr-TR" sz="3600" smtClean="0">
                <a:solidFill>
                  <a:srgbClr val="0066A4"/>
                </a:solidFill>
                <a:latin typeface="Times New Roman" pitchFamily="18" charset="0"/>
              </a:rPr>
              <a:t>Bilimsel bilgi ve bilgiye erişim</a:t>
            </a:r>
          </a:p>
        </p:txBody>
      </p:sp>
      <p:sp>
        <p:nvSpPr>
          <p:cNvPr id="16387" name="Rectangle 3"/>
          <p:cNvSpPr>
            <a:spLocks noGrp="1" noChangeArrowheads="1"/>
          </p:cNvSpPr>
          <p:nvPr>
            <p:ph type="body" idx="1"/>
          </p:nvPr>
        </p:nvSpPr>
        <p:spPr>
          <a:xfrm>
            <a:off x="250825" y="1125538"/>
            <a:ext cx="8642350" cy="5472112"/>
          </a:xfrm>
        </p:spPr>
        <p:txBody>
          <a:bodyPr/>
          <a:lstStyle/>
          <a:p>
            <a:pPr algn="just" eaLnBrk="1" hangingPunct="1">
              <a:defRPr/>
            </a:pPr>
            <a:r>
              <a:rPr lang="tr-TR" dirty="0" smtClean="0">
                <a:solidFill>
                  <a:srgbClr val="000000"/>
                </a:solidFill>
                <a:effectLst>
                  <a:outerShdw blurRad="38100" dist="38100" dir="2700000" algn="tl">
                    <a:srgbClr val="FFFFFF"/>
                  </a:outerShdw>
                </a:effectLst>
                <a:latin typeface="Times New Roman" pitchFamily="18" charset="0"/>
              </a:rPr>
              <a:t>Bilginin denetimi ve sınıflandırılması</a:t>
            </a:r>
          </a:p>
          <a:p>
            <a:pPr algn="just" eaLnBrk="1" hangingPunct="1">
              <a:defRPr/>
            </a:pPr>
            <a:endParaRPr lang="tr-TR" dirty="0" smtClean="0">
              <a:solidFill>
                <a:srgbClr val="000000"/>
              </a:solidFill>
              <a:effectLst>
                <a:outerShdw blurRad="38100" dist="38100" dir="2700000" algn="tl">
                  <a:srgbClr val="FFFFFF"/>
                </a:outerShdw>
              </a:effectLst>
              <a:latin typeface="Times New Roman" pitchFamily="18" charset="0"/>
            </a:endParaRPr>
          </a:p>
          <a:p>
            <a:pPr algn="just" eaLnBrk="1" hangingPunct="1">
              <a:defRPr/>
            </a:pPr>
            <a:r>
              <a:rPr lang="tr-TR" dirty="0" smtClean="0">
                <a:solidFill>
                  <a:srgbClr val="000000"/>
                </a:solidFill>
                <a:effectLst>
                  <a:outerShdw blurRad="38100" dist="38100" dir="2700000" algn="tl">
                    <a:srgbClr val="FFFFFF"/>
                  </a:outerShdw>
                </a:effectLst>
                <a:latin typeface="Times New Roman" pitchFamily="18" charset="0"/>
              </a:rPr>
              <a:t>Bilgi erişimin gerçekleştirilmesinde bilgi ve iletişim teknolojilerinin önemi.</a:t>
            </a:r>
          </a:p>
          <a:p>
            <a:pPr algn="just" eaLnBrk="1" hangingPunct="1">
              <a:defRPr/>
            </a:pPr>
            <a:endParaRPr lang="tr-TR" dirty="0" smtClean="0">
              <a:solidFill>
                <a:srgbClr val="000000"/>
              </a:solidFill>
              <a:effectLst>
                <a:outerShdw blurRad="38100" dist="38100" dir="2700000" algn="tl">
                  <a:srgbClr val="FFFFFF"/>
                </a:outerShdw>
              </a:effectLst>
              <a:latin typeface="Times New Roman" pitchFamily="18" charset="0"/>
            </a:endParaRPr>
          </a:p>
          <a:p>
            <a:pPr algn="just" eaLnBrk="1" hangingPunct="1">
              <a:defRPr/>
            </a:pPr>
            <a:r>
              <a:rPr lang="tr-TR" dirty="0" smtClean="0">
                <a:solidFill>
                  <a:srgbClr val="000000"/>
                </a:solidFill>
                <a:effectLst>
                  <a:outerShdw blurRad="38100" dist="38100" dir="2700000" algn="tl">
                    <a:srgbClr val="FFFFFF"/>
                  </a:outerShdw>
                </a:effectLst>
                <a:latin typeface="Times New Roman" pitchFamily="18" charset="0"/>
              </a:rPr>
              <a:t>Önemli olan araştırıcının gereksinim duyduğu bilgiye  en kısa sürede ulaşmasıdır</a:t>
            </a:r>
          </a:p>
          <a:p>
            <a:pPr algn="just" eaLnBrk="1" hangingPunct="1">
              <a:defRPr/>
            </a:pPr>
            <a:endParaRPr lang="tr-TR" dirty="0" smtClean="0">
              <a:solidFill>
                <a:srgbClr val="000000"/>
              </a:solidFill>
              <a:effectLst>
                <a:outerShdw blurRad="38100" dist="38100" dir="2700000" algn="tl">
                  <a:srgbClr val="FFFFFF"/>
                </a:outerShdw>
              </a:effectLst>
              <a:latin typeface="Times New Roman" pitchFamily="18"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3"/>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8" name="Picture 4"/>
          <p:cNvPicPr>
            <a:picLocks noChangeAspect="1" noChangeArrowheads="1"/>
          </p:cNvPicPr>
          <p:nvPr/>
        </p:nvPicPr>
        <p:blipFill>
          <a:blip r:embed="rId2"/>
          <a:srcRect/>
          <a:stretch>
            <a:fillRect/>
          </a:stretch>
        </p:blipFill>
        <p:spPr bwMode="auto">
          <a:xfrm>
            <a:off x="-304800" y="-228600"/>
            <a:ext cx="9753600" cy="7315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sz="quarter"/>
          </p:nvPr>
        </p:nvSpPr>
        <p:spPr/>
        <p:txBody>
          <a:bodyPr/>
          <a:lstStyle/>
          <a:p>
            <a:r>
              <a:rPr lang="tr-TR" dirty="0" smtClean="0">
                <a:solidFill>
                  <a:srgbClr val="000000"/>
                </a:solidFill>
                <a:effectLst/>
              </a:rPr>
              <a:t>TEŞEKKÜR EDERİM</a:t>
            </a:r>
            <a:endParaRPr lang="tr-TR" dirty="0">
              <a:solidFill>
                <a:srgbClr val="000000"/>
              </a:solidFill>
              <a:effectLst/>
            </a:endParaRPr>
          </a:p>
        </p:txBody>
      </p:sp>
      <p:sp>
        <p:nvSpPr>
          <p:cNvPr id="3" name="2 Alt Başlık"/>
          <p:cNvSpPr>
            <a:spLocks noGrp="1"/>
          </p:cNvSpPr>
          <p:nvPr>
            <p:ph type="subTitle" sz="quarter" idx="1"/>
          </p:nvPr>
        </p:nvSpPr>
        <p:spPr/>
        <p:txBody>
          <a:bodyPr/>
          <a:lstStyle/>
          <a:p>
            <a:endParaRPr lang="tr-T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0"/>
            <a:ext cx="8229600" cy="836613"/>
          </a:xfrm>
        </p:spPr>
        <p:txBody>
          <a:bodyPr/>
          <a:lstStyle/>
          <a:p>
            <a:pPr eaLnBrk="1" hangingPunct="1"/>
            <a:r>
              <a:rPr lang="tr-TR" sz="3200" smtClean="0">
                <a:solidFill>
                  <a:srgbClr val="0066A4"/>
                </a:solidFill>
                <a:effectLst/>
                <a:latin typeface="Arial" charset="0"/>
              </a:rPr>
              <a:t/>
            </a:r>
            <a:br>
              <a:rPr lang="tr-TR" sz="3200" smtClean="0">
                <a:solidFill>
                  <a:srgbClr val="0066A4"/>
                </a:solidFill>
                <a:effectLst/>
                <a:latin typeface="Arial" charset="0"/>
              </a:rPr>
            </a:br>
            <a:r>
              <a:rPr lang="tr-TR" sz="3200" smtClean="0">
                <a:solidFill>
                  <a:srgbClr val="0066A4"/>
                </a:solidFill>
                <a:effectLst/>
                <a:latin typeface="Arial" charset="0"/>
              </a:rPr>
              <a:t>Yazmalar</a:t>
            </a:r>
            <a:br>
              <a:rPr lang="tr-TR" sz="3200" smtClean="0">
                <a:solidFill>
                  <a:srgbClr val="0066A4"/>
                </a:solidFill>
                <a:effectLst/>
                <a:latin typeface="Arial" charset="0"/>
              </a:rPr>
            </a:br>
            <a:endParaRPr lang="tr-TR" sz="3200" smtClean="0">
              <a:solidFill>
                <a:srgbClr val="0066A4"/>
              </a:solidFill>
              <a:effectLst/>
              <a:latin typeface="Arial" charset="0"/>
            </a:endParaRPr>
          </a:p>
        </p:txBody>
      </p:sp>
      <p:sp>
        <p:nvSpPr>
          <p:cNvPr id="18435" name="Rectangle 3"/>
          <p:cNvSpPr>
            <a:spLocks noGrp="1" noChangeArrowheads="1"/>
          </p:cNvSpPr>
          <p:nvPr>
            <p:ph type="body" idx="1"/>
          </p:nvPr>
        </p:nvSpPr>
        <p:spPr>
          <a:xfrm>
            <a:off x="323850" y="1125538"/>
            <a:ext cx="8569325" cy="5399087"/>
          </a:xfrm>
        </p:spPr>
        <p:txBody>
          <a:bodyPr/>
          <a:lstStyle/>
          <a:p>
            <a:pPr algn="just" eaLnBrk="1" hangingPunct="1">
              <a:defRPr/>
            </a:pPr>
            <a:endParaRPr lang="tr-TR" sz="2400" dirty="0" smtClean="0">
              <a:solidFill>
                <a:srgbClr val="000000"/>
              </a:solidFill>
              <a:effectLst>
                <a:outerShdw blurRad="38100" dist="38100" dir="2700000" algn="tl">
                  <a:srgbClr val="FFFFFF"/>
                </a:outerShdw>
              </a:effectLst>
              <a:latin typeface="Times New Roman" pitchFamily="18" charset="0"/>
            </a:endParaRPr>
          </a:p>
          <a:p>
            <a:pPr algn="just" eaLnBrk="1" hangingPunct="1">
              <a:defRPr/>
            </a:pPr>
            <a:r>
              <a:rPr lang="tr-TR" sz="2800" dirty="0" smtClean="0">
                <a:solidFill>
                  <a:srgbClr val="000000"/>
                </a:solidFill>
                <a:effectLst>
                  <a:outerShdw blurRad="38100" dist="38100" dir="2700000" algn="tl">
                    <a:srgbClr val="FFFFFF"/>
                  </a:outerShdw>
                </a:effectLst>
                <a:latin typeface="Times New Roman" pitchFamily="18" charset="0"/>
              </a:rPr>
              <a:t>Türkiye’de yazma eserlerin durumu</a:t>
            </a:r>
          </a:p>
          <a:p>
            <a:pPr algn="just" eaLnBrk="1" hangingPunct="1">
              <a:defRPr/>
            </a:pPr>
            <a:endParaRPr lang="tr-TR" sz="2800" dirty="0" smtClean="0">
              <a:solidFill>
                <a:srgbClr val="000000"/>
              </a:solidFill>
              <a:effectLst>
                <a:outerShdw blurRad="38100" dist="38100" dir="2700000" algn="tl">
                  <a:srgbClr val="FFFFFF"/>
                </a:outerShdw>
              </a:effectLst>
              <a:latin typeface="Times New Roman" pitchFamily="18" charset="0"/>
            </a:endParaRPr>
          </a:p>
          <a:p>
            <a:pPr algn="just" eaLnBrk="1" hangingPunct="1">
              <a:defRPr/>
            </a:pPr>
            <a:r>
              <a:rPr lang="tr-TR" sz="2800" dirty="0" smtClean="0">
                <a:solidFill>
                  <a:srgbClr val="000000"/>
                </a:solidFill>
                <a:effectLst>
                  <a:outerShdw blurRad="38100" dist="38100" dir="2700000" algn="tl">
                    <a:srgbClr val="FFFFFF"/>
                  </a:outerShdw>
                </a:effectLst>
                <a:latin typeface="Times New Roman" pitchFamily="18" charset="0"/>
              </a:rPr>
              <a:t>Yazma eserlerin taşıdığı önem </a:t>
            </a:r>
          </a:p>
          <a:p>
            <a:pPr algn="just" eaLnBrk="1" hangingPunct="1">
              <a:defRPr/>
            </a:pPr>
            <a:endParaRPr lang="tr-TR" sz="2800" dirty="0" smtClean="0">
              <a:solidFill>
                <a:srgbClr val="000000"/>
              </a:solidFill>
              <a:effectLst>
                <a:outerShdw blurRad="38100" dist="38100" dir="2700000" algn="tl">
                  <a:srgbClr val="FFFFFF"/>
                </a:outerShdw>
              </a:effectLst>
              <a:latin typeface="Times New Roman" pitchFamily="18" charset="0"/>
            </a:endParaRPr>
          </a:p>
          <a:p>
            <a:pPr algn="just" eaLnBrk="1" hangingPunct="1">
              <a:defRPr/>
            </a:pPr>
            <a:r>
              <a:rPr lang="tr-TR" sz="2800" dirty="0" smtClean="0">
                <a:solidFill>
                  <a:srgbClr val="000000"/>
                </a:solidFill>
                <a:effectLst>
                  <a:outerShdw blurRad="38100" dist="38100" dir="2700000" algn="tl">
                    <a:srgbClr val="FFFFFF"/>
                  </a:outerShdw>
                </a:effectLst>
                <a:latin typeface="Times New Roman" pitchFamily="18" charset="0"/>
              </a:rPr>
              <a:t>Yazma eserlerin bilgi hizmetine sunulması</a:t>
            </a:r>
            <a:endParaRPr lang="tr-TR" sz="2800" dirty="0" smtClean="0">
              <a:solidFill>
                <a:srgbClr val="000000"/>
              </a:solidFill>
              <a:effectLst>
                <a:outerShdw blurRad="38100" dist="38100" dir="2700000" algn="tl">
                  <a:srgbClr val="FFFFFF"/>
                </a:outerShdw>
              </a:effectLst>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60350"/>
            <a:ext cx="8229600" cy="647700"/>
          </a:xfrm>
        </p:spPr>
        <p:txBody>
          <a:bodyPr/>
          <a:lstStyle/>
          <a:p>
            <a:pPr eaLnBrk="1" hangingPunct="1"/>
            <a:r>
              <a:rPr lang="tr-TR" sz="3200" smtClean="0">
                <a:solidFill>
                  <a:srgbClr val="0066A4"/>
                </a:solidFill>
                <a:effectLst/>
                <a:latin typeface="Arial" charset="0"/>
              </a:rPr>
              <a:t>Yazmaların Bibliyografik Denetimi</a:t>
            </a:r>
          </a:p>
        </p:txBody>
      </p:sp>
      <p:sp>
        <p:nvSpPr>
          <p:cNvPr id="19459" name="Rectangle 3"/>
          <p:cNvSpPr>
            <a:spLocks noGrp="1" noChangeArrowheads="1"/>
          </p:cNvSpPr>
          <p:nvPr>
            <p:ph type="body" idx="1"/>
          </p:nvPr>
        </p:nvSpPr>
        <p:spPr>
          <a:xfrm>
            <a:off x="457200" y="981075"/>
            <a:ext cx="8229600" cy="5472113"/>
          </a:xfrm>
        </p:spPr>
        <p:txBody>
          <a:bodyPr/>
          <a:lstStyle/>
          <a:p>
            <a:pPr eaLnBrk="1" hangingPunct="1">
              <a:defRPr/>
            </a:pPr>
            <a:endParaRPr lang="tr-TR" sz="2800" smtClean="0">
              <a:solidFill>
                <a:srgbClr val="000000"/>
              </a:solidFill>
              <a:effectLst>
                <a:outerShdw blurRad="38100" dist="38100" dir="2700000" algn="tl">
                  <a:srgbClr val="FFFFFF"/>
                </a:outerShdw>
              </a:effectLst>
              <a:latin typeface="Times New Roman" pitchFamily="18" charset="0"/>
            </a:endParaRPr>
          </a:p>
          <a:p>
            <a:pPr eaLnBrk="1" hangingPunct="1">
              <a:defRPr/>
            </a:pPr>
            <a:r>
              <a:rPr lang="tr-TR" sz="2800" smtClean="0">
                <a:solidFill>
                  <a:srgbClr val="000000"/>
                </a:solidFill>
                <a:effectLst>
                  <a:outerShdw blurRad="38100" dist="38100" dir="2700000" algn="tl">
                    <a:srgbClr val="FFFFFF"/>
                  </a:outerShdw>
                </a:effectLst>
                <a:latin typeface="Times New Roman" pitchFamily="18" charset="0"/>
              </a:rPr>
              <a:t>TÜYATOK </a:t>
            </a:r>
          </a:p>
          <a:p>
            <a:pPr eaLnBrk="1" hangingPunct="1">
              <a:defRPr/>
            </a:pPr>
            <a:endParaRPr lang="tr-TR" sz="2800" smtClean="0">
              <a:solidFill>
                <a:srgbClr val="000000"/>
              </a:solidFill>
              <a:effectLst>
                <a:outerShdw blurRad="38100" dist="38100" dir="2700000" algn="tl">
                  <a:srgbClr val="FFFFFF"/>
                </a:outerShdw>
              </a:effectLst>
              <a:latin typeface="Times New Roman" pitchFamily="18" charset="0"/>
            </a:endParaRPr>
          </a:p>
          <a:p>
            <a:pPr eaLnBrk="1" hangingPunct="1">
              <a:defRPr/>
            </a:pPr>
            <a:r>
              <a:rPr lang="tr-TR" sz="2800" smtClean="0">
                <a:solidFill>
                  <a:srgbClr val="000000"/>
                </a:solidFill>
                <a:effectLst>
                  <a:outerShdw blurRad="38100" dist="38100" dir="2700000" algn="tl">
                    <a:srgbClr val="FFFFFF"/>
                  </a:outerShdw>
                </a:effectLst>
                <a:latin typeface="Times New Roman" pitchFamily="18" charset="0"/>
              </a:rPr>
              <a:t>Yazma katalogları</a:t>
            </a:r>
          </a:p>
          <a:p>
            <a:pPr eaLnBrk="1" hangingPunct="1">
              <a:defRPr/>
            </a:pPr>
            <a:endParaRPr lang="tr-TR" sz="2800" smtClean="0">
              <a:solidFill>
                <a:srgbClr val="000000"/>
              </a:solidFill>
              <a:effectLst>
                <a:outerShdw blurRad="38100" dist="38100" dir="2700000" algn="tl">
                  <a:srgbClr val="FFFFFF"/>
                </a:outerShdw>
              </a:effectLst>
              <a:latin typeface="Times New Roman" pitchFamily="18" charset="0"/>
            </a:endParaRPr>
          </a:p>
          <a:p>
            <a:pPr eaLnBrk="1" hangingPunct="1">
              <a:defRPr/>
            </a:pPr>
            <a:r>
              <a:rPr lang="tr-TR" sz="2800" smtClean="0">
                <a:solidFill>
                  <a:srgbClr val="000000"/>
                </a:solidFill>
                <a:effectLst>
                  <a:outerShdw blurRad="38100" dist="38100" dir="2700000" algn="tl">
                    <a:srgbClr val="FFFFFF"/>
                  </a:outerShdw>
                </a:effectLst>
                <a:latin typeface="Times New Roman" pitchFamily="18" charset="0"/>
              </a:rPr>
              <a:t>Yazma kütüphanelerindeki durum</a:t>
            </a:r>
            <a:endParaRPr lang="tr-TR" sz="2400" smtClean="0"/>
          </a:p>
          <a:p>
            <a:pPr eaLnBrk="1" hangingPunct="1">
              <a:defRPr/>
            </a:pPr>
            <a:endParaRPr lang="tr-TR" sz="240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0"/>
            <a:ext cx="8229600" cy="1125538"/>
          </a:xfrm>
        </p:spPr>
        <p:txBody>
          <a:bodyPr/>
          <a:lstStyle/>
          <a:p>
            <a:pPr eaLnBrk="1" hangingPunct="1">
              <a:defRPr/>
            </a:pPr>
            <a:r>
              <a:rPr lang="tr-TR" sz="3200" dirty="0" smtClean="0">
                <a:solidFill>
                  <a:srgbClr val="0066A4"/>
                </a:solidFill>
                <a:latin typeface="Arial" charset="0"/>
              </a:rPr>
              <a:t>DTCF’de Yapılan Çalışmalar</a:t>
            </a:r>
          </a:p>
        </p:txBody>
      </p:sp>
      <p:sp>
        <p:nvSpPr>
          <p:cNvPr id="99331" name="Rectangle 3"/>
          <p:cNvSpPr>
            <a:spLocks noGrp="1" noChangeArrowheads="1"/>
          </p:cNvSpPr>
          <p:nvPr>
            <p:ph type="body" idx="1"/>
          </p:nvPr>
        </p:nvSpPr>
        <p:spPr>
          <a:xfrm>
            <a:off x="457200" y="1268413"/>
            <a:ext cx="8229600" cy="4827587"/>
          </a:xfrm>
        </p:spPr>
        <p:txBody>
          <a:bodyPr/>
          <a:lstStyle/>
          <a:p>
            <a:pPr algn="just" eaLnBrk="1" hangingPunct="1">
              <a:lnSpc>
                <a:spcPct val="90000"/>
              </a:lnSpc>
              <a:defRPr/>
            </a:pPr>
            <a:r>
              <a:rPr lang="tr-TR" sz="2800" b="1" dirty="0" smtClean="0">
                <a:solidFill>
                  <a:schemeClr val="bg2">
                    <a:lumMod val="75000"/>
                  </a:schemeClr>
                </a:solidFill>
                <a:effectLst/>
              </a:rPr>
              <a:t>DTCF’deki  Durum</a:t>
            </a:r>
            <a:endParaRPr lang="tr-TR" sz="2800" dirty="0" smtClean="0">
              <a:solidFill>
                <a:schemeClr val="bg2">
                  <a:lumMod val="75000"/>
                </a:schemeClr>
              </a:solidFill>
              <a:effectLst/>
            </a:endParaRPr>
          </a:p>
          <a:p>
            <a:pPr lvl="1">
              <a:defRPr/>
            </a:pPr>
            <a:r>
              <a:rPr lang="tr-TR" sz="2400" dirty="0" smtClean="0">
                <a:solidFill>
                  <a:schemeClr val="bg2">
                    <a:lumMod val="75000"/>
                  </a:schemeClr>
                </a:solidFill>
                <a:effectLst/>
              </a:rPr>
              <a:t>Muzaffer </a:t>
            </a:r>
            <a:r>
              <a:rPr lang="tr-TR" sz="2400" dirty="0" err="1" smtClean="0">
                <a:solidFill>
                  <a:schemeClr val="bg2">
                    <a:lumMod val="75000"/>
                  </a:schemeClr>
                </a:solidFill>
                <a:effectLst/>
              </a:rPr>
              <a:t>Özak</a:t>
            </a:r>
            <a:r>
              <a:rPr lang="tr-TR" sz="2400" dirty="0" smtClean="0">
                <a:solidFill>
                  <a:schemeClr val="bg2">
                    <a:lumMod val="75000"/>
                  </a:schemeClr>
                </a:solidFill>
                <a:effectLst/>
              </a:rPr>
              <a:t> I ve II: 2330 cilt  </a:t>
            </a:r>
          </a:p>
          <a:p>
            <a:pPr lvl="1">
              <a:defRPr/>
            </a:pPr>
            <a:r>
              <a:rPr lang="tr-TR" sz="2400" dirty="0" smtClean="0">
                <a:solidFill>
                  <a:schemeClr val="bg2">
                    <a:lumMod val="75000"/>
                  </a:schemeClr>
                </a:solidFill>
                <a:effectLst/>
              </a:rPr>
              <a:t>Mustafa </a:t>
            </a:r>
            <a:r>
              <a:rPr lang="tr-TR" sz="2400" dirty="0" err="1" smtClean="0">
                <a:solidFill>
                  <a:schemeClr val="bg2">
                    <a:lumMod val="75000"/>
                  </a:schemeClr>
                </a:solidFill>
                <a:effectLst/>
              </a:rPr>
              <a:t>Con</a:t>
            </a:r>
            <a:r>
              <a:rPr lang="tr-TR" sz="2400" dirty="0" smtClean="0">
                <a:solidFill>
                  <a:schemeClr val="bg2">
                    <a:lumMod val="75000"/>
                  </a:schemeClr>
                </a:solidFill>
                <a:effectLst/>
              </a:rPr>
              <a:t> A, B ve C: 868 cilt</a:t>
            </a:r>
          </a:p>
          <a:p>
            <a:pPr lvl="1">
              <a:defRPr/>
            </a:pPr>
            <a:r>
              <a:rPr lang="tr-TR" sz="2400" dirty="0" smtClean="0">
                <a:solidFill>
                  <a:schemeClr val="bg2">
                    <a:lumMod val="75000"/>
                  </a:schemeClr>
                </a:solidFill>
                <a:effectLst/>
              </a:rPr>
              <a:t>Üniversite A, B: 499 cilt</a:t>
            </a:r>
          </a:p>
          <a:p>
            <a:pPr lvl="1">
              <a:defRPr/>
            </a:pPr>
            <a:r>
              <a:rPr lang="tr-TR" sz="2400" dirty="0" smtClean="0">
                <a:solidFill>
                  <a:schemeClr val="bg2">
                    <a:lumMod val="75000"/>
                  </a:schemeClr>
                </a:solidFill>
                <a:effectLst/>
              </a:rPr>
              <a:t>İsmail </a:t>
            </a:r>
            <a:r>
              <a:rPr lang="tr-TR" sz="2400" dirty="0" err="1" smtClean="0">
                <a:solidFill>
                  <a:schemeClr val="bg2">
                    <a:lumMod val="75000"/>
                  </a:schemeClr>
                </a:solidFill>
                <a:effectLst/>
              </a:rPr>
              <a:t>Saib</a:t>
            </a:r>
            <a:r>
              <a:rPr lang="tr-TR" sz="2400" dirty="0" smtClean="0">
                <a:solidFill>
                  <a:schemeClr val="bg2">
                    <a:lumMod val="75000"/>
                  </a:schemeClr>
                </a:solidFill>
                <a:effectLst/>
              </a:rPr>
              <a:t> Sencer I, II: 10449 cilt</a:t>
            </a:r>
          </a:p>
          <a:p>
            <a:pPr lvl="1">
              <a:defRPr/>
            </a:pPr>
            <a:r>
              <a:rPr lang="tr-TR" sz="2400" dirty="0" smtClean="0">
                <a:solidFill>
                  <a:schemeClr val="bg2">
                    <a:lumMod val="75000"/>
                  </a:schemeClr>
                </a:solidFill>
                <a:effectLst/>
              </a:rPr>
              <a:t>Müteferrik I, II: 914 cilt</a:t>
            </a:r>
          </a:p>
          <a:p>
            <a:pPr algn="just" eaLnBrk="1" hangingPunct="1">
              <a:lnSpc>
                <a:spcPct val="90000"/>
              </a:lnSpc>
              <a:defRPr/>
            </a:pPr>
            <a:endParaRPr lang="tr-TR" sz="2800" dirty="0" smtClean="0">
              <a:solidFill>
                <a:srgbClr val="000000"/>
              </a:solidFill>
              <a:effectLst>
                <a:outerShdw blurRad="38100" dist="38100" dir="2700000" algn="tl">
                  <a:srgbClr val="FFFFFF"/>
                </a:outerShdw>
              </a:effectLst>
              <a:latin typeface="Times New Roman" pitchFamily="18" charset="0"/>
            </a:endParaRPr>
          </a:p>
          <a:p>
            <a:pPr eaLnBrk="1" hangingPunct="1">
              <a:lnSpc>
                <a:spcPct val="90000"/>
              </a:lnSpc>
              <a:defRPr/>
            </a:pPr>
            <a:endParaRPr lang="tr-TR" dirty="0" smtClean="0">
              <a:solidFill>
                <a:srgbClr val="000000"/>
              </a:solidFill>
              <a:effectLst>
                <a:outerShdw blurRad="38100" dist="38100" dir="2700000" algn="tl">
                  <a:srgbClr val="FFFFFF"/>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0"/>
            <a:ext cx="8229600" cy="1125538"/>
          </a:xfrm>
        </p:spPr>
        <p:txBody>
          <a:bodyPr/>
          <a:lstStyle/>
          <a:p>
            <a:pPr eaLnBrk="1" hangingPunct="1">
              <a:defRPr/>
            </a:pPr>
            <a:r>
              <a:rPr lang="tr-TR" sz="3200" dirty="0" smtClean="0">
                <a:solidFill>
                  <a:srgbClr val="0066A4"/>
                </a:solidFill>
                <a:latin typeface="Arial" charset="0"/>
              </a:rPr>
              <a:t>DTCF’de Yapılan Çalışmalar</a:t>
            </a:r>
          </a:p>
        </p:txBody>
      </p:sp>
      <p:sp>
        <p:nvSpPr>
          <p:cNvPr id="99331" name="Rectangle 3"/>
          <p:cNvSpPr>
            <a:spLocks noGrp="1" noChangeArrowheads="1"/>
          </p:cNvSpPr>
          <p:nvPr>
            <p:ph type="body" idx="1"/>
          </p:nvPr>
        </p:nvSpPr>
        <p:spPr>
          <a:xfrm>
            <a:off x="457200" y="1268413"/>
            <a:ext cx="8229600" cy="4827587"/>
          </a:xfrm>
        </p:spPr>
        <p:txBody>
          <a:bodyPr/>
          <a:lstStyle/>
          <a:p>
            <a:pPr algn="just" eaLnBrk="1" hangingPunct="1">
              <a:lnSpc>
                <a:spcPct val="90000"/>
              </a:lnSpc>
              <a:defRPr/>
            </a:pPr>
            <a:r>
              <a:rPr lang="tr-TR" sz="2800" smtClean="0">
                <a:solidFill>
                  <a:srgbClr val="000000"/>
                </a:solidFill>
                <a:effectLst>
                  <a:outerShdw blurRad="38100" dist="38100" dir="2700000" algn="tl">
                    <a:srgbClr val="FFFFFF"/>
                  </a:outerShdw>
                </a:effectLst>
                <a:latin typeface="Times New Roman" pitchFamily="18" charset="0"/>
              </a:rPr>
              <a:t>Bibliyografik Denetim Çalışmaları</a:t>
            </a:r>
          </a:p>
          <a:p>
            <a:pPr lvl="1" algn="just" eaLnBrk="1" hangingPunct="1">
              <a:lnSpc>
                <a:spcPct val="90000"/>
              </a:lnSpc>
              <a:defRPr/>
            </a:pPr>
            <a:r>
              <a:rPr lang="tr-TR" sz="2400" smtClean="0">
                <a:solidFill>
                  <a:srgbClr val="000000"/>
                </a:solidFill>
                <a:effectLst>
                  <a:outerShdw blurRad="38100" dist="38100" dir="2700000" algn="tl">
                    <a:srgbClr val="FFFFFF"/>
                  </a:outerShdw>
                </a:effectLst>
                <a:latin typeface="Times New Roman" pitchFamily="18" charset="0"/>
              </a:rPr>
              <a:t>Form fişlerin hazırlanması</a:t>
            </a:r>
          </a:p>
          <a:p>
            <a:pPr lvl="1" algn="just" eaLnBrk="1" hangingPunct="1">
              <a:lnSpc>
                <a:spcPct val="90000"/>
              </a:lnSpc>
              <a:defRPr/>
            </a:pPr>
            <a:r>
              <a:rPr lang="tr-TR" sz="2400" smtClean="0">
                <a:solidFill>
                  <a:srgbClr val="000000"/>
                </a:solidFill>
                <a:effectLst>
                  <a:outerShdw blurRad="38100" dist="38100" dir="2700000" algn="tl">
                    <a:srgbClr val="FFFFFF"/>
                  </a:outerShdw>
                </a:effectLst>
                <a:latin typeface="Times New Roman" pitchFamily="18" charset="0"/>
              </a:rPr>
              <a:t>Fiş bilgilerinin  bilgisayara girilmesi</a:t>
            </a:r>
          </a:p>
          <a:p>
            <a:pPr lvl="1" algn="just" eaLnBrk="1" hangingPunct="1">
              <a:lnSpc>
                <a:spcPct val="90000"/>
              </a:lnSpc>
              <a:defRPr/>
            </a:pPr>
            <a:r>
              <a:rPr lang="tr-TR" sz="2400" smtClean="0">
                <a:solidFill>
                  <a:srgbClr val="000000"/>
                </a:solidFill>
                <a:effectLst>
                  <a:outerShdw blurRad="38100" dist="38100" dir="2700000" algn="tl">
                    <a:srgbClr val="FFFFFF"/>
                  </a:outerShdw>
                </a:effectLst>
                <a:latin typeface="Times New Roman" pitchFamily="18" charset="0"/>
              </a:rPr>
              <a:t>Basılı ve online katalog hazırlama</a:t>
            </a:r>
          </a:p>
          <a:p>
            <a:pPr lvl="1" algn="just" eaLnBrk="1" hangingPunct="1">
              <a:lnSpc>
                <a:spcPct val="90000"/>
              </a:lnSpc>
              <a:defRPr/>
            </a:pPr>
            <a:endParaRPr lang="tr-TR" sz="2400" smtClean="0">
              <a:solidFill>
                <a:srgbClr val="000000"/>
              </a:solidFill>
              <a:effectLst>
                <a:outerShdw blurRad="38100" dist="38100" dir="2700000" algn="tl">
                  <a:srgbClr val="FFFFFF"/>
                </a:outerShdw>
              </a:effectLst>
              <a:latin typeface="Times New Roman" pitchFamily="18" charset="0"/>
            </a:endParaRPr>
          </a:p>
          <a:p>
            <a:pPr algn="just" eaLnBrk="1" hangingPunct="1">
              <a:lnSpc>
                <a:spcPct val="90000"/>
              </a:lnSpc>
              <a:defRPr/>
            </a:pPr>
            <a:r>
              <a:rPr lang="tr-TR" sz="2800" smtClean="0">
                <a:solidFill>
                  <a:srgbClr val="000000"/>
                </a:solidFill>
                <a:effectLst>
                  <a:outerShdw blurRad="38100" dist="38100" dir="2700000" algn="tl">
                    <a:srgbClr val="FFFFFF"/>
                  </a:outerShdw>
                </a:effectLst>
                <a:latin typeface="Times New Roman" pitchFamily="18" charset="0"/>
              </a:rPr>
              <a:t>Bilgisayar Ortamına Aktarma Çalışmaları </a:t>
            </a:r>
          </a:p>
          <a:p>
            <a:pPr lvl="1" eaLnBrk="1" hangingPunct="1">
              <a:lnSpc>
                <a:spcPct val="90000"/>
              </a:lnSpc>
              <a:defRPr/>
            </a:pPr>
            <a:r>
              <a:rPr lang="tr-TR" sz="2400" smtClean="0">
                <a:solidFill>
                  <a:srgbClr val="000000"/>
                </a:solidFill>
                <a:effectLst>
                  <a:outerShdw blurRad="38100" dist="38100" dir="2700000" algn="tl">
                    <a:srgbClr val="FFFFFF"/>
                  </a:outerShdw>
                </a:effectLst>
                <a:latin typeface="Times New Roman" pitchFamily="18" charset="0"/>
              </a:rPr>
              <a:t>Görüntülerin hazırlanması</a:t>
            </a:r>
          </a:p>
          <a:p>
            <a:pPr lvl="1" eaLnBrk="1" hangingPunct="1">
              <a:lnSpc>
                <a:spcPct val="90000"/>
              </a:lnSpc>
              <a:defRPr/>
            </a:pPr>
            <a:r>
              <a:rPr lang="tr-TR" sz="2400" smtClean="0">
                <a:solidFill>
                  <a:srgbClr val="000000"/>
                </a:solidFill>
                <a:effectLst>
                  <a:outerShdw blurRad="38100" dist="38100" dir="2700000" algn="tl">
                    <a:srgbClr val="FFFFFF"/>
                  </a:outerShdw>
                </a:effectLst>
                <a:latin typeface="Times New Roman" pitchFamily="18" charset="0"/>
              </a:rPr>
              <a:t>İnternet üzerinden bilgi erişim</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0"/>
            <a:ext cx="8229600" cy="1125538"/>
          </a:xfrm>
        </p:spPr>
        <p:txBody>
          <a:bodyPr/>
          <a:lstStyle/>
          <a:p>
            <a:pPr eaLnBrk="1" hangingPunct="1">
              <a:defRPr/>
            </a:pPr>
            <a:r>
              <a:rPr lang="tr-TR" sz="3200" dirty="0" smtClean="0">
                <a:solidFill>
                  <a:srgbClr val="0066A4"/>
                </a:solidFill>
                <a:latin typeface="Arial" charset="0"/>
              </a:rPr>
              <a:t>DTCF’de Yapılan Çalışmalar</a:t>
            </a:r>
          </a:p>
        </p:txBody>
      </p:sp>
      <p:sp>
        <p:nvSpPr>
          <p:cNvPr id="9219" name="Rectangle 3"/>
          <p:cNvSpPr>
            <a:spLocks noGrp="1" noChangeArrowheads="1"/>
          </p:cNvSpPr>
          <p:nvPr>
            <p:ph type="body" idx="1"/>
          </p:nvPr>
        </p:nvSpPr>
        <p:spPr>
          <a:xfrm>
            <a:off x="457200" y="1071563"/>
            <a:ext cx="8435975" cy="5597525"/>
          </a:xfrm>
        </p:spPr>
        <p:txBody>
          <a:bodyPr/>
          <a:lstStyle/>
          <a:p>
            <a:r>
              <a:rPr lang="tr-TR" sz="3600" smtClean="0">
                <a:solidFill>
                  <a:srgbClr val="0A85FF"/>
                </a:solidFill>
                <a:effectLst/>
              </a:rPr>
              <a:t>Görüntü Alma</a:t>
            </a:r>
          </a:p>
          <a:p>
            <a:pPr lvl="1"/>
            <a:r>
              <a:rPr lang="tr-TR" sz="2400" smtClean="0">
                <a:solidFill>
                  <a:srgbClr val="000000"/>
                </a:solidFill>
                <a:effectLst/>
                <a:latin typeface="Times New Roman" pitchFamily="18" charset="0"/>
                <a:cs typeface="Times New Roman" pitchFamily="18" charset="0"/>
              </a:rPr>
              <a:t>Eserler, Kaiser görüntüleme tabla ve kolonu kullanılarak Nikon D40X türü 12Mpixel SLR kamera kullanılarak görüntülenmektedir.</a:t>
            </a:r>
          </a:p>
          <a:p>
            <a:pPr lvl="1"/>
            <a:r>
              <a:rPr lang="tr-TR" sz="2400" smtClean="0">
                <a:solidFill>
                  <a:srgbClr val="000000"/>
                </a:solidFill>
                <a:effectLst/>
                <a:latin typeface="Times New Roman" pitchFamily="18" charset="0"/>
                <a:cs typeface="Times New Roman" pitchFamily="18" charset="0"/>
              </a:rPr>
              <a:t>Sistemde 2 adet 400Hz ve UV içermeyen özel (800 Kelvin) ışıklandırma sistemi kullanılmaktadır..</a:t>
            </a:r>
          </a:p>
          <a:p>
            <a:pPr lvl="1"/>
            <a:r>
              <a:rPr lang="tr-TR" sz="2400" smtClean="0">
                <a:solidFill>
                  <a:srgbClr val="000000"/>
                </a:solidFill>
                <a:effectLst/>
                <a:latin typeface="Times New Roman" pitchFamily="18" charset="0"/>
                <a:cs typeface="Times New Roman" pitchFamily="18" charset="0"/>
              </a:rPr>
              <a:t>Görüntü alma işleminde herhangi bir kayıp olmaması amacı ile her sayfa kenarlarda yeterli bir siyah bant kalacak şekilde yapılmaktadır</a:t>
            </a:r>
          </a:p>
          <a:p>
            <a:pPr lvl="1"/>
            <a:r>
              <a:rPr lang="tr-TR" sz="2400" smtClean="0">
                <a:solidFill>
                  <a:srgbClr val="000000"/>
                </a:solidFill>
                <a:effectLst/>
                <a:latin typeface="Times New Roman" pitchFamily="18" charset="0"/>
                <a:cs typeface="Times New Roman" pitchFamily="18" charset="0"/>
              </a:rPr>
              <a:t>Alınan görüntüler 3872x2592 pixel çözünürlüktedir..</a:t>
            </a:r>
          </a:p>
          <a:p>
            <a:pPr lvl="1"/>
            <a:r>
              <a:rPr lang="tr-TR" sz="2400" smtClean="0">
                <a:solidFill>
                  <a:srgbClr val="000000"/>
                </a:solidFill>
                <a:effectLst/>
                <a:latin typeface="Times New Roman" pitchFamily="18" charset="0"/>
                <a:cs typeface="Times New Roman" pitchFamily="18" charset="0"/>
              </a:rPr>
              <a:t>Alınan her görüntü yaklaşık 5MByte boyutlarındadır.</a:t>
            </a:r>
          </a:p>
          <a:p>
            <a:pPr lvl="1"/>
            <a:r>
              <a:rPr lang="tr-TR" sz="2400" smtClean="0">
                <a:solidFill>
                  <a:srgbClr val="000000"/>
                </a:solidFill>
                <a:effectLst/>
                <a:latin typeface="Times New Roman" pitchFamily="18" charset="0"/>
                <a:cs typeface="Times New Roman" pitchFamily="18" charset="0"/>
              </a:rPr>
              <a:t>Alınan görüntüler bilgisayarın sabit diski üzerine orijinal halleri ile depolanmaktadır.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0"/>
            <a:ext cx="8229600" cy="1125538"/>
          </a:xfrm>
        </p:spPr>
        <p:txBody>
          <a:bodyPr/>
          <a:lstStyle/>
          <a:p>
            <a:pPr eaLnBrk="1" hangingPunct="1">
              <a:defRPr/>
            </a:pPr>
            <a:r>
              <a:rPr lang="tr-TR" sz="3200" dirty="0" smtClean="0">
                <a:solidFill>
                  <a:srgbClr val="0066A4"/>
                </a:solidFill>
                <a:latin typeface="Arial" charset="0"/>
              </a:rPr>
              <a:t>DTCF’de Yapılan Çalışmalar</a:t>
            </a:r>
          </a:p>
        </p:txBody>
      </p:sp>
      <p:sp>
        <p:nvSpPr>
          <p:cNvPr id="99331" name="Rectangle 3"/>
          <p:cNvSpPr>
            <a:spLocks noGrp="1" noChangeArrowheads="1"/>
          </p:cNvSpPr>
          <p:nvPr>
            <p:ph type="body" idx="1"/>
          </p:nvPr>
        </p:nvSpPr>
        <p:spPr>
          <a:xfrm>
            <a:off x="457200" y="1071563"/>
            <a:ext cx="8229600" cy="5429250"/>
          </a:xfrm>
        </p:spPr>
        <p:txBody>
          <a:bodyPr/>
          <a:lstStyle/>
          <a:p>
            <a:pPr>
              <a:defRPr/>
            </a:pPr>
            <a:r>
              <a:rPr lang="tr-TR" sz="2200" dirty="0" smtClean="0">
                <a:solidFill>
                  <a:schemeClr val="bg2">
                    <a:lumMod val="60000"/>
                    <a:lumOff val="40000"/>
                  </a:schemeClr>
                </a:solidFill>
                <a:effectLst/>
                <a:latin typeface="Times New Roman" pitchFamily="18" charset="0"/>
                <a:cs typeface="Times New Roman" pitchFamily="18" charset="0"/>
              </a:rPr>
              <a:t>Görüntü İşleme</a:t>
            </a:r>
          </a:p>
          <a:p>
            <a:pPr lvl="1">
              <a:defRPr/>
            </a:pPr>
            <a:r>
              <a:rPr lang="tr-TR" sz="2200" dirty="0" smtClean="0">
                <a:solidFill>
                  <a:srgbClr val="000000"/>
                </a:solidFill>
                <a:effectLst/>
                <a:latin typeface="Times New Roman" pitchFamily="18" charset="0"/>
                <a:cs typeface="Times New Roman" pitchFamily="18" charset="0"/>
              </a:rPr>
              <a:t>Görüntüler, sabit diskten görüntü işleme bilgisayarına periyodik olarak aktarılarak eserlerin demirbaş numaralarına göre ayrı klasörlere yerleştirilir.</a:t>
            </a:r>
          </a:p>
          <a:p>
            <a:pPr lvl="1">
              <a:defRPr/>
            </a:pPr>
            <a:r>
              <a:rPr lang="tr-TR" sz="2200" dirty="0" smtClean="0">
                <a:solidFill>
                  <a:srgbClr val="000000"/>
                </a:solidFill>
                <a:effectLst/>
                <a:latin typeface="Times New Roman" pitchFamily="18" charset="0"/>
                <a:cs typeface="Times New Roman" pitchFamily="18" charset="0"/>
              </a:rPr>
              <a:t>Görüntüler otomatik bir görüntü işleme yazılımı ile (</a:t>
            </a:r>
            <a:r>
              <a:rPr lang="tr-TR" sz="2200" dirty="0" err="1" smtClean="0">
                <a:solidFill>
                  <a:srgbClr val="000000"/>
                </a:solidFill>
                <a:effectLst/>
                <a:latin typeface="Times New Roman" pitchFamily="18" charset="0"/>
                <a:cs typeface="Times New Roman" pitchFamily="18" charset="0"/>
              </a:rPr>
              <a:t>Adobe</a:t>
            </a:r>
            <a:r>
              <a:rPr lang="tr-TR" sz="2200" dirty="0" smtClean="0">
                <a:solidFill>
                  <a:srgbClr val="000000"/>
                </a:solidFill>
                <a:effectLst/>
                <a:latin typeface="Times New Roman" pitchFamily="18" charset="0"/>
                <a:cs typeface="Times New Roman" pitchFamily="18" charset="0"/>
              </a:rPr>
              <a:t> </a:t>
            </a:r>
            <a:r>
              <a:rPr lang="tr-TR" sz="2200" dirty="0" err="1" smtClean="0">
                <a:solidFill>
                  <a:srgbClr val="000000"/>
                </a:solidFill>
                <a:effectLst/>
                <a:latin typeface="Times New Roman" pitchFamily="18" charset="0"/>
                <a:cs typeface="Times New Roman" pitchFamily="18" charset="0"/>
              </a:rPr>
              <a:t>Photoshop</a:t>
            </a:r>
            <a:r>
              <a:rPr lang="tr-TR" sz="2200" dirty="0" smtClean="0">
                <a:solidFill>
                  <a:srgbClr val="000000"/>
                </a:solidFill>
                <a:effectLst/>
                <a:latin typeface="Times New Roman" pitchFamily="18" charset="0"/>
                <a:cs typeface="Times New Roman" pitchFamily="18" charset="0"/>
              </a:rPr>
              <a:t> </a:t>
            </a:r>
            <a:r>
              <a:rPr lang="tr-TR" sz="2200" dirty="0" err="1" smtClean="0">
                <a:solidFill>
                  <a:srgbClr val="000000"/>
                </a:solidFill>
                <a:effectLst/>
                <a:latin typeface="Times New Roman" pitchFamily="18" charset="0"/>
                <a:cs typeface="Times New Roman" pitchFamily="18" charset="0"/>
              </a:rPr>
              <a:t>Macro</a:t>
            </a:r>
            <a:r>
              <a:rPr lang="tr-TR" sz="2200" dirty="0" smtClean="0">
                <a:solidFill>
                  <a:srgbClr val="000000"/>
                </a:solidFill>
                <a:effectLst/>
                <a:latin typeface="Times New Roman" pitchFamily="18" charset="0"/>
                <a:cs typeface="Times New Roman" pitchFamily="18" charset="0"/>
              </a:rPr>
              <a:t>) kenarlardaki fazla çekilen kısımlar temizlenir ve görüntü ile ilgili renk ve parlaklık ayarları gözden geçirilir.(Ek-B)</a:t>
            </a:r>
          </a:p>
          <a:p>
            <a:pPr lvl="1">
              <a:defRPr/>
            </a:pPr>
            <a:r>
              <a:rPr lang="tr-TR" sz="2200" dirty="0" smtClean="0">
                <a:solidFill>
                  <a:srgbClr val="000000"/>
                </a:solidFill>
                <a:effectLst/>
                <a:latin typeface="Times New Roman" pitchFamily="18" charset="0"/>
                <a:cs typeface="Times New Roman" pitchFamily="18" charset="0"/>
              </a:rPr>
              <a:t>Sayfaların sıra izleyip izlemediği tek tek kontrol edilerek varsa eksik ve/veya hatalı çekilen sayfalar belirlenerek bu sayfalar yeniden çekilmek üzere görüntü alma bölümüne bildirilir ve izlenir.</a:t>
            </a:r>
          </a:p>
          <a:p>
            <a:pPr lvl="1">
              <a:defRPr/>
            </a:pPr>
            <a:r>
              <a:rPr lang="tr-TR" sz="2200" dirty="0" smtClean="0">
                <a:solidFill>
                  <a:srgbClr val="000000"/>
                </a:solidFill>
                <a:effectLst/>
                <a:latin typeface="Times New Roman" pitchFamily="18" charset="0"/>
                <a:cs typeface="Times New Roman" pitchFamily="18" charset="0"/>
              </a:rPr>
              <a:t>Tamamlanan eserler ile ilgili bu görüntüler DVD’ler üzerine 2şer kopya alınarak arşive kaldırılır. Her DVD üzerine yaklaşık olarak 800 ila 1000 adet görüntü depolanabilmektedir</a:t>
            </a:r>
            <a:r>
              <a:rPr lang="tr-TR" dirty="0" smtClean="0">
                <a:solidFill>
                  <a:srgbClr val="000000"/>
                </a:solidFill>
                <a:effectLst/>
              </a:rPr>
              <a:t>.</a:t>
            </a:r>
          </a:p>
          <a:p>
            <a:pPr algn="just" eaLnBrk="1" hangingPunct="1">
              <a:lnSpc>
                <a:spcPct val="90000"/>
              </a:lnSpc>
              <a:defRPr/>
            </a:pPr>
            <a:endParaRPr lang="tr-TR" sz="2400" dirty="0" smtClean="0">
              <a:solidFill>
                <a:srgbClr val="000000"/>
              </a:solidFill>
              <a:effectLst>
                <a:outerShdw blurRad="38100" dist="38100" dir="2700000" algn="tl">
                  <a:srgbClr val="FFFFFF"/>
                </a:outerShdw>
              </a:effectLst>
              <a:latin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oku">
  <a:themeElements>
    <a:clrScheme name="Doku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Doku">
      <a:majorFont>
        <a:latin typeface="Tahoma"/>
        <a:ea typeface=""/>
        <a:cs typeface=""/>
      </a:majorFont>
      <a:minorFont>
        <a:latin typeface="Tahoma"/>
        <a:ea typeface=""/>
        <a:cs typeface=""/>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oku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Doku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Doku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Doku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Doku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Doku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Doku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Doku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Textured</Template>
  <TotalTime>286</TotalTime>
  <Words>506</Words>
  <Application>Microsoft PowerPoint</Application>
  <PresentationFormat>Ekran Gösterisi (4:3)</PresentationFormat>
  <Paragraphs>75</Paragraphs>
  <Slides>38</Slides>
  <Notes>0</Notes>
  <HiddenSlides>0</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38</vt:i4>
      </vt:variant>
    </vt:vector>
  </HeadingPairs>
  <TitlesOfParts>
    <vt:vector size="45" baseType="lpstr">
      <vt:lpstr>Arial</vt:lpstr>
      <vt:lpstr>Tahoma</vt:lpstr>
      <vt:lpstr>Wingdings</vt:lpstr>
      <vt:lpstr>Calibri</vt:lpstr>
      <vt:lpstr>Arial Black</vt:lpstr>
      <vt:lpstr>Times New Roman</vt:lpstr>
      <vt:lpstr>Doku</vt:lpstr>
      <vt:lpstr>Bilgi Erişimde Yeni Bir Yüz:  Yazma Eserlere internet üzerinden erişim</vt:lpstr>
      <vt:lpstr>plan</vt:lpstr>
      <vt:lpstr>Bilimsel bilgi ve bilgiye erişim</vt:lpstr>
      <vt:lpstr> Yazmalar </vt:lpstr>
      <vt:lpstr>Yazmaların Bibliyografik Denetimi</vt:lpstr>
      <vt:lpstr>DTCF’de Yapılan Çalışmalar</vt:lpstr>
      <vt:lpstr>DTCF’de Yapılan Çalışmalar</vt:lpstr>
      <vt:lpstr>DTCF’de Yapılan Çalışmalar</vt:lpstr>
      <vt:lpstr>DTCF’de Yapılan Çalışmalar</vt:lpstr>
      <vt:lpstr>DTCF’de Yapılan Çalışmalar</vt:lpstr>
      <vt:lpstr>DTCF’de Yapılan Çalışmalar</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ANKARA ÜNİVERSİTESİ ONLİNE YAYINEVİ</vt:lpstr>
      <vt:lpstr>Slayt 25</vt:lpstr>
      <vt:lpstr>Slayt 26</vt:lpstr>
      <vt:lpstr>Slayt 27</vt:lpstr>
      <vt:lpstr>Slayt 28</vt:lpstr>
      <vt:lpstr>Slayt 29</vt:lpstr>
      <vt:lpstr>Slayt 30</vt:lpstr>
      <vt:lpstr>Slayt 31</vt:lpstr>
      <vt:lpstr>Slayt 32</vt:lpstr>
      <vt:lpstr>Slayt 33</vt:lpstr>
      <vt:lpstr>Slayt 34</vt:lpstr>
      <vt:lpstr>Slayt 35</vt:lpstr>
      <vt:lpstr>Slayt 36</vt:lpstr>
      <vt:lpstr>Slayt 37</vt:lpstr>
      <vt:lpstr>TEŞEKKÜR EDERİM</vt:lpstr>
    </vt:vector>
  </TitlesOfParts>
  <Company>Ankara 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Doğan Atılgan</dc:creator>
  <cp:lastModifiedBy>kullanici</cp:lastModifiedBy>
  <cp:revision>24</cp:revision>
  <dcterms:created xsi:type="dcterms:W3CDTF">2003-01-28T08:28:43Z</dcterms:created>
  <dcterms:modified xsi:type="dcterms:W3CDTF">2009-02-09T14:07:01Z</dcterms:modified>
</cp:coreProperties>
</file>