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98" r:id="rId25"/>
    <p:sldId id="279" r:id="rId26"/>
    <p:sldId id="280" r:id="rId27"/>
    <p:sldId id="281" r:id="rId28"/>
    <p:sldId id="282" r:id="rId29"/>
    <p:sldId id="283" r:id="rId30"/>
    <p:sldId id="285" r:id="rId31"/>
    <p:sldId id="284" r:id="rId32"/>
    <p:sldId id="286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10" r:id="rId54"/>
    <p:sldId id="309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20" r:id="rId63"/>
    <p:sldId id="319" r:id="rId64"/>
    <p:sldId id="321" r:id="rId65"/>
    <p:sldId id="322" r:id="rId66"/>
    <p:sldId id="318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7" r:id="rId90"/>
    <p:sldId id="345" r:id="rId91"/>
    <p:sldId id="346" r:id="rId92"/>
    <p:sldId id="349" r:id="rId9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8213FDCF-CE88-4549-86FB-6FC96160FD3F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  <p14:section name="2. hafta" id="{ABA2C6A5-3A0E-4347-9B0F-5067FC4405E3}">
          <p14:sldIdLst>
            <p14:sldId id="278"/>
            <p14:sldId id="298"/>
            <p14:sldId id="279"/>
            <p14:sldId id="280"/>
            <p14:sldId id="281"/>
            <p14:sldId id="282"/>
            <p14:sldId id="283"/>
            <p14:sldId id="285"/>
            <p14:sldId id="284"/>
            <p14:sldId id="286"/>
            <p14:sldId id="288"/>
            <p14:sldId id="289"/>
            <p14:sldId id="290"/>
            <p14:sldId id="291"/>
            <p14:sldId id="292"/>
          </p14:sldIdLst>
        </p14:section>
        <p14:section name="3. Hafta" id="{A5BDD8B2-453C-481C-BA11-9146F68454C2}">
          <p14:sldIdLst>
            <p14:sldId id="293"/>
            <p14:sldId id="294"/>
            <p14:sldId id="295"/>
            <p14:sldId id="296"/>
            <p14:sldId id="297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10"/>
            <p14:sldId id="309"/>
          </p14:sldIdLst>
        </p14:section>
        <p14:section name="4. Hafta" id="{3B6FEB68-94F2-43E2-A33D-CD774D17D2D0}">
          <p14:sldIdLst>
            <p14:sldId id="311"/>
            <p14:sldId id="312"/>
            <p14:sldId id="313"/>
            <p14:sldId id="314"/>
            <p14:sldId id="315"/>
            <p14:sldId id="316"/>
            <p14:sldId id="317"/>
            <p14:sldId id="320"/>
            <p14:sldId id="319"/>
            <p14:sldId id="321"/>
            <p14:sldId id="322"/>
            <p14:sldId id="318"/>
            <p14:sldId id="323"/>
            <p14:sldId id="324"/>
            <p14:sldId id="325"/>
            <p14:sldId id="326"/>
          </p14:sldIdLst>
        </p14:section>
        <p14:section name="Kesit" id="{F6328E5F-85CB-4F6E-9FCA-70DB40DF0F6D}">
          <p14:sldIdLst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7"/>
            <p14:sldId id="345"/>
            <p14:sldId id="346"/>
            <p14:sldId id="3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03" autoAdjust="0"/>
    <p:restoredTop sz="94660"/>
  </p:normalViewPr>
  <p:slideViewPr>
    <p:cSldViewPr>
      <p:cViewPr varScale="1">
        <p:scale>
          <a:sx n="88" d="100"/>
          <a:sy n="88" d="100"/>
        </p:scale>
        <p:origin x="192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27D8F9F-4B38-4B61-A576-9CB7F563774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4B4AD0B-0094-4973-A763-AF883E97CC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ry\Desktop\ders notu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6109"/>
          <a:stretch/>
        </p:blipFill>
        <p:spPr bwMode="auto">
          <a:xfrm>
            <a:off x="1010596" y="260648"/>
            <a:ext cx="7310107" cy="478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cry\Desktop\ders notu\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305" y="5301208"/>
            <a:ext cx="4254687" cy="91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2650728" y="4958465"/>
            <a:ext cx="4120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Öğr.Gör.Yük.Müh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. A.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Koray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ÖZGÜN</a:t>
            </a:r>
          </a:p>
        </p:txBody>
      </p:sp>
    </p:spTree>
    <p:extLst>
      <p:ext uri="{BB962C8B-B14F-4D97-AF65-F5344CB8AC3E}">
        <p14:creationId xmlns:p14="http://schemas.microsoft.com/office/powerpoint/2010/main" val="94471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cry\Desktop\ders notu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52475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0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cry\Desktop\ders notu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81" y="548680"/>
            <a:ext cx="7562851" cy="499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9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cry\Desktop\ders notu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496175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60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cry\Desktop\ders notu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48665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2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cry\Desktop\ders notu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7391400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83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cry\Desktop\ders notu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553325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33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cry\Desktop\ders notu\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515225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53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cry\Desktop\ders notu\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496176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02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cry\Desktop\ders notu\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96840"/>
            <a:ext cx="7639051" cy="511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25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cry\Desktop\ders notu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486651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7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ry\Desktop\ders notu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128792" cy="491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cry\Desktop\ders notu\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304" y="5661248"/>
            <a:ext cx="4254687" cy="91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49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cry\Desktop\ders notu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59593"/>
            <a:ext cx="7610475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4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cry\Desktop\ders notu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458076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11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cry\Desktop\ders notu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543801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3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cry\Desktop\ders notu\U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458075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6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184576" cy="808112"/>
          </a:xfrm>
        </p:spPr>
        <p:txBody>
          <a:bodyPr/>
          <a:lstStyle/>
          <a:p>
            <a:r>
              <a:rPr lang="tr-TR" sz="4000" dirty="0" smtClean="0"/>
              <a:t>Ana Çizgiler</a:t>
            </a:r>
            <a:endParaRPr lang="en-US" sz="4000" dirty="0"/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611560" y="1664804"/>
            <a:ext cx="8172400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ts val="2000"/>
              </a:lnSpc>
            </a:pPr>
            <a:r>
              <a:rPr lang="tr-TR" sz="2000" dirty="0" smtClean="0">
                <a:solidFill>
                  <a:schemeClr val="tx1"/>
                </a:solidFill>
                <a:effectLst/>
              </a:rPr>
              <a:t>Ana çizgiler, parçanın görünen kenarlarını ifade eden sürekli/kalın çizgilerdir.  Bir görünüşün en dış hatlarının  çizilmesi gereken çizgilerdir.</a:t>
            </a:r>
            <a:endParaRPr lang="en-US" sz="2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6" name="Düz Bağlayıcı 5"/>
          <p:cNvCxnSpPr/>
          <p:nvPr/>
        </p:nvCxnSpPr>
        <p:spPr>
          <a:xfrm>
            <a:off x="1999407" y="2276872"/>
            <a:ext cx="51125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Başlık 1"/>
          <p:cNvSpPr txBox="1">
            <a:spLocks/>
          </p:cNvSpPr>
          <p:nvPr/>
        </p:nvSpPr>
        <p:spPr>
          <a:xfrm>
            <a:off x="1935000" y="2919422"/>
            <a:ext cx="5184576" cy="808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tr-TR" sz="4000" dirty="0" smtClean="0"/>
              <a:t>Eksen Çizgileri</a:t>
            </a:r>
            <a:endParaRPr lang="en-US" sz="4000" dirty="0"/>
          </a:p>
        </p:txBody>
      </p:sp>
      <p:sp>
        <p:nvSpPr>
          <p:cNvPr id="9" name="Başlık 1"/>
          <p:cNvSpPr txBox="1">
            <a:spLocks/>
          </p:cNvSpPr>
          <p:nvPr/>
        </p:nvSpPr>
        <p:spPr>
          <a:xfrm>
            <a:off x="436873" y="3933056"/>
            <a:ext cx="8172400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ts val="2000"/>
              </a:lnSpc>
            </a:pPr>
            <a:r>
              <a:rPr lang="tr-TR" sz="2000" dirty="0" smtClean="0">
                <a:solidFill>
                  <a:schemeClr val="tx1"/>
                </a:solidFill>
                <a:effectLst/>
              </a:rPr>
              <a:t>Eksen çizgileri dairesel, silindirik, küresel, eliptik detayları ve bunlara ilaveten </a:t>
            </a:r>
            <a:r>
              <a:rPr lang="tr-TR" sz="2000" dirty="0" err="1" smtClean="0">
                <a:solidFill>
                  <a:schemeClr val="tx1"/>
                </a:solidFill>
                <a:effectLst/>
              </a:rPr>
              <a:t>simetriklik</a:t>
            </a:r>
            <a:r>
              <a:rPr lang="tr-TR" sz="2000" dirty="0" smtClean="0">
                <a:solidFill>
                  <a:schemeClr val="tx1"/>
                </a:solidFill>
                <a:effectLst/>
              </a:rPr>
              <a:t> özelliğini ifade eden, ince ve kesikli/ noktalı olarak çizilen çizgilerdir. </a:t>
            </a:r>
            <a:endParaRPr lang="en-US" sz="2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2" name="Düz Bağlayıcı 11"/>
          <p:cNvCxnSpPr/>
          <p:nvPr/>
        </p:nvCxnSpPr>
        <p:spPr>
          <a:xfrm>
            <a:off x="2231655" y="4653136"/>
            <a:ext cx="51125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/>
          <p:cNvCxnSpPr/>
          <p:nvPr/>
        </p:nvCxnSpPr>
        <p:spPr>
          <a:xfrm>
            <a:off x="2231655" y="5157192"/>
            <a:ext cx="5112568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06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cry\Desktop\ders notu\U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86651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41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cry\Desktop\ders notu\U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562850" cy="503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49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cry\Desktop\ders notu\U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477126" cy="503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13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cry\Desktop\ders notu\U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45807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22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cry\Desktop\ders notu\U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439025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90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ry\Desktop\ders notu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056784" cy="484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19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cry\Desktop\ders notu\U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44855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85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cry\Desktop\ders notu\U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448551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18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1085850"/>
            <a:ext cx="7439025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669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439025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2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228725"/>
            <a:ext cx="7534275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933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876300"/>
            <a:ext cx="74295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0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157288"/>
            <a:ext cx="75247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554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052513"/>
            <a:ext cx="744855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610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944" y="908720"/>
            <a:ext cx="5239954" cy="539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1292"/>
            <a:ext cx="7762875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9"/>
          <a:stretch/>
        </p:blipFill>
        <p:spPr bwMode="auto">
          <a:xfrm>
            <a:off x="2303958" y="3396343"/>
            <a:ext cx="4810125" cy="3193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9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667167"/>
            <a:ext cx="9078548" cy="90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170856" y="990489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 smtClean="0"/>
              <a:t>Çember  İçine Altıgen Çizmek</a:t>
            </a:r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462" y="2780928"/>
            <a:ext cx="514350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921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ry\Desktop\ders notu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344816" cy="493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4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667927" y="334317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 smtClean="0"/>
              <a:t>Daire veya Yayın Merkezini Bulmak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992493"/>
            <a:ext cx="838302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20751"/>
            <a:ext cx="4104456" cy="440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35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85280" y="817079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 smtClean="0"/>
              <a:t>Üçgenin İçine Teğet Daire Çizilmesi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1" y="1558302"/>
            <a:ext cx="8680237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572" y="2780928"/>
            <a:ext cx="5045613" cy="2329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29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85280" y="817079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/>
              <a:t>Üçgenin Köşelerinden Geçen Daire Çizilmesi</a:t>
            </a:r>
            <a:endParaRPr lang="en-US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3576"/>
            <a:ext cx="9500761" cy="68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511" y="2708919"/>
            <a:ext cx="5480273" cy="300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7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043608" y="476672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/>
              <a:t>Bir Doğruyla Bir Noktayı Yayla Teğet Birleştirmek</a:t>
            </a:r>
            <a:endParaRPr lang="en-US" sz="2400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56992"/>
            <a:ext cx="4842058" cy="260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1" y="1700808"/>
            <a:ext cx="843843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320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611560" y="62068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/>
              <a:t>Bir Noktayla Doğru Üzerindeki Bir Noktayı Yayla Birleştirmek</a:t>
            </a:r>
            <a:endParaRPr lang="en-US" sz="2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5" y="1556792"/>
            <a:ext cx="8793365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485" y="3068960"/>
            <a:ext cx="5616624" cy="323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39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611560" y="69269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Birbirine Dik iki Doğruyu Bir Yayla Birleştirmek</a:t>
            </a:r>
            <a:endParaRPr lang="en-US" sz="2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3" y="1340768"/>
            <a:ext cx="861284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78742"/>
            <a:ext cx="6725712" cy="343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858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331640" y="605522"/>
            <a:ext cx="6624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6000" dirty="0" err="1" smtClean="0"/>
              <a:t>İzdüşüm</a:t>
            </a:r>
            <a:r>
              <a:rPr lang="tr-TR" sz="6000" dirty="0" smtClean="0"/>
              <a:t> Nedir?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2060848"/>
            <a:ext cx="4391025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467544" y="2060848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Bir cismin, bir düzlem üzerine, ışınların etkiyle düşürülen görüntüsüne, o cismin izdüşümü, görüntünün elde edilebilmesi için uygulanan metoda ise </a:t>
            </a:r>
            <a:r>
              <a:rPr lang="tr-TR" dirty="0" err="1" smtClean="0"/>
              <a:t>izdüşüm</a:t>
            </a:r>
            <a:r>
              <a:rPr lang="tr-TR" dirty="0" smtClean="0"/>
              <a:t> metodu denir. </a:t>
            </a:r>
          </a:p>
          <a:p>
            <a:r>
              <a:rPr lang="tr-TR" dirty="0" smtClean="0"/>
              <a:t>Sinemada perdeye yansıyan film, güneşli bir günde yolda yürürken meydana gelen gölgemiz birer </a:t>
            </a:r>
            <a:r>
              <a:rPr lang="tr-TR" dirty="0" err="1" smtClean="0"/>
              <a:t>izdüşüm</a:t>
            </a:r>
            <a:r>
              <a:rPr lang="tr-TR" dirty="0" smtClean="0"/>
              <a:t> kabul edilir. </a:t>
            </a:r>
          </a:p>
        </p:txBody>
      </p:sp>
    </p:spTree>
    <p:extLst>
      <p:ext uri="{BB962C8B-B14F-4D97-AF65-F5344CB8AC3E}">
        <p14:creationId xmlns:p14="http://schemas.microsoft.com/office/powerpoint/2010/main" val="314808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853" y="1196752"/>
            <a:ext cx="5745435" cy="4926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1438853" y="336966"/>
            <a:ext cx="5627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err="1" smtClean="0"/>
              <a:t>İzdüşüm</a:t>
            </a:r>
            <a:r>
              <a:rPr lang="tr-TR" sz="4000" dirty="0" smtClean="0"/>
              <a:t> Çeşitleri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207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043608" y="332656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/>
              <a:t>İzdüşüm</a:t>
            </a:r>
            <a:r>
              <a:rPr lang="tr-TR" sz="2800" dirty="0" smtClean="0"/>
              <a:t> Düzlemlerinin Tanımı ve Çeşitleri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409" y="1286762"/>
            <a:ext cx="4402672" cy="524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323528" y="1700808"/>
            <a:ext cx="39604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Birbirine bitişik ve dik konumda alınan, üzerine izdüşümleri çizdiğimiz düzlemlere </a:t>
            </a:r>
            <a:r>
              <a:rPr lang="tr-TR" b="1" dirty="0" err="1" smtClean="0"/>
              <a:t>izdüşüm</a:t>
            </a:r>
            <a:r>
              <a:rPr lang="tr-TR" b="1" dirty="0" smtClean="0"/>
              <a:t> düzlemleri</a:t>
            </a:r>
            <a:r>
              <a:rPr lang="tr-TR" dirty="0" smtClean="0"/>
              <a:t> denir. Temel </a:t>
            </a:r>
            <a:r>
              <a:rPr lang="tr-TR" dirty="0" err="1" smtClean="0"/>
              <a:t>izdüşüm</a:t>
            </a:r>
            <a:r>
              <a:rPr lang="tr-TR" dirty="0" smtClean="0"/>
              <a:t> düzlemlerini bir arada bulunduran şekle </a:t>
            </a:r>
            <a:r>
              <a:rPr lang="tr-TR" b="1" dirty="0" err="1" smtClean="0"/>
              <a:t>diedri</a:t>
            </a:r>
            <a:r>
              <a:rPr lang="tr-TR" dirty="0" smtClean="0"/>
              <a:t> denir. </a:t>
            </a:r>
            <a:endParaRPr lang="tr-TR" dirty="0"/>
          </a:p>
          <a:p>
            <a:endParaRPr lang="tr-TR" dirty="0"/>
          </a:p>
          <a:p>
            <a:r>
              <a:rPr lang="tr-TR" dirty="0" err="1" smtClean="0"/>
              <a:t>Diedri</a:t>
            </a:r>
            <a:r>
              <a:rPr lang="tr-TR" dirty="0" smtClean="0"/>
              <a:t> üzerinde bulunan «alın» </a:t>
            </a:r>
            <a:r>
              <a:rPr lang="tr-TR" dirty="0" err="1" smtClean="0"/>
              <a:t>izdüşüm</a:t>
            </a:r>
            <a:r>
              <a:rPr lang="tr-TR" dirty="0" smtClean="0"/>
              <a:t> düzlemi önden bakış için, «profil» </a:t>
            </a:r>
            <a:r>
              <a:rPr lang="tr-TR" dirty="0" err="1" smtClean="0"/>
              <a:t>izdüşüm</a:t>
            </a:r>
            <a:r>
              <a:rPr lang="tr-TR" dirty="0" smtClean="0"/>
              <a:t> düzlemi yandan bakış için, «yatay» </a:t>
            </a:r>
            <a:r>
              <a:rPr lang="tr-TR" dirty="0" err="1" smtClean="0"/>
              <a:t>izdüşüm</a:t>
            </a:r>
            <a:r>
              <a:rPr lang="tr-TR" dirty="0" smtClean="0"/>
              <a:t> düzlemi ise üstten bakış için kullanılır.</a:t>
            </a:r>
          </a:p>
          <a:p>
            <a:endParaRPr lang="tr-TR" dirty="0"/>
          </a:p>
          <a:p>
            <a:r>
              <a:rPr lang="tr-TR" dirty="0" err="1" smtClean="0"/>
              <a:t>Diedrinin</a:t>
            </a:r>
            <a:r>
              <a:rPr lang="tr-TR" dirty="0" smtClean="0"/>
              <a:t> açışmış şekline «</a:t>
            </a:r>
            <a:r>
              <a:rPr lang="tr-TR" b="1" dirty="0" err="1" smtClean="0"/>
              <a:t>epür</a:t>
            </a:r>
            <a:r>
              <a:rPr lang="tr-TR" b="1" dirty="0" smtClean="0"/>
              <a:t>» </a:t>
            </a:r>
            <a:r>
              <a:rPr lang="tr-TR" dirty="0" smtClean="0"/>
              <a:t> denir.</a:t>
            </a:r>
          </a:p>
        </p:txBody>
      </p:sp>
    </p:spTree>
    <p:extLst>
      <p:ext uri="{BB962C8B-B14F-4D97-AF65-F5344CB8AC3E}">
        <p14:creationId xmlns:p14="http://schemas.microsoft.com/office/powerpoint/2010/main" val="367034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47667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Noktanın izdüşümleri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23987"/>
            <a:ext cx="3562350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4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ry\Desktop\ders notu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365" y="836712"/>
            <a:ext cx="68784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6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64704"/>
            <a:ext cx="5731132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1763688" y="332656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/>
              <a:t>Önden Görünüş</a:t>
            </a:r>
            <a:endParaRPr lang="en-US" sz="20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4902532" y="332656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/>
              <a:t>Yandan Görünüş</a:t>
            </a:r>
            <a:endParaRPr lang="en-US" sz="20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1786247" y="630932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/>
              <a:t>Üstten Görünüş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54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47667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Doğrunun izdüşümleri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650" y="2395537"/>
            <a:ext cx="3522354" cy="3286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918" y="2395537"/>
            <a:ext cx="3574728" cy="344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38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47667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Düzlemin izdüşümleri</a:t>
            </a: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33272"/>
            <a:ext cx="4004134" cy="404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1871762"/>
            <a:ext cx="4513899" cy="458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8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268760"/>
            <a:ext cx="971526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187624" y="47667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Cismin izdüşümleri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5428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47667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Cismin izdüşümleri</a:t>
            </a:r>
            <a:endParaRPr lang="en-US" sz="3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0892"/>
            <a:ext cx="7776864" cy="4596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6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1047750"/>
            <a:ext cx="522922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8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528" y="313901"/>
            <a:ext cx="6120680" cy="6372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90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0604"/>
            <a:ext cx="6336704" cy="6650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024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0322"/>
            <a:ext cx="5999956" cy="64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92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422"/>
            <a:ext cx="5328592" cy="632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43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ry\Desktop\ders notu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362825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31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2982"/>
            <a:ext cx="6408712" cy="6522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70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714375"/>
            <a:ext cx="8924925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11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19" y="332656"/>
            <a:ext cx="8328561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71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0983"/>
            <a:ext cx="6192688" cy="6381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71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69839"/>
            <a:ext cx="7515225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56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04875"/>
            <a:ext cx="7467600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13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1204913"/>
            <a:ext cx="6762750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39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57225"/>
            <a:ext cx="771525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302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661988"/>
            <a:ext cx="69342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3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5935051" cy="5524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23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ry\Desktop\ders notu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6525"/>
            <a:ext cx="7543801" cy="501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79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6704203" cy="479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137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47667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Kesit Resimleri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45" y="1268760"/>
            <a:ext cx="809111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31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5328592" cy="616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23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20" y="116632"/>
            <a:ext cx="7560840" cy="3803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52" y="3950920"/>
            <a:ext cx="7636013" cy="345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03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5924550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56992"/>
            <a:ext cx="602932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88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0648"/>
            <a:ext cx="3240360" cy="643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259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" y="806207"/>
            <a:ext cx="9138568" cy="91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151619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Tam Kesit</a:t>
            </a:r>
            <a:endParaRPr lang="en-US" sz="3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48" y="1484784"/>
            <a:ext cx="4338415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2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92887"/>
            <a:ext cx="7920880" cy="1393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151619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Parçalı Kesit</a:t>
            </a:r>
            <a:endParaRPr lang="en-US" sz="32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07" y="2216712"/>
            <a:ext cx="5256584" cy="439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34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23244"/>
            <a:ext cx="7344816" cy="553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151619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Döndürülmüş Kesit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2728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6781"/>
            <a:ext cx="5616624" cy="6771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25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ry\Desktop\ders notu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458075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24" y="1052736"/>
            <a:ext cx="787064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019218" y="467961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Kısmi Kesit</a:t>
            </a:r>
            <a:endParaRPr lang="en-US" sz="32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578386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016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4664"/>
            <a:ext cx="5760640" cy="5971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87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6192688" cy="559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019218" y="467961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Kademeli Kesit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5882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6552728" cy="592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88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793" y="2420888"/>
            <a:ext cx="6245423" cy="339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827584" y="54868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Kesit Düzleminin üstten görünüşü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9002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1009650"/>
            <a:ext cx="62103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201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492" y="1844824"/>
            <a:ext cx="57150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827584" y="54868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Kesit Düzleminin üstten görünüşü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6934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625" y="895600"/>
            <a:ext cx="7242750" cy="5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56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764704"/>
            <a:ext cx="6078735" cy="522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7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3" y="-1393"/>
            <a:ext cx="9900593" cy="673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07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cry\Desktop\ders notu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477125" cy="503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22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850" y="886040"/>
            <a:ext cx="6342300" cy="508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2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404664"/>
            <a:ext cx="5904656" cy="618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6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611560" y="54868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/>
              <a:t>Kaynaklar</a:t>
            </a:r>
            <a:endParaRPr lang="en-US" sz="3200" dirty="0"/>
          </a:p>
        </p:txBody>
      </p:sp>
      <p:sp>
        <p:nvSpPr>
          <p:cNvPr id="3" name="Metin kutusu 2"/>
          <p:cNvSpPr txBox="1"/>
          <p:nvPr/>
        </p:nvSpPr>
        <p:spPr>
          <a:xfrm>
            <a:off x="1115616" y="184482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 smtClean="0"/>
              <a:t>Teknik Resim. (</a:t>
            </a:r>
            <a:r>
              <a:rPr lang="tr-TR" i="1" dirty="0" err="1" smtClean="0"/>
              <a:t>Ulrich</a:t>
            </a:r>
            <a:r>
              <a:rPr lang="tr-TR" i="1" dirty="0" smtClean="0"/>
              <a:t> </a:t>
            </a:r>
            <a:r>
              <a:rPr lang="tr-TR" i="1" dirty="0" err="1" smtClean="0"/>
              <a:t>Kurz</a:t>
            </a:r>
            <a:r>
              <a:rPr lang="tr-TR" i="1" dirty="0" smtClean="0"/>
              <a:t>, </a:t>
            </a:r>
            <a:r>
              <a:rPr lang="tr-TR" i="1" dirty="0" err="1" smtClean="0"/>
              <a:t>Herbert</a:t>
            </a:r>
            <a:r>
              <a:rPr lang="tr-TR" i="1" dirty="0" smtClean="0"/>
              <a:t> Wittel,2012 Nobel Yayınları. ISBN:978-605-133-320-5)</a:t>
            </a:r>
          </a:p>
          <a:p>
            <a:endParaRPr lang="tr-TR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i="1" dirty="0" smtClean="0"/>
              <a:t>Teknik Resim Uygulamaları. (MEGEP, Ankara,2007)</a:t>
            </a:r>
          </a:p>
        </p:txBody>
      </p:sp>
    </p:spTree>
    <p:extLst>
      <p:ext uri="{BB962C8B-B14F-4D97-AF65-F5344CB8AC3E}">
        <p14:creationId xmlns:p14="http://schemas.microsoft.com/office/powerpoint/2010/main" val="49318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Üst Düzey">
  <a:themeElements>
    <a:clrScheme name="Üst Düzey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Üst Düzey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Üst Düze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1361</TotalTime>
  <Words>278</Words>
  <Application>Microsoft Office PowerPoint</Application>
  <PresentationFormat>Ekran Gösterisi (4:3)</PresentationFormat>
  <Paragraphs>42</Paragraphs>
  <Slides>92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92</vt:i4>
      </vt:variant>
    </vt:vector>
  </HeadingPairs>
  <TitlesOfParts>
    <vt:vector size="97" baseType="lpstr">
      <vt:lpstr>Arial</vt:lpstr>
      <vt:lpstr>Century Gothic</vt:lpstr>
      <vt:lpstr>Courier New</vt:lpstr>
      <vt:lpstr>Palatino Linotype</vt:lpstr>
      <vt:lpstr>Üst Düzey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Ana Çizgiler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cry</dc:creator>
  <cp:lastModifiedBy>shmyo5</cp:lastModifiedBy>
  <cp:revision>39</cp:revision>
  <dcterms:created xsi:type="dcterms:W3CDTF">2015-09-28T19:44:59Z</dcterms:created>
  <dcterms:modified xsi:type="dcterms:W3CDTF">2017-01-09T09:26:46Z</dcterms:modified>
</cp:coreProperties>
</file>