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270" r:id="rId29"/>
    <p:sldId id="271" r:id="rId30"/>
    <p:sldId id="272" r:id="rId31"/>
    <p:sldId id="273" r:id="rId32"/>
    <p:sldId id="274" r:id="rId33"/>
    <p:sldId id="287" r:id="rId34"/>
    <p:sldId id="302" r:id="rId35"/>
    <p:sldId id="288" r:id="rId36"/>
    <p:sldId id="280" r:id="rId37"/>
    <p:sldId id="281" r:id="rId38"/>
    <p:sldId id="282" r:id="rId39"/>
    <p:sldId id="283" r:id="rId40"/>
    <p:sldId id="284" r:id="rId4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17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BE792-EAE6-4E37-9F6F-CA36A09DFBE9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F619A-2AD6-4F12-9FD0-E5E6941DFBB2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73825D-2982-44E5-A653-3218B0D80BE6}" type="slidenum">
              <a:rPr lang="tr-TR" smtClean="0"/>
              <a:pPr/>
              <a:t>12</a:t>
            </a:fld>
            <a:endParaRPr lang="tr-TR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  <p:sp>
        <p:nvSpPr>
          <p:cNvPr id="84996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680BC8-4DBB-4B63-9F33-FA0782C211E6}" type="slidenum">
              <a:rPr lang="tr-TR" smtClean="0"/>
              <a:pPr/>
              <a:t>36</a:t>
            </a:fld>
            <a:endParaRPr lang="tr-T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2143C3-5832-4BAD-9D4D-C985EDC2E98C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1F04E-20AB-4E06-83A4-4B62F3884ED7}" type="datetimeFigureOut">
              <a:rPr lang="tr-TR" smtClean="0"/>
              <a:pPr/>
              <a:t>13.01.2017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455F6-9EF3-468F-8659-65D76ADECFD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jcem.endojournals.org/content/vol90/issue1/images/large/zeg0010511260002.jpeg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43852" cy="1885963"/>
          </a:xfrm>
          <a:ln w="381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 CGB (Cinsiyet Gelişim Bozukluğu)</a:t>
            </a:r>
            <a:br>
              <a:rPr lang="tr-TR" dirty="0" smtClean="0"/>
            </a:br>
            <a:r>
              <a:rPr lang="tr-TR" dirty="0" smtClean="0"/>
              <a:t>hastasız eğitim slaytları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15110" cy="1042998"/>
          </a:xfrm>
        </p:spPr>
        <p:txBody>
          <a:bodyPr/>
          <a:lstStyle/>
          <a:p>
            <a:r>
              <a:rPr lang="tr-TR" dirty="0" smtClean="0"/>
              <a:t>Prof Dr Merih </a:t>
            </a:r>
            <a:r>
              <a:rPr lang="tr-TR" dirty="0" err="1"/>
              <a:t>B</a:t>
            </a:r>
            <a:r>
              <a:rPr lang="tr-TR" dirty="0" err="1" smtClean="0"/>
              <a:t>erberoğlu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985963" y="6083300"/>
            <a:ext cx="37687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 b="1"/>
              <a:t>DIŞ GENİTALYANIN GELİŞİMİ</a:t>
            </a:r>
            <a:endParaRPr lang="en-US" sz="2000" b="1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71625" y="2698750"/>
            <a:ext cx="13700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 b="1"/>
              <a:t>KLİTORİS</a:t>
            </a:r>
            <a:endParaRPr lang="en-US" sz="2000" b="1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677988" y="3433763"/>
            <a:ext cx="1325562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 b="1"/>
              <a:t>L. MİNOR</a:t>
            </a:r>
            <a:endParaRPr lang="en-US" sz="2000" b="1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357313" y="4741863"/>
            <a:ext cx="1397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 b="1"/>
              <a:t>L. MAJOR</a:t>
            </a:r>
            <a:endParaRPr lang="en-US" sz="2000" b="1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757738" y="4922838"/>
            <a:ext cx="14557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/>
              <a:t>SKROTUM</a:t>
            </a:r>
            <a:endParaRPr lang="en-US" sz="2000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173663" y="3717925"/>
            <a:ext cx="1101725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/>
              <a:t>PENİL</a:t>
            </a:r>
          </a:p>
          <a:p>
            <a:pPr eaLnBrk="0" hangingPunct="0"/>
            <a:r>
              <a:rPr lang="tr-TR" sz="2000"/>
              <a:t>GÖVDE</a:t>
            </a:r>
            <a:endParaRPr lang="en-US" sz="2000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548313" y="2568575"/>
            <a:ext cx="1116012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/>
              <a:t>GLANS </a:t>
            </a:r>
          </a:p>
          <a:p>
            <a:pPr eaLnBrk="0" hangingPunct="0"/>
            <a:r>
              <a:rPr lang="tr-TR" sz="2000"/>
              <a:t>PENİS</a:t>
            </a:r>
            <a:endParaRPr lang="en-US" sz="2000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H="1">
            <a:off x="2965450" y="2895600"/>
            <a:ext cx="941388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4294188" y="2881313"/>
            <a:ext cx="1177925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540125" y="2717800"/>
            <a:ext cx="1616075" cy="11890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sz="7200">
                <a:solidFill>
                  <a:srgbClr val="FF0000"/>
                </a:solidFill>
                <a:latin typeface="Times New Roman" pitchFamily="18" charset="0"/>
              </a:rPr>
              <a:t>(  )</a:t>
            </a:r>
            <a:endParaRPr lang="en-US" sz="72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3851275" y="3197225"/>
            <a:ext cx="566738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3200">
                <a:solidFill>
                  <a:srgbClr val="FF0000"/>
                </a:solidFill>
              </a:rPr>
              <a:t>( )</a:t>
            </a:r>
            <a:endParaRPr lang="en-US" sz="3200">
              <a:solidFill>
                <a:srgbClr val="FF0000"/>
              </a:solidFill>
            </a:endParaRPr>
          </a:p>
        </p:txBody>
      </p:sp>
      <p:sp>
        <p:nvSpPr>
          <p:cNvPr id="19469" name="Oval 13"/>
          <p:cNvSpPr>
            <a:spLocks noChangeArrowheads="1"/>
          </p:cNvSpPr>
          <p:nvPr/>
        </p:nvSpPr>
        <p:spPr bwMode="auto">
          <a:xfrm>
            <a:off x="3962400" y="2741613"/>
            <a:ext cx="261938" cy="31908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 flipH="1">
            <a:off x="3103563" y="3573463"/>
            <a:ext cx="941387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4197350" y="3560763"/>
            <a:ext cx="928688" cy="166687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 flipH="1">
            <a:off x="3159125" y="3795713"/>
            <a:ext cx="665163" cy="898525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4308475" y="3808413"/>
            <a:ext cx="846138" cy="100965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H="1">
            <a:off x="4787900" y="2349500"/>
            <a:ext cx="2232025" cy="33115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>
            <a:off x="5003800" y="2205038"/>
            <a:ext cx="2016125" cy="367188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pic>
        <p:nvPicPr>
          <p:cNvPr id="19476" name="Picture 5" descr="Pict0033"/>
          <p:cNvPicPr preferRelativeResize="0">
            <a:picLocks noChangeArrowheads="1"/>
          </p:cNvPicPr>
          <p:nvPr/>
        </p:nvPicPr>
        <p:blipFill>
          <a:blip r:embed="rId2"/>
          <a:srcRect r="50035" b="4253"/>
          <a:stretch>
            <a:fillRect/>
          </a:stretch>
        </p:blipFill>
        <p:spPr bwMode="auto">
          <a:xfrm>
            <a:off x="4800600" y="1600200"/>
            <a:ext cx="419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6" descr="Yeni Bit Eşlem Resmi"/>
          <p:cNvPicPr preferRelativeResize="0">
            <a:picLocks noChangeArrowheads="1"/>
          </p:cNvPicPr>
          <p:nvPr/>
        </p:nvPicPr>
        <p:blipFill>
          <a:blip r:embed="rId3"/>
          <a:srcRect l="44586" t="16156" r="20079" b="29369"/>
          <a:stretch>
            <a:fillRect/>
          </a:stretch>
        </p:blipFill>
        <p:spPr bwMode="auto">
          <a:xfrm>
            <a:off x="0" y="0"/>
            <a:ext cx="228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50825" y="0"/>
            <a:ext cx="54356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tr-TR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Over</a:t>
            </a:r>
            <a:r>
              <a:rPr lang="tr-T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Gelişimi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825" y="1090613"/>
            <a:ext cx="8686800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C0000"/>
              </a:buClr>
              <a:buSzPct val="75000"/>
              <a:buFont typeface="Wingdings" pitchFamily="2" charset="2"/>
              <a:buChar char="u"/>
            </a:pPr>
            <a:r>
              <a:rPr lang="tr-TR" sz="2400" b="1">
                <a:latin typeface="Tahoma" pitchFamily="34" charset="0"/>
              </a:rPr>
              <a:t>SRY olmamalı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C0000"/>
              </a:buClr>
              <a:buSzPct val="75000"/>
              <a:buFont typeface="Wingdings" pitchFamily="2" charset="2"/>
              <a:buChar char="u"/>
            </a:pPr>
            <a:r>
              <a:rPr lang="tr-TR" sz="2400" b="1">
                <a:latin typeface="Tahoma" pitchFamily="34" charset="0"/>
              </a:rPr>
              <a:t>2 XX olmalı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C0000"/>
              </a:buClr>
              <a:buSzPct val="75000"/>
              <a:buFont typeface="Wingdings" pitchFamily="2" charset="2"/>
              <a:buChar char="u"/>
            </a:pPr>
            <a:r>
              <a:rPr lang="tr-TR" sz="2400" b="1">
                <a:latin typeface="Tahoma" pitchFamily="34" charset="0"/>
              </a:rPr>
              <a:t>Female-spesifik genler eksprese olmalı</a:t>
            </a:r>
          </a:p>
        </p:txBody>
      </p:sp>
      <p:pic>
        <p:nvPicPr>
          <p:cNvPr id="20484" name="Picture 4" descr="23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2827338"/>
            <a:ext cx="80105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511425" y="3051175"/>
            <a:ext cx="3001963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tr-TR" sz="2000" i="1">
                <a:latin typeface="Tahoma" pitchFamily="34" charset="0"/>
              </a:rPr>
              <a:t>Testis farklılaşması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430838" y="6273800"/>
            <a:ext cx="3011487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tr-TR" sz="2400" b="1" i="1">
                <a:solidFill>
                  <a:srgbClr val="FF0000"/>
                </a:solidFill>
                <a:latin typeface="Tahoma" pitchFamily="34" charset="0"/>
              </a:rPr>
              <a:t>Over Gelişimi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368925" y="0"/>
            <a:ext cx="3368675" cy="2024063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sz="2400" i="1"/>
              <a:t>Rspo1,WNT4            </a:t>
            </a:r>
            <a:r>
              <a:rPr lang="tr-TR" i="1"/>
              <a:t>germ hücre migrasyonu</a:t>
            </a:r>
          </a:p>
          <a:p>
            <a:pPr eaLnBrk="0" hangingPunct="0"/>
            <a:r>
              <a:rPr lang="tr-TR" sz="2400" i="1"/>
              <a:t>Wnt4,FOXL2           </a:t>
            </a:r>
            <a:r>
              <a:rPr lang="tr-TR" i="1"/>
              <a:t>primordial follikül formasyonu</a:t>
            </a:r>
          </a:p>
          <a:p>
            <a:pPr eaLnBrk="0" hangingPunct="0"/>
            <a:r>
              <a:rPr lang="tr-TR" sz="2400" i="1"/>
              <a:t>WNT4,SF1                </a:t>
            </a:r>
            <a:r>
              <a:rPr lang="tr-TR" i="1"/>
              <a:t>primordial follikül maturasyonu</a:t>
            </a:r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7620000" y="165100"/>
            <a:ext cx="658813" cy="346075"/>
          </a:xfrm>
          <a:prstGeom prst="rightArrow">
            <a:avLst>
              <a:gd name="adj1" fmla="val 50000"/>
              <a:gd name="adj2" fmla="val 4759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7493000" y="723900"/>
            <a:ext cx="658813" cy="346075"/>
          </a:xfrm>
          <a:prstGeom prst="rightArrow">
            <a:avLst>
              <a:gd name="adj1" fmla="val 50000"/>
              <a:gd name="adj2" fmla="val 4759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7239000" y="1333500"/>
            <a:ext cx="658813" cy="346075"/>
          </a:xfrm>
          <a:prstGeom prst="rightArrow">
            <a:avLst>
              <a:gd name="adj1" fmla="val 50000"/>
              <a:gd name="adj2" fmla="val 4759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419600" y="3352800"/>
            <a:ext cx="2514600" cy="12192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dirty="0">
                <a:solidFill>
                  <a:schemeClr val="bg1"/>
                </a:solidFill>
                <a:latin typeface="Tahoma" pitchFamily="34" charset="0"/>
              </a:rPr>
              <a:t>Rspo1 ve FOXL2</a:t>
            </a:r>
          </a:p>
          <a:p>
            <a:pPr algn="ctr"/>
            <a:r>
              <a:rPr lang="tr-TR" dirty="0">
                <a:solidFill>
                  <a:schemeClr val="bg1"/>
                </a:solidFill>
                <a:latin typeface="Tahoma" pitchFamily="34" charset="0"/>
              </a:rPr>
              <a:t>Birlikte SOX9’u </a:t>
            </a:r>
          </a:p>
          <a:p>
            <a:pPr algn="ctr"/>
            <a:r>
              <a:rPr lang="tr-TR" dirty="0" err="1">
                <a:solidFill>
                  <a:schemeClr val="bg1"/>
                </a:solidFill>
                <a:latin typeface="Tahoma" pitchFamily="34" charset="0"/>
              </a:rPr>
              <a:t>Down</a:t>
            </a:r>
            <a:r>
              <a:rPr lang="tr-TR" dirty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tr-TR" dirty="0" err="1">
                <a:solidFill>
                  <a:schemeClr val="bg1"/>
                </a:solidFill>
                <a:latin typeface="Tahoma" pitchFamily="34" charset="0"/>
              </a:rPr>
              <a:t>regule</a:t>
            </a:r>
            <a:r>
              <a:rPr lang="tr-TR" dirty="0">
                <a:solidFill>
                  <a:schemeClr val="bg1"/>
                </a:solidFill>
                <a:latin typeface="Tahoma" pitchFamily="34" charset="0"/>
              </a:rPr>
              <a:t> eder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5 Düz Ok Bağlayıcısı"/>
          <p:cNvCxnSpPr/>
          <p:nvPr/>
        </p:nvCxnSpPr>
        <p:spPr>
          <a:xfrm flipH="1">
            <a:off x="2771775" y="2133600"/>
            <a:ext cx="360363" cy="4318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Ok Bağlayıcısı"/>
          <p:cNvCxnSpPr/>
          <p:nvPr/>
        </p:nvCxnSpPr>
        <p:spPr>
          <a:xfrm>
            <a:off x="2987675" y="1989138"/>
            <a:ext cx="215900" cy="2159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Ok Bağlayıcısı"/>
          <p:cNvCxnSpPr>
            <a:endCxn id="21512" idx="0"/>
          </p:cNvCxnSpPr>
          <p:nvPr/>
        </p:nvCxnSpPr>
        <p:spPr>
          <a:xfrm>
            <a:off x="6443663" y="1989138"/>
            <a:ext cx="14287" cy="779462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>
            <a:stCxn id="21517" idx="2"/>
            <a:endCxn id="21513" idx="0"/>
          </p:cNvCxnSpPr>
          <p:nvPr/>
        </p:nvCxnSpPr>
        <p:spPr>
          <a:xfrm>
            <a:off x="7164388" y="2062163"/>
            <a:ext cx="774700" cy="274637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0" name="12 Dikdörtgen"/>
          <p:cNvSpPr>
            <a:spLocks noChangeArrowheads="1"/>
          </p:cNvSpPr>
          <p:nvPr/>
        </p:nvSpPr>
        <p:spPr bwMode="auto">
          <a:xfrm>
            <a:off x="1547813" y="2636838"/>
            <a:ext cx="1511300" cy="1296987"/>
          </a:xfrm>
          <a:prstGeom prst="rect">
            <a:avLst/>
          </a:prstGeom>
          <a:solidFill>
            <a:srgbClr val="0033CC"/>
          </a:solidFill>
          <a:ln w="25400" algn="ctr">
            <a:solidFill>
              <a:srgbClr val="1E768C"/>
            </a:solidFill>
            <a:miter lim="800000"/>
            <a:headEnd/>
            <a:tailEnd/>
          </a:ln>
        </p:spPr>
        <p:txBody>
          <a:bodyPr lIns="97457" tIns="48728" rIns="97457" bIns="48728" anchor="ctr"/>
          <a:lstStyle/>
          <a:p>
            <a:pPr algn="ctr"/>
            <a:r>
              <a:rPr lang="tr-TR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Testis </a:t>
            </a:r>
            <a:r>
              <a:rPr lang="tr-TR" sz="1600" b="1" dirty="0">
                <a:solidFill>
                  <a:schemeClr val="bg1"/>
                </a:solidFill>
                <a:cs typeface="Arial" charset="0"/>
              </a:rPr>
              <a:t>Gelişim</a:t>
            </a:r>
          </a:p>
          <a:p>
            <a:pPr algn="ctr"/>
            <a:r>
              <a:rPr lang="tr-TR" sz="1600" b="1" dirty="0">
                <a:solidFill>
                  <a:schemeClr val="bg1"/>
                </a:solidFill>
                <a:cs typeface="Arial" charset="0"/>
              </a:rPr>
              <a:t>bozuklukları</a:t>
            </a:r>
          </a:p>
        </p:txBody>
      </p:sp>
      <p:sp>
        <p:nvSpPr>
          <p:cNvPr id="21511" name="13 Dikdörtgen"/>
          <p:cNvSpPr>
            <a:spLocks noChangeArrowheads="1"/>
          </p:cNvSpPr>
          <p:nvPr/>
        </p:nvSpPr>
        <p:spPr bwMode="auto">
          <a:xfrm>
            <a:off x="3132138" y="2276475"/>
            <a:ext cx="2159000" cy="3816350"/>
          </a:xfrm>
          <a:prstGeom prst="rect">
            <a:avLst/>
          </a:prstGeom>
          <a:solidFill>
            <a:srgbClr val="0033CC"/>
          </a:solidFill>
          <a:ln w="25400" algn="ctr">
            <a:solidFill>
              <a:srgbClr val="1E768C"/>
            </a:solidFill>
            <a:miter lim="800000"/>
            <a:headEnd/>
            <a:tailEnd/>
          </a:ln>
        </p:spPr>
        <p:txBody>
          <a:bodyPr lIns="97457" tIns="48728" rIns="97457" bIns="48728" anchor="ctr"/>
          <a:lstStyle/>
          <a:p>
            <a:pPr>
              <a:buFont typeface="Arial" charset="0"/>
              <a:buChar char="•"/>
            </a:pPr>
            <a:endParaRPr lang="tr-TR" sz="1100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•"/>
            </a:pPr>
            <a:endParaRPr lang="tr-TR" sz="1100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•"/>
            </a:pPr>
            <a:endParaRPr lang="tr-TR" sz="1100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•"/>
            </a:pPr>
            <a:endParaRPr lang="tr-TR" sz="1100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•"/>
            </a:pPr>
            <a:endParaRPr lang="tr-TR" sz="1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tr-TR" sz="1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tr-TR" sz="1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tr-TR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tr-TR" sz="1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Androjen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Biyosentez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Def.</a:t>
            </a:r>
          </a:p>
          <a:p>
            <a:pPr>
              <a:buFont typeface="Arial" charset="0"/>
              <a:buChar char="•"/>
            </a:pPr>
            <a:endParaRPr lang="tr-TR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LH reseptör Def.</a:t>
            </a:r>
          </a:p>
          <a:p>
            <a:pPr>
              <a:buFont typeface="Arial" charset="0"/>
              <a:buChar char="•"/>
            </a:pPr>
            <a:endParaRPr lang="tr-TR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l-G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r-TR" sz="1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Redüktaz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Eksikliği</a:t>
            </a:r>
          </a:p>
          <a:p>
            <a:endParaRPr lang="tr-TR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tr-TR" sz="1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Androjen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Direnç Sendromları</a:t>
            </a:r>
          </a:p>
          <a:p>
            <a:pPr>
              <a:buFont typeface="Arial" charset="0"/>
              <a:buChar char="•"/>
            </a:pPr>
            <a:endParaRPr lang="tr-TR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AMH 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ya da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AMH re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ept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Def.</a:t>
            </a:r>
          </a:p>
          <a:p>
            <a:pPr>
              <a:buFont typeface="Arial" charset="0"/>
              <a:buChar char="•"/>
            </a:pPr>
            <a:endParaRPr lang="tr-TR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Zamanlama Def.</a:t>
            </a:r>
          </a:p>
          <a:p>
            <a:pPr>
              <a:buFont typeface="Arial" charset="0"/>
              <a:buChar char="•"/>
            </a:pPr>
            <a:endParaRPr lang="tr-TR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Endokrin Bozucular</a:t>
            </a:r>
          </a:p>
          <a:p>
            <a:pPr marL="0" lvl="2">
              <a:buFont typeface="Arial" charset="0"/>
              <a:buChar char="•"/>
            </a:pPr>
            <a:endParaRPr lang="tr-TR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2">
              <a:buFont typeface="Arial" charset="0"/>
              <a:buChar char="•"/>
            </a:pPr>
            <a:r>
              <a:rPr lang="tr-TR" sz="1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Kloakal</a:t>
            </a:r>
            <a:r>
              <a:rPr lang="tr-T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Ekstrofi</a:t>
            </a:r>
            <a:endParaRPr lang="tr-TR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tr-TR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tr-TR" sz="1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tr-TR" sz="1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tr-TR" sz="1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tr-TR" sz="1100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1512" name="14 Dikdörtgen"/>
          <p:cNvSpPr>
            <a:spLocks noChangeArrowheads="1"/>
          </p:cNvSpPr>
          <p:nvPr/>
        </p:nvSpPr>
        <p:spPr bwMode="auto">
          <a:xfrm>
            <a:off x="5580063" y="2781300"/>
            <a:ext cx="1439862" cy="1584325"/>
          </a:xfrm>
          <a:prstGeom prst="rect">
            <a:avLst/>
          </a:prstGeom>
          <a:solidFill>
            <a:srgbClr val="0033CC"/>
          </a:solidFill>
          <a:ln w="25400" algn="ctr">
            <a:solidFill>
              <a:srgbClr val="1E768C"/>
            </a:solidFill>
            <a:miter lim="800000"/>
            <a:headEnd/>
            <a:tailEnd/>
          </a:ln>
        </p:spPr>
        <p:txBody>
          <a:bodyPr lIns="97457" tIns="48728" rIns="97457" bIns="48728" anchor="ctr"/>
          <a:lstStyle/>
          <a:p>
            <a:pPr algn="ctr"/>
            <a:r>
              <a:rPr lang="tr-TR" b="1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Over</a:t>
            </a:r>
            <a:endParaRPr lang="tr-TR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tr-TR" sz="1600" b="1" dirty="0">
                <a:solidFill>
                  <a:schemeClr val="bg1"/>
                </a:solidFill>
              </a:rPr>
              <a:t>Gelişim</a:t>
            </a:r>
          </a:p>
          <a:p>
            <a:pPr algn="ctr"/>
            <a:r>
              <a:rPr lang="tr-TR" sz="1600" b="1" dirty="0">
                <a:solidFill>
                  <a:schemeClr val="bg1"/>
                </a:solidFill>
              </a:rPr>
              <a:t>bozuklukları</a:t>
            </a:r>
          </a:p>
        </p:txBody>
      </p:sp>
      <p:sp>
        <p:nvSpPr>
          <p:cNvPr id="21513" name="15 Dikdörtgen"/>
          <p:cNvSpPr>
            <a:spLocks noChangeArrowheads="1"/>
          </p:cNvSpPr>
          <p:nvPr/>
        </p:nvSpPr>
        <p:spPr bwMode="auto">
          <a:xfrm>
            <a:off x="7092950" y="2349500"/>
            <a:ext cx="1690688" cy="2305050"/>
          </a:xfrm>
          <a:prstGeom prst="rect">
            <a:avLst/>
          </a:prstGeom>
          <a:solidFill>
            <a:srgbClr val="0033CC"/>
          </a:solidFill>
          <a:ln w="25400" algn="ctr">
            <a:solidFill>
              <a:srgbClr val="1E768C"/>
            </a:solidFill>
            <a:miter lim="800000"/>
            <a:headEnd/>
            <a:tailEnd/>
          </a:ln>
        </p:spPr>
        <p:txBody>
          <a:bodyPr lIns="97457" tIns="48728" rIns="97457" bIns="48728" anchor="ctr"/>
          <a:lstStyle/>
          <a:p>
            <a:pPr algn="ctr"/>
            <a:r>
              <a:rPr lang="tr-TR" b="1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Prenatal</a:t>
            </a:r>
            <a:r>
              <a:rPr lang="tr-TR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 algn="ctr"/>
            <a:r>
              <a:rPr lang="tr-TR" b="1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Andro</a:t>
            </a:r>
            <a:r>
              <a:rPr lang="tr-TR" b="1" dirty="0" err="1">
                <a:solidFill>
                  <a:schemeClr val="bg1"/>
                </a:solidFill>
                <a:cs typeface="Arial" charset="0"/>
              </a:rPr>
              <a:t>j</a:t>
            </a:r>
            <a:r>
              <a:rPr lang="tr-TR" b="1" dirty="0" err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en</a:t>
            </a:r>
            <a:endParaRPr lang="tr-TR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tr-TR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Yüklenmesi</a:t>
            </a:r>
          </a:p>
        </p:txBody>
      </p:sp>
      <p:sp>
        <p:nvSpPr>
          <p:cNvPr id="21514" name="16 Metin kutusu"/>
          <p:cNvSpPr txBox="1">
            <a:spLocks noChangeArrowheads="1"/>
          </p:cNvSpPr>
          <p:nvPr/>
        </p:nvSpPr>
        <p:spPr bwMode="auto">
          <a:xfrm>
            <a:off x="3276600" y="2276475"/>
            <a:ext cx="1943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Androjen</a:t>
            </a:r>
            <a:r>
              <a:rPr lang="tr-TR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Sentez/ </a:t>
            </a:r>
          </a:p>
          <a:p>
            <a:r>
              <a:rPr lang="tr-TR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Etkinlik yetmezliği</a:t>
            </a:r>
          </a:p>
        </p:txBody>
      </p:sp>
      <p:sp>
        <p:nvSpPr>
          <p:cNvPr id="21515" name="26 Metin kutusu"/>
          <p:cNvSpPr txBox="1">
            <a:spLocks noChangeArrowheads="1"/>
          </p:cNvSpPr>
          <p:nvPr/>
        </p:nvSpPr>
        <p:spPr bwMode="auto">
          <a:xfrm>
            <a:off x="323850" y="5949950"/>
            <a:ext cx="248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>
                <a:latin typeface="Times New Roman" pitchFamily="18" charset="0"/>
                <a:cs typeface="Times New Roman" pitchFamily="18" charset="0"/>
              </a:rPr>
              <a:t>Chicago Sınıflamasına    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2916238" y="549275"/>
            <a:ext cx="2447925" cy="1512888"/>
          </a:xfrm>
          <a:prstGeom prst="rect">
            <a:avLst/>
          </a:prstGeom>
          <a:solidFill>
            <a:srgbClr val="0E067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>
                <a:solidFill>
                  <a:srgbClr val="FFFF00"/>
                </a:solidFill>
              </a:rPr>
              <a:t>46,XY CGB</a:t>
            </a: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5940425" y="549275"/>
            <a:ext cx="2447925" cy="1512888"/>
          </a:xfrm>
          <a:prstGeom prst="rect">
            <a:avLst/>
          </a:prstGeom>
          <a:solidFill>
            <a:srgbClr val="0E067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>
                <a:solidFill>
                  <a:srgbClr val="FFFF00"/>
                </a:solidFill>
              </a:rPr>
              <a:t>46,XX CGB</a:t>
            </a: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250825" y="549275"/>
            <a:ext cx="2447925" cy="1512888"/>
          </a:xfrm>
          <a:prstGeom prst="rect">
            <a:avLst/>
          </a:prstGeom>
          <a:solidFill>
            <a:srgbClr val="0E067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>
                <a:solidFill>
                  <a:srgbClr val="FFFF00"/>
                </a:solidFill>
              </a:rPr>
              <a:t>CİNS KROMOZOM</a:t>
            </a:r>
          </a:p>
          <a:p>
            <a:pPr algn="ctr"/>
            <a:r>
              <a:rPr lang="tr-TR">
                <a:solidFill>
                  <a:srgbClr val="FFFF00"/>
                </a:solidFill>
              </a:rPr>
              <a:t>CGB</a:t>
            </a:r>
          </a:p>
        </p:txBody>
      </p:sp>
      <p:cxnSp>
        <p:nvCxnSpPr>
          <p:cNvPr id="2" name="5 Düz Ok Bağlayıcısı"/>
          <p:cNvCxnSpPr/>
          <p:nvPr/>
        </p:nvCxnSpPr>
        <p:spPr>
          <a:xfrm flipH="1">
            <a:off x="4427538" y="1916113"/>
            <a:ext cx="231775" cy="360362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0" name="15 Metin kutusu"/>
          <p:cNvSpPr txBox="1">
            <a:spLocks noChangeArrowheads="1"/>
          </p:cNvSpPr>
          <p:nvPr/>
        </p:nvSpPr>
        <p:spPr bwMode="auto">
          <a:xfrm>
            <a:off x="533400" y="4800600"/>
            <a:ext cx="19812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/>
              <a:t>İnsidans 1/1000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931150" cy="1368425"/>
          </a:xfrm>
          <a:ln>
            <a:solidFill>
              <a:srgbClr val="003399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r-TR" sz="4000" smtClean="0"/>
              <a:t/>
            </a:r>
            <a:br>
              <a:rPr lang="tr-TR" sz="4000" smtClean="0"/>
            </a:br>
            <a:r>
              <a:rPr lang="tr-TR" sz="4000" smtClean="0"/>
              <a:t>Yeni terminoloji</a:t>
            </a:r>
            <a:br>
              <a:rPr lang="tr-TR" sz="4000" smtClean="0"/>
            </a:br>
            <a:r>
              <a:rPr lang="tr-TR" sz="4000" smtClean="0"/>
              <a:t/>
            </a:r>
            <a:br>
              <a:rPr lang="tr-TR" sz="4000" smtClean="0"/>
            </a:br>
            <a:endParaRPr lang="tr-TR" sz="20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147050" cy="4357687"/>
          </a:xfrm>
          <a:ln>
            <a:solidFill>
              <a:srgbClr val="003399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tr-TR" smtClean="0"/>
              <a:t>İnterseks</a:t>
            </a:r>
          </a:p>
          <a:p>
            <a:pPr eaLnBrk="1" hangingPunct="1">
              <a:defRPr/>
            </a:pPr>
            <a:r>
              <a:rPr lang="tr-TR" smtClean="0"/>
              <a:t>Psödohermafrodit</a:t>
            </a:r>
          </a:p>
          <a:p>
            <a:pPr eaLnBrk="1" hangingPunct="1">
              <a:defRPr/>
            </a:pPr>
            <a:r>
              <a:rPr lang="tr-TR" smtClean="0"/>
              <a:t>Hermafrodit</a:t>
            </a:r>
          </a:p>
          <a:p>
            <a:pPr eaLnBrk="1" hangingPunct="1">
              <a:defRPr/>
            </a:pPr>
            <a:r>
              <a:rPr lang="tr-TR" smtClean="0"/>
              <a:t>Sex reversal (tersine cinsiyet)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827088" y="1773238"/>
            <a:ext cx="5616575" cy="2879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H="1">
            <a:off x="900113" y="1700213"/>
            <a:ext cx="4967287" cy="3024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2555875" y="4292600"/>
            <a:ext cx="3529013" cy="1512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/>
              <a:t>Cinsiyeti hedef alan tanı</a:t>
            </a:r>
          </a:p>
          <a:p>
            <a:pPr algn="ctr"/>
            <a:r>
              <a:rPr lang="tr-TR" b="1"/>
              <a:t>İfadeleri hastaları rencide </a:t>
            </a:r>
          </a:p>
          <a:p>
            <a:pPr algn="ctr"/>
            <a:r>
              <a:rPr lang="tr-TR" b="1"/>
              <a:t>ediyor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547813" y="1052513"/>
            <a:ext cx="67246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b="1">
                <a:solidFill>
                  <a:schemeClr val="tx2"/>
                </a:solidFill>
              </a:rPr>
              <a:t>Consensus Statement on management of intersex disorders</a:t>
            </a:r>
            <a:br>
              <a:rPr lang="tr-TR" b="1">
                <a:solidFill>
                  <a:schemeClr val="tx2"/>
                </a:solidFill>
              </a:rPr>
            </a:br>
            <a:r>
              <a:rPr lang="tr-TR" b="1">
                <a:solidFill>
                  <a:schemeClr val="tx2"/>
                </a:solidFill>
              </a:rPr>
              <a:t>Pediatrics 2006; 118: 488-500</a:t>
            </a:r>
            <a:br>
              <a:rPr lang="tr-TR" b="1">
                <a:solidFill>
                  <a:schemeClr val="tx2"/>
                </a:solidFill>
              </a:rPr>
            </a:br>
            <a:endParaRPr lang="tr-TR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98450" y="28575"/>
            <a:ext cx="8450263" cy="6635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r-TR" smtClean="0"/>
              <a:t>46,XX CGB NEDENLERİ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63900" y="620713"/>
            <a:ext cx="5689600" cy="6237287"/>
          </a:xfrm>
          <a:ln w="38100"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tr-TR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ANDROJEN FAZLALIĞI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tr-TR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A. FÖTAL KAYNAKLAR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1. KONGENİTAL ADRENAL HİPERPLAZİ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	a. 21 OHD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	b. 11 OHD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	c. 3 </a:t>
            </a:r>
            <a:r>
              <a:rPr lang="tr-TR" sz="2000" dirty="0" err="1" smtClean="0">
                <a:latin typeface="SymbolPS" pitchFamily="18" charset="2"/>
              </a:rPr>
              <a:t>b</a:t>
            </a:r>
            <a:r>
              <a:rPr lang="tr-TR" sz="2000" dirty="0" err="1" smtClean="0"/>
              <a:t>HSD</a:t>
            </a:r>
            <a:endParaRPr lang="tr-TR" sz="20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2. PLASENTAL AROMATAZ EKSİKLİĞİ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tr-TR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B. ANNEYE AİT NEDENLER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1. </a:t>
            </a:r>
            <a:r>
              <a:rPr lang="tr-TR" sz="2000" dirty="0" err="1" smtClean="0"/>
              <a:t>İatrojenik</a:t>
            </a:r>
            <a:r>
              <a:rPr lang="tr-TR" sz="2000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2. </a:t>
            </a:r>
            <a:r>
              <a:rPr lang="tr-TR" sz="2000" dirty="0" err="1" smtClean="0"/>
              <a:t>Virilize</a:t>
            </a:r>
            <a:r>
              <a:rPr lang="tr-TR" sz="2000" dirty="0" smtClean="0"/>
              <a:t> </a:t>
            </a:r>
            <a:r>
              <a:rPr lang="tr-TR" sz="2000" dirty="0" err="1" smtClean="0"/>
              <a:t>over</a:t>
            </a:r>
            <a:r>
              <a:rPr lang="tr-TR" sz="2000" dirty="0" smtClean="0"/>
              <a:t> ya da adrenal tümörler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3. Gebelikte </a:t>
            </a:r>
            <a:r>
              <a:rPr lang="tr-TR" sz="2000" dirty="0" err="1" smtClean="0"/>
              <a:t>virilize</a:t>
            </a:r>
            <a:r>
              <a:rPr lang="tr-TR" sz="2000" dirty="0" smtClean="0"/>
              <a:t> </a:t>
            </a:r>
            <a:r>
              <a:rPr lang="tr-TR" sz="2000" dirty="0" err="1" smtClean="0"/>
              <a:t>luteoma</a:t>
            </a:r>
            <a:endParaRPr lang="tr-TR" sz="20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4. Annede KAH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tr-TR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C. BELİRLENEMEYEN KAYNAKLAR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1. ? Gebelikte </a:t>
            </a:r>
            <a:r>
              <a:rPr lang="tr-TR" sz="2000" dirty="0" err="1" smtClean="0"/>
              <a:t>virilize</a:t>
            </a:r>
            <a:r>
              <a:rPr lang="tr-TR" sz="2000" dirty="0" smtClean="0"/>
              <a:t> </a:t>
            </a:r>
            <a:r>
              <a:rPr lang="tr-TR" sz="2000" dirty="0" err="1" smtClean="0"/>
              <a:t>luteoma</a:t>
            </a:r>
            <a:endParaRPr lang="tr-TR" sz="20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tr-TR" sz="2000" dirty="0" smtClean="0"/>
              <a:t>		2. ? </a:t>
            </a:r>
            <a:r>
              <a:rPr lang="tr-TR" sz="2000" dirty="0" err="1" smtClean="0"/>
              <a:t>Plasental</a:t>
            </a:r>
            <a:r>
              <a:rPr lang="tr-TR" sz="2000" dirty="0" smtClean="0"/>
              <a:t> </a:t>
            </a:r>
            <a:r>
              <a:rPr lang="tr-TR" sz="2000" dirty="0" err="1" smtClean="0"/>
              <a:t>aromataz</a:t>
            </a:r>
            <a:r>
              <a:rPr lang="tr-TR" sz="2000" dirty="0" smtClean="0"/>
              <a:t> eksikliği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tr-TR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ÜROGENİTAL SİNUSUN NON-ANDROGEN FARKLILAŞMA ANOMALİLERİ </a:t>
            </a:r>
            <a:r>
              <a:rPr lang="tr-TR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 </a:t>
            </a:r>
            <a:r>
              <a:rPr lang="tr-TR" sz="2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ürogenital</a:t>
            </a:r>
            <a:r>
              <a:rPr lang="tr-TR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sistem anomalileri, MURCS benzeri)</a:t>
            </a:r>
            <a:endParaRPr lang="en-US" sz="2000" dirty="0" smtClean="0">
              <a:solidFill>
                <a:schemeClr val="hlink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0" y="692150"/>
            <a:ext cx="3175000" cy="174942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tr-TR" b="1" dirty="0">
                <a:solidFill>
                  <a:srgbClr val="0070C0"/>
                </a:solidFill>
              </a:rPr>
              <a:t>OVER GELİŞİMİ İLE İLGİLİ BOZUKLUKLAR</a:t>
            </a:r>
            <a:r>
              <a:rPr lang="tr-TR" b="1" dirty="0">
                <a:solidFill>
                  <a:srgbClr val="99CCFF"/>
                </a:solidFill>
              </a:rPr>
              <a:t>:</a:t>
            </a:r>
          </a:p>
          <a:p>
            <a:pPr marL="342900" indent="-342900">
              <a:buFontTx/>
              <a:buAutoNum type="arabicParenR"/>
            </a:pPr>
            <a:r>
              <a:rPr lang="tr-TR" b="1" dirty="0" err="1"/>
              <a:t>Ovotestiküler</a:t>
            </a:r>
            <a:r>
              <a:rPr lang="tr-TR" b="1" dirty="0"/>
              <a:t> CGB</a:t>
            </a:r>
          </a:p>
          <a:p>
            <a:pPr marL="342900" indent="-342900">
              <a:buFontTx/>
              <a:buAutoNum type="arabicParenR"/>
            </a:pPr>
            <a:r>
              <a:rPr lang="tr-TR" b="1" dirty="0"/>
              <a:t>SRY+, </a:t>
            </a:r>
            <a:r>
              <a:rPr lang="tr-TR" b="1" dirty="0" err="1"/>
              <a:t>Duplike</a:t>
            </a:r>
            <a:r>
              <a:rPr lang="tr-TR" b="1" dirty="0"/>
              <a:t> SOX9</a:t>
            </a:r>
          </a:p>
          <a:p>
            <a:pPr marL="342900" indent="-342900"/>
            <a:r>
              <a:rPr lang="tr-TR" b="1" dirty="0"/>
              <a:t>	 </a:t>
            </a:r>
            <a:r>
              <a:rPr lang="tr-TR" b="1" dirty="0" err="1"/>
              <a:t>testiküler</a:t>
            </a:r>
            <a:r>
              <a:rPr lang="tr-TR" b="1" dirty="0"/>
              <a:t> CGB</a:t>
            </a:r>
          </a:p>
          <a:p>
            <a:pPr marL="342900" indent="-342900"/>
            <a:r>
              <a:rPr lang="tr-TR" b="1" dirty="0"/>
              <a:t>3) </a:t>
            </a:r>
            <a:r>
              <a:rPr lang="tr-TR" b="1" dirty="0" err="1"/>
              <a:t>Gonadal</a:t>
            </a:r>
            <a:r>
              <a:rPr lang="tr-TR" b="1" dirty="0"/>
              <a:t> </a:t>
            </a:r>
            <a:r>
              <a:rPr lang="tr-TR" b="1" dirty="0" err="1"/>
              <a:t>disgenezis</a:t>
            </a:r>
            <a:endParaRPr lang="tr-T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4" name="Text Box 4"/>
          <p:cNvSpPr txBox="1">
            <a:spLocks noChangeArrowheads="1"/>
          </p:cNvSpPr>
          <p:nvPr/>
        </p:nvSpPr>
        <p:spPr bwMode="auto">
          <a:xfrm>
            <a:off x="785786" y="1214422"/>
            <a:ext cx="76613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defRPr/>
            </a:pPr>
            <a:endParaRPr lang="tr-TR" sz="3600" dirty="0" smtClean="0"/>
          </a:p>
          <a:p>
            <a:pPr>
              <a:defRPr/>
            </a:pPr>
            <a:r>
              <a:rPr lang="tr-TR" sz="3600" dirty="0" err="1" smtClean="0"/>
              <a:t>Virilize</a:t>
            </a:r>
            <a:r>
              <a:rPr lang="tr-TR" sz="3600" dirty="0" smtClean="0"/>
              <a:t>  </a:t>
            </a:r>
            <a:r>
              <a:rPr lang="tr-TR" sz="3600" dirty="0"/>
              <a:t>dişilerin  en  sık  görülen  nedeni</a:t>
            </a:r>
          </a:p>
          <a:p>
            <a:pPr>
              <a:defRPr/>
            </a:pPr>
            <a:r>
              <a:rPr lang="tr-TR" sz="3600" dirty="0"/>
              <a:t>       </a:t>
            </a:r>
          </a:p>
          <a:p>
            <a:pPr>
              <a:defRPr/>
            </a:pPr>
            <a:r>
              <a:rPr lang="tr-TR" sz="3600" dirty="0"/>
              <a:t>                       </a:t>
            </a:r>
            <a:r>
              <a:rPr lang="tr-TR" sz="6600" b="1" dirty="0" smtClean="0"/>
              <a:t>KAH</a:t>
            </a:r>
            <a:endParaRPr lang="tr-TR" sz="6600" dirty="0" smtClean="0"/>
          </a:p>
          <a:p>
            <a:pPr>
              <a:defRPr/>
            </a:pPr>
            <a:endParaRPr lang="tr-TR" sz="6600" b="1" dirty="0"/>
          </a:p>
        </p:txBody>
      </p:sp>
      <p:sp>
        <p:nvSpPr>
          <p:cNvPr id="3" name="2 Metin kutusu"/>
          <p:cNvSpPr txBox="1"/>
          <p:nvPr/>
        </p:nvSpPr>
        <p:spPr>
          <a:xfrm>
            <a:off x="1500166" y="5214950"/>
            <a:ext cx="6715172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KAH  </a:t>
            </a:r>
            <a:r>
              <a:rPr lang="tr-TR" sz="3200" dirty="0" err="1" smtClean="0"/>
              <a:t>insidans</a:t>
            </a:r>
            <a:r>
              <a:rPr lang="tr-TR" sz="3200" dirty="0" smtClean="0"/>
              <a:t>: 1/ 14000-15000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reeform 2"/>
          <p:cNvSpPr>
            <a:spLocks/>
          </p:cNvSpPr>
          <p:nvPr/>
        </p:nvSpPr>
        <p:spPr bwMode="auto">
          <a:xfrm>
            <a:off x="331788" y="2022475"/>
            <a:ext cx="5889625" cy="2784475"/>
          </a:xfrm>
          <a:custGeom>
            <a:avLst/>
            <a:gdLst>
              <a:gd name="T0" fmla="*/ 0 w 3710"/>
              <a:gd name="T1" fmla="*/ 2147483647 h 1754"/>
              <a:gd name="T2" fmla="*/ 0 w 3710"/>
              <a:gd name="T3" fmla="*/ 2147483647 h 1754"/>
              <a:gd name="T4" fmla="*/ 2147483647 w 3710"/>
              <a:gd name="T5" fmla="*/ 2147483647 h 1754"/>
              <a:gd name="T6" fmla="*/ 2147483647 w 3710"/>
              <a:gd name="T7" fmla="*/ 2147483647 h 1754"/>
              <a:gd name="T8" fmla="*/ 2147483647 w 3710"/>
              <a:gd name="T9" fmla="*/ 2147483647 h 1754"/>
              <a:gd name="T10" fmla="*/ 2147483647 w 3710"/>
              <a:gd name="T11" fmla="*/ 2147483647 h 1754"/>
              <a:gd name="T12" fmla="*/ 2147483647 w 3710"/>
              <a:gd name="T13" fmla="*/ 2147483647 h 1754"/>
              <a:gd name="T14" fmla="*/ 2147483647 w 3710"/>
              <a:gd name="T15" fmla="*/ 2147483647 h 1754"/>
              <a:gd name="T16" fmla="*/ 2147483647 w 3710"/>
              <a:gd name="T17" fmla="*/ 2147483647 h 1754"/>
              <a:gd name="T18" fmla="*/ 2147483647 w 3710"/>
              <a:gd name="T19" fmla="*/ 0 h 1754"/>
              <a:gd name="T20" fmla="*/ 2147483647 w 3710"/>
              <a:gd name="T21" fmla="*/ 0 h 1754"/>
              <a:gd name="T22" fmla="*/ 2147483647 w 3710"/>
              <a:gd name="T23" fmla="*/ 2147483647 h 1754"/>
              <a:gd name="T24" fmla="*/ 0 w 3710"/>
              <a:gd name="T25" fmla="*/ 2147483647 h 1754"/>
              <a:gd name="T26" fmla="*/ 0 w 3710"/>
              <a:gd name="T27" fmla="*/ 2147483647 h 17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710"/>
              <a:gd name="T43" fmla="*/ 0 h 1754"/>
              <a:gd name="T44" fmla="*/ 3710 w 3710"/>
              <a:gd name="T45" fmla="*/ 1754 h 175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710" h="1754">
                <a:moveTo>
                  <a:pt x="0" y="114"/>
                </a:moveTo>
                <a:lnTo>
                  <a:pt x="0" y="1571"/>
                </a:lnTo>
                <a:lnTo>
                  <a:pt x="105" y="1737"/>
                </a:lnTo>
                <a:lnTo>
                  <a:pt x="1912" y="1754"/>
                </a:lnTo>
                <a:lnTo>
                  <a:pt x="3352" y="1013"/>
                </a:lnTo>
                <a:lnTo>
                  <a:pt x="3596" y="725"/>
                </a:lnTo>
                <a:lnTo>
                  <a:pt x="3710" y="480"/>
                </a:lnTo>
                <a:lnTo>
                  <a:pt x="3710" y="140"/>
                </a:lnTo>
                <a:lnTo>
                  <a:pt x="3675" y="96"/>
                </a:lnTo>
                <a:lnTo>
                  <a:pt x="3465" y="0"/>
                </a:lnTo>
                <a:lnTo>
                  <a:pt x="140" y="0"/>
                </a:lnTo>
                <a:lnTo>
                  <a:pt x="62" y="18"/>
                </a:lnTo>
                <a:lnTo>
                  <a:pt x="0" y="53"/>
                </a:lnTo>
                <a:lnTo>
                  <a:pt x="0" y="114"/>
                </a:lnTo>
                <a:close/>
              </a:path>
            </a:pathLst>
          </a:custGeom>
          <a:solidFill>
            <a:srgbClr val="99CCFF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768350" y="741363"/>
            <a:ext cx="17462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KOLESTEROL</a:t>
            </a:r>
            <a:endParaRPr lang="en-US" b="1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244975" y="533400"/>
            <a:ext cx="8191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ACTH</a:t>
            </a:r>
            <a:endParaRPr lang="en-US" b="1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599238" y="838200"/>
            <a:ext cx="19748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PREGNENOLON</a:t>
            </a:r>
            <a:endParaRPr lang="en-US" b="1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621463" y="1555750"/>
            <a:ext cx="19748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17 </a:t>
            </a:r>
            <a:r>
              <a:rPr lang="tr-TR" b="1">
                <a:latin typeface="SymbolPS" pitchFamily="18" charset="2"/>
              </a:rPr>
              <a:t>a</a:t>
            </a:r>
            <a:r>
              <a:rPr lang="tr-TR" b="1"/>
              <a:t> –OH</a:t>
            </a:r>
          </a:p>
          <a:p>
            <a:pPr eaLnBrk="0" hangingPunct="0"/>
            <a:r>
              <a:rPr lang="tr-TR" b="1"/>
              <a:t>PREGNENOLON</a:t>
            </a:r>
            <a:endParaRPr lang="en-US" b="1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6465888" y="2392363"/>
            <a:ext cx="19748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DİHİDRO</a:t>
            </a:r>
          </a:p>
          <a:p>
            <a:pPr eaLnBrk="0" hangingPunct="0"/>
            <a:r>
              <a:rPr lang="tr-TR" b="1"/>
              <a:t>ANDROSTERON</a:t>
            </a:r>
            <a:endParaRPr lang="en-US" b="1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630988" y="3265488"/>
            <a:ext cx="18986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TESTOSTERON</a:t>
            </a:r>
            <a:endParaRPr lang="en-US" b="1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6896100" y="4167188"/>
            <a:ext cx="15049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ESTRADIOL</a:t>
            </a:r>
            <a:endParaRPr lang="en-US" b="1"/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6831013" y="5507038"/>
            <a:ext cx="15811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ANDROGEN </a:t>
            </a:r>
          </a:p>
          <a:p>
            <a:pPr eaLnBrk="0" hangingPunct="0"/>
            <a:r>
              <a:rPr lang="tr-TR" b="1"/>
              <a:t>ESTROGEN</a:t>
            </a:r>
            <a:endParaRPr lang="en-US" b="1"/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3657600" y="5783263"/>
            <a:ext cx="22923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GLUKOKORTIKOID</a:t>
            </a:r>
            <a:endParaRPr lang="en-US" b="1"/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776288" y="5673725"/>
            <a:ext cx="2041525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b="1"/>
              <a:t>MINERALO-KORTIKOID</a:t>
            </a:r>
            <a:endParaRPr lang="en-US" b="1"/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698500" y="1476375"/>
            <a:ext cx="19621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PROGESTERON</a:t>
            </a:r>
            <a:endParaRPr lang="en-US" b="1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4116388" y="3181350"/>
            <a:ext cx="13652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KORTISOL</a:t>
            </a:r>
            <a:endParaRPr lang="en-US" b="1"/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3632200" y="2201863"/>
            <a:ext cx="22415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DEOKSİKORTISOL</a:t>
            </a:r>
            <a:endParaRPr lang="en-US" b="1"/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679450" y="4124325"/>
            <a:ext cx="17843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ALDOSTERON</a:t>
            </a:r>
            <a:endParaRPr lang="en-US" b="1"/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541338" y="3152775"/>
            <a:ext cx="21907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KORTICOSTERON</a:t>
            </a:r>
            <a:endParaRPr lang="en-US" b="1"/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430213" y="2209800"/>
            <a:ext cx="21907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DEOKSİKORTIKO-</a:t>
            </a:r>
          </a:p>
          <a:p>
            <a:pPr eaLnBrk="0" hangingPunct="0"/>
            <a:r>
              <a:rPr lang="tr-TR" b="1"/>
              <a:t>STERON</a:t>
            </a:r>
            <a:endParaRPr lang="en-US" b="1"/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3844925" y="1414463"/>
            <a:ext cx="19621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b="1"/>
              <a:t>17 </a:t>
            </a:r>
            <a:r>
              <a:rPr lang="tr-TR" b="1">
                <a:latin typeface="SymbolPS" pitchFamily="18" charset="2"/>
              </a:rPr>
              <a:t>a</a:t>
            </a:r>
            <a:r>
              <a:rPr lang="tr-TR" b="1"/>
              <a:t> –OH</a:t>
            </a:r>
          </a:p>
          <a:p>
            <a:pPr eaLnBrk="0" hangingPunct="0"/>
            <a:r>
              <a:rPr lang="tr-TR" b="1"/>
              <a:t>PROGESTERON</a:t>
            </a:r>
            <a:endParaRPr lang="en-US" b="1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2743200" y="984250"/>
            <a:ext cx="379571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69" name="Line 21"/>
          <p:cNvSpPr>
            <a:spLocks noChangeShapeType="1"/>
          </p:cNvSpPr>
          <p:nvPr/>
        </p:nvSpPr>
        <p:spPr bwMode="auto">
          <a:xfrm flipH="1">
            <a:off x="2259013" y="1039813"/>
            <a:ext cx="4281487" cy="469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1662113" y="1870075"/>
            <a:ext cx="0" cy="277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1649413" y="2784475"/>
            <a:ext cx="0" cy="3079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>
            <a:off x="1676400" y="35052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3" name="Line 25"/>
          <p:cNvSpPr>
            <a:spLocks noChangeShapeType="1"/>
          </p:cNvSpPr>
          <p:nvPr/>
        </p:nvSpPr>
        <p:spPr bwMode="auto">
          <a:xfrm>
            <a:off x="4627563" y="2590800"/>
            <a:ext cx="0" cy="4714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4" name="Line 26"/>
          <p:cNvSpPr>
            <a:spLocks noChangeShapeType="1"/>
          </p:cNvSpPr>
          <p:nvPr/>
        </p:nvSpPr>
        <p:spPr bwMode="auto">
          <a:xfrm>
            <a:off x="4633913" y="1998663"/>
            <a:ext cx="0" cy="277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5" name="Line 27"/>
          <p:cNvSpPr>
            <a:spLocks noChangeShapeType="1"/>
          </p:cNvSpPr>
          <p:nvPr/>
        </p:nvSpPr>
        <p:spPr bwMode="auto">
          <a:xfrm>
            <a:off x="2814638" y="1643063"/>
            <a:ext cx="9858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6" name="Line 28"/>
          <p:cNvSpPr>
            <a:spLocks noChangeShapeType="1"/>
          </p:cNvSpPr>
          <p:nvPr/>
        </p:nvSpPr>
        <p:spPr bwMode="auto">
          <a:xfrm>
            <a:off x="7505700" y="1198563"/>
            <a:ext cx="0" cy="277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7" name="Line 29"/>
          <p:cNvSpPr>
            <a:spLocks noChangeShapeType="1"/>
          </p:cNvSpPr>
          <p:nvPr/>
        </p:nvSpPr>
        <p:spPr bwMode="auto">
          <a:xfrm>
            <a:off x="7505700" y="2155825"/>
            <a:ext cx="0" cy="277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8" name="Line 30"/>
          <p:cNvSpPr>
            <a:spLocks noChangeShapeType="1"/>
          </p:cNvSpPr>
          <p:nvPr/>
        </p:nvSpPr>
        <p:spPr bwMode="auto">
          <a:xfrm>
            <a:off x="7505700" y="3013075"/>
            <a:ext cx="0" cy="277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7679" name="Line 31"/>
          <p:cNvSpPr>
            <a:spLocks noChangeShapeType="1"/>
          </p:cNvSpPr>
          <p:nvPr/>
        </p:nvSpPr>
        <p:spPr bwMode="auto">
          <a:xfrm>
            <a:off x="7505700" y="3741738"/>
            <a:ext cx="0" cy="277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765175"/>
            <a:ext cx="8229600" cy="4525963"/>
          </a:xfrm>
        </p:spPr>
        <p:txBody>
          <a:bodyPr/>
          <a:lstStyle/>
          <a:p>
            <a:pPr marL="1968500" indent="-1968500" algn="ctr">
              <a:buFontTx/>
              <a:buNone/>
              <a:tabLst>
                <a:tab pos="1611313" algn="l"/>
                <a:tab pos="1797050" algn="l"/>
              </a:tabLst>
            </a:pPr>
            <a:r>
              <a:rPr lang="tr-TR" sz="3600" b="1">
                <a:latin typeface="Times New Roman" pitchFamily="18" charset="0"/>
              </a:rPr>
              <a:t>Üç  Steroidojenik  Enzimde </a:t>
            </a:r>
          </a:p>
          <a:p>
            <a:pPr marL="1968500" indent="-1968500" algn="ctr">
              <a:buFontTx/>
              <a:buNone/>
              <a:tabLst>
                <a:tab pos="1611313" algn="l"/>
                <a:tab pos="1797050" algn="l"/>
              </a:tabLst>
            </a:pPr>
            <a:r>
              <a:rPr lang="tr-TR" sz="3600" b="1">
                <a:latin typeface="Times New Roman" pitchFamily="18" charset="0"/>
              </a:rPr>
              <a:t>Kombine/ Parsiyel Eksiklik</a:t>
            </a:r>
            <a:r>
              <a:rPr lang="tr-TR" sz="3600">
                <a:latin typeface="Times New Roman" pitchFamily="18" charset="0"/>
              </a:rPr>
              <a:t>                    </a:t>
            </a:r>
            <a:r>
              <a:rPr lang="tr-TR">
                <a:latin typeface="Times New Roman" pitchFamily="18" charset="0"/>
              </a:rPr>
              <a:t>P450C17  (17-hydroxylase)                              P450C21  (21-hydroxylase</a:t>
            </a:r>
            <a:r>
              <a:rPr lang="tr-TR" sz="3600">
                <a:latin typeface="Times New Roman" pitchFamily="18" charset="0"/>
              </a:rPr>
              <a:t>)</a:t>
            </a:r>
          </a:p>
          <a:p>
            <a:pPr marL="1968500" indent="-1968500" algn="ctr">
              <a:buFontTx/>
              <a:buNone/>
              <a:tabLst>
                <a:tab pos="1611313" algn="l"/>
                <a:tab pos="1797050" algn="l"/>
              </a:tabLst>
            </a:pPr>
            <a:r>
              <a:rPr lang="tr-TR" sz="3600">
                <a:latin typeface="Times New Roman" pitchFamily="18" charset="0"/>
              </a:rPr>
              <a:t>	P450C19 (aromataz)</a:t>
            </a:r>
          </a:p>
        </p:txBody>
      </p:sp>
      <p:sp>
        <p:nvSpPr>
          <p:cNvPr id="65539" name="Oval 3"/>
          <p:cNvSpPr>
            <a:spLocks noChangeArrowheads="1"/>
          </p:cNvSpPr>
          <p:nvPr/>
        </p:nvSpPr>
        <p:spPr bwMode="auto">
          <a:xfrm>
            <a:off x="3289300" y="4083050"/>
            <a:ext cx="2135188" cy="165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sz="2800" b="1">
                <a:latin typeface="Times New Roman" pitchFamily="18" charset="0"/>
              </a:rPr>
              <a:t>POR</a:t>
            </a:r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auto">
          <a:xfrm>
            <a:off x="2208213" y="3478213"/>
            <a:ext cx="1195387" cy="2398712"/>
          </a:xfrm>
          <a:prstGeom prst="curvedLeftArrow">
            <a:avLst>
              <a:gd name="adj1" fmla="val 40133"/>
              <a:gd name="adj2" fmla="val 8026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auto">
          <a:xfrm>
            <a:off x="5160963" y="3933825"/>
            <a:ext cx="2051050" cy="1800225"/>
          </a:xfrm>
          <a:prstGeom prst="curvedRightArrow">
            <a:avLst>
              <a:gd name="adj1" fmla="val 20000"/>
              <a:gd name="adj2" fmla="val 40000"/>
              <a:gd name="adj3" fmla="val 37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1200150" y="418465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NADPH</a:t>
            </a: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1325563" y="521493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>
                <a:latin typeface="Times New Roman" pitchFamily="18" charset="0"/>
              </a:rPr>
              <a:t>NADP</a:t>
            </a: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5580063" y="4889500"/>
            <a:ext cx="3413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2800" b="1">
                <a:latin typeface="Times New Roman" pitchFamily="18" charset="0"/>
              </a:rPr>
              <a:t>e</a:t>
            </a: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7380288" y="5300663"/>
            <a:ext cx="115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2000" b="1">
                <a:latin typeface="Times New Roman" pitchFamily="18" charset="0"/>
              </a:rPr>
              <a:t>P450C21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7308850" y="3860800"/>
            <a:ext cx="115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2000" b="1">
                <a:latin typeface="Times New Roman" pitchFamily="18" charset="0"/>
              </a:rPr>
              <a:t>P450C17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por yol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25"/>
            <a:ext cx="9144000" cy="4857750"/>
          </a:xfrm>
          <a:prstGeom prst="rect">
            <a:avLst/>
          </a:prstGeom>
          <a:noFill/>
        </p:spPr>
      </p:pic>
      <p:sp>
        <p:nvSpPr>
          <p:cNvPr id="64515" name="Oval 3"/>
          <p:cNvSpPr>
            <a:spLocks noChangeArrowheads="1"/>
          </p:cNvSpPr>
          <p:nvPr/>
        </p:nvSpPr>
        <p:spPr bwMode="auto">
          <a:xfrm>
            <a:off x="2484438" y="836613"/>
            <a:ext cx="1150937" cy="3024187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4516" name="Oval 4"/>
          <p:cNvSpPr>
            <a:spLocks noChangeArrowheads="1"/>
          </p:cNvSpPr>
          <p:nvPr/>
        </p:nvSpPr>
        <p:spPr bwMode="auto">
          <a:xfrm>
            <a:off x="5940425" y="981075"/>
            <a:ext cx="1150938" cy="3024188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4517" name="Oval 5"/>
          <p:cNvSpPr>
            <a:spLocks noChangeArrowheads="1"/>
          </p:cNvSpPr>
          <p:nvPr/>
        </p:nvSpPr>
        <p:spPr bwMode="auto">
          <a:xfrm>
            <a:off x="4284663" y="2781300"/>
            <a:ext cx="1150937" cy="10795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971550" y="2781300"/>
            <a:ext cx="1150938" cy="10795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1331913" y="260350"/>
            <a:ext cx="7158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tr-TR" sz="2400" b="1"/>
              <a:t>Sitokrome  P450  Oksiredüktaz  ( POR ) Eksikliği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Steroidogenic pathway for cortisol, aldosterone,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3375"/>
            <a:ext cx="7848600" cy="6059488"/>
          </a:xfrm>
          <a:prstGeom prst="rect">
            <a:avLst/>
          </a:prstGeom>
          <a:noFill/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1042988" y="6237288"/>
            <a:ext cx="7200900" cy="3810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tr-TR" sz="2400">
                <a:solidFill>
                  <a:schemeClr val="bg1"/>
                </a:solidFill>
              </a:rPr>
              <a:t> POR  Eksikliği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 rot="5400000">
            <a:off x="-1331913" y="2924176"/>
            <a:ext cx="5400675" cy="2089150"/>
          </a:xfrm>
          <a:prstGeom prst="homePlate">
            <a:avLst>
              <a:gd name="adj" fmla="val 6462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6565" name="AutoShape 5"/>
          <p:cNvSpPr>
            <a:spLocks noChangeArrowheads="1"/>
          </p:cNvSpPr>
          <p:nvPr/>
        </p:nvSpPr>
        <p:spPr bwMode="auto">
          <a:xfrm rot="5400000">
            <a:off x="1404144" y="2204244"/>
            <a:ext cx="4392612" cy="2089150"/>
          </a:xfrm>
          <a:prstGeom prst="homePlate">
            <a:avLst>
              <a:gd name="adj" fmla="val 5256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4643438" y="260350"/>
            <a:ext cx="4500562" cy="2447925"/>
          </a:xfrm>
          <a:prstGeom prst="homePlate">
            <a:avLst>
              <a:gd name="adj" fmla="val 4596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>
            <a:off x="3348038" y="1773238"/>
            <a:ext cx="1801812" cy="3097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4859338" y="4005263"/>
            <a:ext cx="2451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 İntrauterin Arka Kapı</a:t>
            </a:r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>
            <a:off x="4716463" y="260350"/>
            <a:ext cx="3455987" cy="259238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6570" name="Line 10"/>
          <p:cNvSpPr>
            <a:spLocks noChangeShapeType="1"/>
          </p:cNvSpPr>
          <p:nvPr/>
        </p:nvSpPr>
        <p:spPr bwMode="auto">
          <a:xfrm flipV="1">
            <a:off x="4716463" y="188913"/>
            <a:ext cx="3384550" cy="24479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1908175" y="2708275"/>
            <a:ext cx="719138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6572" name="Line 12"/>
          <p:cNvSpPr>
            <a:spLocks noChangeShapeType="1"/>
          </p:cNvSpPr>
          <p:nvPr/>
        </p:nvSpPr>
        <p:spPr bwMode="auto">
          <a:xfrm flipH="1">
            <a:off x="1763713" y="2565400"/>
            <a:ext cx="720725" cy="5762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6573" name="Oval 13"/>
          <p:cNvSpPr>
            <a:spLocks noChangeArrowheads="1"/>
          </p:cNvSpPr>
          <p:nvPr/>
        </p:nvSpPr>
        <p:spPr bwMode="auto">
          <a:xfrm>
            <a:off x="2484438" y="2205038"/>
            <a:ext cx="1727200" cy="5032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>
                <a:latin typeface="Times New Roman" pitchFamily="18" charset="0"/>
              </a:rPr>
              <a:t>17OHP</a:t>
            </a:r>
          </a:p>
        </p:txBody>
      </p:sp>
      <p:pic>
        <p:nvPicPr>
          <p:cNvPr id="66574" name="Picture 14" descr="houses 0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4365625"/>
            <a:ext cx="1511300" cy="146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65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28600" y="1125538"/>
            <a:ext cx="8686800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ct val="45000"/>
              </a:spcAft>
              <a:buClr>
                <a:srgbClr val="CC0000"/>
              </a:buClr>
              <a:buSzPct val="75000"/>
              <a:buFont typeface="Wingdings" pitchFamily="2" charset="2"/>
              <a:buChar char="u"/>
            </a:pPr>
            <a:r>
              <a:rPr lang="tr-TR" sz="2800" b="1" dirty="0" smtClean="0">
                <a:latin typeface="Tahoma" pitchFamily="34" charset="0"/>
              </a:rPr>
              <a:t>Cinsiyet gelişimi </a:t>
            </a:r>
            <a:r>
              <a:rPr lang="tr-TR" sz="2800" b="1" dirty="0">
                <a:latin typeface="Tahoma" pitchFamily="34" charset="0"/>
              </a:rPr>
              <a:t>sırasında tüm genler aynı anda fonksiyonel değildir</a:t>
            </a:r>
          </a:p>
          <a:p>
            <a:pPr marL="342900" indent="-342900" eaLnBrk="0" hangingPunct="0">
              <a:spcBef>
                <a:spcPct val="20000"/>
              </a:spcBef>
              <a:spcAft>
                <a:spcPct val="45000"/>
              </a:spcAft>
              <a:buClr>
                <a:srgbClr val="CC0000"/>
              </a:buClr>
              <a:buSzPct val="75000"/>
              <a:buFont typeface="Wingdings" pitchFamily="2" charset="2"/>
              <a:buChar char="u"/>
            </a:pPr>
            <a:r>
              <a:rPr lang="tr-TR" sz="2800" b="1" dirty="0">
                <a:latin typeface="Tahoma" pitchFamily="34" charset="0"/>
              </a:rPr>
              <a:t>Gen ekspresyon zamanlaması farklıdır</a:t>
            </a:r>
          </a:p>
          <a:p>
            <a:pPr marL="342900" indent="-342900" eaLnBrk="0" hangingPunct="0">
              <a:spcBef>
                <a:spcPct val="20000"/>
              </a:spcBef>
              <a:spcAft>
                <a:spcPct val="45000"/>
              </a:spcAft>
              <a:buClr>
                <a:srgbClr val="CC0000"/>
              </a:buClr>
              <a:buSzPct val="75000"/>
              <a:buFont typeface="Wingdings" pitchFamily="2" charset="2"/>
              <a:buChar char="u"/>
            </a:pPr>
            <a:r>
              <a:rPr lang="tr-TR" sz="2800" b="1" dirty="0">
                <a:latin typeface="Tahoma" pitchFamily="34" charset="0"/>
              </a:rPr>
              <a:t>Gelişim boyunca ekspresyon derecesi de aynı değildir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52488" y="5589588"/>
            <a:ext cx="7480300" cy="582612"/>
          </a:xfrm>
          <a:prstGeom prst="rect">
            <a:avLst/>
          </a:prstGeom>
          <a:solidFill>
            <a:srgbClr val="A5002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spcAft>
                <a:spcPct val="45000"/>
              </a:spcAft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Transkripsiyon faktörler (orkestra şefi)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3779838" y="4724400"/>
            <a:ext cx="1079500" cy="577850"/>
          </a:xfrm>
          <a:prstGeom prst="downArrow">
            <a:avLst>
              <a:gd name="adj1" fmla="val 43083"/>
              <a:gd name="adj2" fmla="val 46690"/>
            </a:avLst>
          </a:prstGeom>
          <a:solidFill>
            <a:srgbClr val="A5002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630014"/>
            </a:prstShdw>
          </a:effectLst>
        </p:spPr>
        <p:txBody>
          <a:bodyPr wrap="none" anchor="ctr"/>
          <a:lstStyle/>
          <a:p>
            <a:endParaRPr lang="tr-TR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859338" y="4797425"/>
            <a:ext cx="39608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spcAft>
                <a:spcPct val="45000"/>
              </a:spcAft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2800">
                <a:effectLst>
                  <a:outerShdw blurRad="38100" dist="38100" dir="2700000" algn="tl">
                    <a:srgbClr val="010199"/>
                  </a:outerShdw>
                </a:effectLst>
              </a:rPr>
              <a:t>Ekspresyon kontrolü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Oval 2"/>
          <p:cNvSpPr>
            <a:spLocks noChangeArrowheads="1"/>
          </p:cNvSpPr>
          <p:nvPr/>
        </p:nvSpPr>
        <p:spPr bwMode="auto">
          <a:xfrm>
            <a:off x="6156325" y="5373688"/>
            <a:ext cx="1150938" cy="719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1547813" y="620713"/>
            <a:ext cx="3960812" cy="5688012"/>
          </a:xfrm>
          <a:prstGeom prst="rect">
            <a:avLst/>
          </a:prstGeom>
          <a:noFill/>
          <a:ln w="76200">
            <a:pattFill prst="smCheck">
              <a:fgClr>
                <a:schemeClr val="tx1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395288" y="5157788"/>
            <a:ext cx="230505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b="1">
                <a:latin typeface="Times New Roman" pitchFamily="18" charset="0"/>
              </a:rPr>
              <a:t>ARKA KAPI </a:t>
            </a:r>
          </a:p>
          <a:p>
            <a:pPr algn="ctr"/>
            <a:r>
              <a:rPr lang="tr-TR" b="1">
                <a:latin typeface="Times New Roman" pitchFamily="18" charset="0"/>
              </a:rPr>
              <a:t>YOLU</a:t>
            </a: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5724525" y="692150"/>
            <a:ext cx="3168650" cy="5688013"/>
          </a:xfrm>
          <a:prstGeom prst="rect">
            <a:avLst/>
          </a:prstGeom>
          <a:noFill/>
          <a:ln w="76200">
            <a:pattFill prst="smCheck">
              <a:fgClr>
                <a:schemeClr val="tx1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7524750" y="4941888"/>
            <a:ext cx="1619250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b="1">
                <a:latin typeface="Times New Roman" pitchFamily="18" charset="0"/>
              </a:rPr>
              <a:t>KLASİK YOL</a:t>
            </a:r>
          </a:p>
        </p:txBody>
      </p:sp>
      <p:sp>
        <p:nvSpPr>
          <p:cNvPr id="67591" name="AutoShape 7"/>
          <p:cNvSpPr>
            <a:spLocks noChangeArrowheads="1"/>
          </p:cNvSpPr>
          <p:nvPr/>
        </p:nvSpPr>
        <p:spPr bwMode="auto">
          <a:xfrm>
            <a:off x="4932363" y="1052513"/>
            <a:ext cx="1512887" cy="647700"/>
          </a:xfrm>
          <a:prstGeom prst="rightArrow">
            <a:avLst>
              <a:gd name="adj1" fmla="val 50000"/>
              <a:gd name="adj2" fmla="val 583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>
                <a:latin typeface="Times New Roman" pitchFamily="18" charset="0"/>
              </a:rPr>
              <a:t>CYP17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6300788" y="5445125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2400" b="1">
                <a:solidFill>
                  <a:srgbClr val="CC0000"/>
                </a:solidFill>
                <a:latin typeface="Times New Roman" pitchFamily="18" charset="0"/>
              </a:rPr>
              <a:t>DHT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158750" y="138113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Kolesterol</a:t>
            </a:r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84213" y="69215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0" y="1052513"/>
            <a:ext cx="147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Pregnenolon </a:t>
            </a:r>
          </a:p>
        </p:txBody>
      </p:sp>
      <p:sp>
        <p:nvSpPr>
          <p:cNvPr id="67596" name="Line 12"/>
          <p:cNvSpPr>
            <a:spLocks noChangeShapeType="1"/>
          </p:cNvSpPr>
          <p:nvPr/>
        </p:nvSpPr>
        <p:spPr bwMode="auto">
          <a:xfrm>
            <a:off x="684213" y="155733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0" y="1989138"/>
            <a:ext cx="1333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Progeteron </a:t>
            </a:r>
          </a:p>
        </p:txBody>
      </p:sp>
      <p:sp>
        <p:nvSpPr>
          <p:cNvPr id="67598" name="AutoShape 14"/>
          <p:cNvSpPr>
            <a:spLocks noChangeArrowheads="1"/>
          </p:cNvSpPr>
          <p:nvPr/>
        </p:nvSpPr>
        <p:spPr bwMode="auto">
          <a:xfrm>
            <a:off x="1258888" y="1916113"/>
            <a:ext cx="1225550" cy="647700"/>
          </a:xfrm>
          <a:prstGeom prst="rightArrow">
            <a:avLst>
              <a:gd name="adj1" fmla="val 50000"/>
              <a:gd name="adj2" fmla="val 4730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>
                <a:latin typeface="Times New Roman" pitchFamily="18" charset="0"/>
              </a:rPr>
              <a:t>CYP17</a:t>
            </a:r>
          </a:p>
        </p:txBody>
      </p:sp>
      <p:sp>
        <p:nvSpPr>
          <p:cNvPr id="67599" name="AutoShape 15"/>
          <p:cNvSpPr>
            <a:spLocks noChangeArrowheads="1"/>
          </p:cNvSpPr>
          <p:nvPr/>
        </p:nvSpPr>
        <p:spPr bwMode="auto">
          <a:xfrm>
            <a:off x="1331913" y="1052513"/>
            <a:ext cx="1223962" cy="647700"/>
          </a:xfrm>
          <a:prstGeom prst="rightArrow">
            <a:avLst>
              <a:gd name="adj1" fmla="val 50000"/>
              <a:gd name="adj2" fmla="val 472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>
                <a:latin typeface="Times New Roman" pitchFamily="18" charset="0"/>
              </a:rPr>
              <a:t>CYP17</a:t>
            </a:r>
          </a:p>
        </p:txBody>
      </p:sp>
      <p:sp>
        <p:nvSpPr>
          <p:cNvPr id="67600" name="Text Box 16"/>
          <p:cNvSpPr txBox="1">
            <a:spLocks noChangeArrowheads="1"/>
          </p:cNvSpPr>
          <p:nvPr/>
        </p:nvSpPr>
        <p:spPr bwMode="auto">
          <a:xfrm>
            <a:off x="2751138" y="1217613"/>
            <a:ext cx="200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17OHPregnenolon</a:t>
            </a:r>
          </a:p>
        </p:txBody>
      </p:sp>
      <p:sp>
        <p:nvSpPr>
          <p:cNvPr id="67601" name="Line 17"/>
          <p:cNvSpPr>
            <a:spLocks noChangeShapeType="1"/>
          </p:cNvSpPr>
          <p:nvPr/>
        </p:nvSpPr>
        <p:spPr bwMode="auto">
          <a:xfrm>
            <a:off x="3708400" y="15573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2771775" y="1989138"/>
            <a:ext cx="194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17OHProgesteron</a:t>
            </a:r>
          </a:p>
        </p:txBody>
      </p:sp>
      <p:sp>
        <p:nvSpPr>
          <p:cNvPr id="67603" name="Text Box 19"/>
          <p:cNvSpPr txBox="1">
            <a:spLocks noChangeArrowheads="1"/>
          </p:cNvSpPr>
          <p:nvPr/>
        </p:nvSpPr>
        <p:spPr bwMode="auto">
          <a:xfrm>
            <a:off x="3924300" y="1654175"/>
            <a:ext cx="741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200">
                <a:latin typeface="Times New Roman" pitchFamily="18" charset="0"/>
              </a:rPr>
              <a:t>HSD3B2</a:t>
            </a:r>
          </a:p>
        </p:txBody>
      </p:sp>
      <p:sp>
        <p:nvSpPr>
          <p:cNvPr id="67604" name="Text Box 20"/>
          <p:cNvSpPr txBox="1">
            <a:spLocks noChangeArrowheads="1"/>
          </p:cNvSpPr>
          <p:nvPr/>
        </p:nvSpPr>
        <p:spPr bwMode="auto">
          <a:xfrm>
            <a:off x="755650" y="1628775"/>
            <a:ext cx="741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200">
                <a:latin typeface="Times New Roman" pitchFamily="18" charset="0"/>
              </a:rPr>
              <a:t>HSD3B2</a:t>
            </a:r>
          </a:p>
        </p:txBody>
      </p:sp>
      <p:sp>
        <p:nvSpPr>
          <p:cNvPr id="67605" name="Line 21"/>
          <p:cNvSpPr>
            <a:spLocks noChangeShapeType="1"/>
          </p:cNvSpPr>
          <p:nvPr/>
        </p:nvSpPr>
        <p:spPr bwMode="auto">
          <a:xfrm>
            <a:off x="3708400" y="242093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606" name="Text Box 22"/>
          <p:cNvSpPr txBox="1">
            <a:spLocks noChangeArrowheads="1"/>
          </p:cNvSpPr>
          <p:nvPr/>
        </p:nvSpPr>
        <p:spPr bwMode="auto">
          <a:xfrm>
            <a:off x="7235825" y="908050"/>
            <a:ext cx="8270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200">
                <a:latin typeface="Times New Roman" pitchFamily="18" charset="0"/>
              </a:rPr>
              <a:t>SULT2A1</a:t>
            </a:r>
          </a:p>
        </p:txBody>
      </p:sp>
      <p:sp>
        <p:nvSpPr>
          <p:cNvPr id="67607" name="Text Box 23"/>
          <p:cNvSpPr txBox="1">
            <a:spLocks noChangeArrowheads="1"/>
          </p:cNvSpPr>
          <p:nvPr/>
        </p:nvSpPr>
        <p:spPr bwMode="auto">
          <a:xfrm>
            <a:off x="1619250" y="2997200"/>
            <a:ext cx="3873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5A-PREGNANE-17a-Ol-3,20-DİONA</a:t>
            </a:r>
          </a:p>
        </p:txBody>
      </p:sp>
      <p:sp>
        <p:nvSpPr>
          <p:cNvPr id="67608" name="Line 24"/>
          <p:cNvSpPr>
            <a:spLocks noChangeShapeType="1"/>
          </p:cNvSpPr>
          <p:nvPr/>
        </p:nvSpPr>
        <p:spPr bwMode="auto">
          <a:xfrm>
            <a:off x="3708400" y="33575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609" name="Text Box 25"/>
          <p:cNvSpPr txBox="1">
            <a:spLocks noChangeArrowheads="1"/>
          </p:cNvSpPr>
          <p:nvPr/>
        </p:nvSpPr>
        <p:spPr bwMode="auto">
          <a:xfrm>
            <a:off x="3924300" y="3429000"/>
            <a:ext cx="673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200">
                <a:latin typeface="Times New Roman" pitchFamily="18" charset="0"/>
              </a:rPr>
              <a:t>HSD3A</a:t>
            </a:r>
          </a:p>
        </p:txBody>
      </p:sp>
      <p:sp>
        <p:nvSpPr>
          <p:cNvPr id="67610" name="Text Box 26"/>
          <p:cNvSpPr txBox="1">
            <a:spLocks noChangeArrowheads="1"/>
          </p:cNvSpPr>
          <p:nvPr/>
        </p:nvSpPr>
        <p:spPr bwMode="auto">
          <a:xfrm>
            <a:off x="1547813" y="3860800"/>
            <a:ext cx="3873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5A-PREGNANE-3a,17a-Dİol,20 ONE</a:t>
            </a:r>
          </a:p>
        </p:txBody>
      </p:sp>
      <p:sp>
        <p:nvSpPr>
          <p:cNvPr id="67611" name="Line 27"/>
          <p:cNvSpPr>
            <a:spLocks noChangeShapeType="1"/>
          </p:cNvSpPr>
          <p:nvPr/>
        </p:nvSpPr>
        <p:spPr bwMode="auto">
          <a:xfrm>
            <a:off x="3635375" y="42211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612" name="Text Box 28"/>
          <p:cNvSpPr txBox="1">
            <a:spLocks noChangeArrowheads="1"/>
          </p:cNvSpPr>
          <p:nvPr/>
        </p:nvSpPr>
        <p:spPr bwMode="auto">
          <a:xfrm>
            <a:off x="2463800" y="4675188"/>
            <a:ext cx="196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ANDROSTERON</a:t>
            </a:r>
          </a:p>
        </p:txBody>
      </p:sp>
      <p:sp>
        <p:nvSpPr>
          <p:cNvPr id="67613" name="Line 29"/>
          <p:cNvSpPr>
            <a:spLocks noChangeShapeType="1"/>
          </p:cNvSpPr>
          <p:nvPr/>
        </p:nvSpPr>
        <p:spPr bwMode="auto">
          <a:xfrm>
            <a:off x="3563938" y="50133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614" name="Text Box 30"/>
          <p:cNvSpPr txBox="1">
            <a:spLocks noChangeArrowheads="1"/>
          </p:cNvSpPr>
          <p:nvPr/>
        </p:nvSpPr>
        <p:spPr bwMode="auto">
          <a:xfrm>
            <a:off x="2843213" y="5445125"/>
            <a:ext cx="2381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ANDROSTENODİOL</a:t>
            </a:r>
          </a:p>
        </p:txBody>
      </p:sp>
      <p:pic>
        <p:nvPicPr>
          <p:cNvPr id="67615" name="Picture 31" descr="Large_arrow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5157788"/>
            <a:ext cx="1905000" cy="1905000"/>
          </a:xfrm>
          <a:prstGeom prst="rect">
            <a:avLst/>
          </a:prstGeom>
          <a:noFill/>
        </p:spPr>
      </p:pic>
      <p:sp>
        <p:nvSpPr>
          <p:cNvPr id="67616" name="Text Box 32"/>
          <p:cNvSpPr txBox="1">
            <a:spLocks noChangeArrowheads="1"/>
          </p:cNvSpPr>
          <p:nvPr/>
        </p:nvSpPr>
        <p:spPr bwMode="auto">
          <a:xfrm>
            <a:off x="7524750" y="2781300"/>
            <a:ext cx="132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>
                <a:latin typeface="Times New Roman" pitchFamily="18" charset="0"/>
              </a:rPr>
              <a:t>17Ketoredüktaz</a:t>
            </a:r>
          </a:p>
        </p:txBody>
      </p:sp>
      <p:sp>
        <p:nvSpPr>
          <p:cNvPr id="67617" name="Text Box 33"/>
          <p:cNvSpPr txBox="1">
            <a:spLocks noChangeArrowheads="1"/>
          </p:cNvSpPr>
          <p:nvPr/>
        </p:nvSpPr>
        <p:spPr bwMode="auto">
          <a:xfrm>
            <a:off x="6567488" y="1146175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DHEA</a:t>
            </a:r>
          </a:p>
        </p:txBody>
      </p:sp>
      <p:sp>
        <p:nvSpPr>
          <p:cNvPr id="67618" name="AutoShape 34"/>
          <p:cNvSpPr>
            <a:spLocks noChangeArrowheads="1"/>
          </p:cNvSpPr>
          <p:nvPr/>
        </p:nvSpPr>
        <p:spPr bwMode="auto">
          <a:xfrm>
            <a:off x="7380288" y="1268413"/>
            <a:ext cx="504825" cy="144462"/>
          </a:xfrm>
          <a:prstGeom prst="rightArrow">
            <a:avLst>
              <a:gd name="adj1" fmla="val 50000"/>
              <a:gd name="adj2" fmla="val 87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tr-TR">
              <a:latin typeface="Times New Roman" pitchFamily="18" charset="0"/>
            </a:endParaRPr>
          </a:p>
        </p:txBody>
      </p:sp>
      <p:sp>
        <p:nvSpPr>
          <p:cNvPr id="67619" name="Text Box 35"/>
          <p:cNvSpPr txBox="1">
            <a:spLocks noChangeArrowheads="1"/>
          </p:cNvSpPr>
          <p:nvPr/>
        </p:nvSpPr>
        <p:spPr bwMode="auto">
          <a:xfrm>
            <a:off x="7812088" y="1196975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DHEAS</a:t>
            </a:r>
          </a:p>
        </p:txBody>
      </p:sp>
      <p:sp>
        <p:nvSpPr>
          <p:cNvPr id="67620" name="Line 36"/>
          <p:cNvSpPr>
            <a:spLocks noChangeShapeType="1"/>
          </p:cNvSpPr>
          <p:nvPr/>
        </p:nvSpPr>
        <p:spPr bwMode="auto">
          <a:xfrm>
            <a:off x="7019925" y="27082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621" name="Line 37"/>
          <p:cNvSpPr>
            <a:spLocks noChangeShapeType="1"/>
          </p:cNvSpPr>
          <p:nvPr/>
        </p:nvSpPr>
        <p:spPr bwMode="auto">
          <a:xfrm flipH="1">
            <a:off x="7019925" y="148431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622" name="Text Box 38"/>
          <p:cNvSpPr txBox="1">
            <a:spLocks noChangeArrowheads="1"/>
          </p:cNvSpPr>
          <p:nvPr/>
        </p:nvSpPr>
        <p:spPr bwMode="auto">
          <a:xfrm>
            <a:off x="6084888" y="2276475"/>
            <a:ext cx="239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ANDROSTENODİON</a:t>
            </a:r>
          </a:p>
        </p:txBody>
      </p:sp>
      <p:sp>
        <p:nvSpPr>
          <p:cNvPr id="67623" name="Text Box 39"/>
          <p:cNvSpPr txBox="1">
            <a:spLocks noChangeArrowheads="1"/>
          </p:cNvSpPr>
          <p:nvPr/>
        </p:nvSpPr>
        <p:spPr bwMode="auto">
          <a:xfrm>
            <a:off x="6227763" y="3500438"/>
            <a:ext cx="186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>
                <a:latin typeface="Times New Roman" pitchFamily="18" charset="0"/>
              </a:rPr>
              <a:t>TESTESTERON</a:t>
            </a:r>
          </a:p>
        </p:txBody>
      </p:sp>
      <p:pic>
        <p:nvPicPr>
          <p:cNvPr id="67624" name="Picture 40" descr="Large_arrow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618592">
            <a:off x="5651500" y="3860800"/>
            <a:ext cx="1816100" cy="1816100"/>
          </a:xfrm>
          <a:prstGeom prst="rect">
            <a:avLst/>
          </a:prstGeom>
          <a:noFill/>
        </p:spPr>
      </p:pic>
      <p:pic>
        <p:nvPicPr>
          <p:cNvPr id="67625" name="Picture 41" descr="houses 0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652963"/>
            <a:ext cx="720725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626" name="Text Box 42"/>
          <p:cNvSpPr txBox="1">
            <a:spLocks noChangeArrowheads="1"/>
          </p:cNvSpPr>
          <p:nvPr/>
        </p:nvSpPr>
        <p:spPr bwMode="auto">
          <a:xfrm>
            <a:off x="3708400" y="6491288"/>
            <a:ext cx="147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>
                <a:latin typeface="Times New Roman" pitchFamily="18" charset="0"/>
              </a:rPr>
              <a:t>Sperling 2008</a:t>
            </a:r>
          </a:p>
        </p:txBody>
      </p:sp>
      <p:sp>
        <p:nvSpPr>
          <p:cNvPr id="67627" name="Line 43"/>
          <p:cNvSpPr>
            <a:spLocks noChangeShapeType="1"/>
          </p:cNvSpPr>
          <p:nvPr/>
        </p:nvSpPr>
        <p:spPr bwMode="auto">
          <a:xfrm>
            <a:off x="6804025" y="4365625"/>
            <a:ext cx="2016125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7628" name="Line 44"/>
          <p:cNvSpPr>
            <a:spLocks noChangeShapeType="1"/>
          </p:cNvSpPr>
          <p:nvPr/>
        </p:nvSpPr>
        <p:spPr bwMode="auto">
          <a:xfrm flipV="1">
            <a:off x="7308850" y="4797425"/>
            <a:ext cx="183515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pic>
        <p:nvPicPr>
          <p:cNvPr id="67629" name="Picture 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0"/>
            <a:ext cx="40767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971550" y="333375"/>
            <a:ext cx="7416800" cy="14398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sz="3600" b="1">
                <a:latin typeface="Times New Roman" pitchFamily="18" charset="0"/>
              </a:rPr>
              <a:t>P 450 Oxiredüktaz ( POR )  Eksikliği</a:t>
            </a:r>
          </a:p>
        </p:txBody>
      </p:sp>
      <p:pic>
        <p:nvPicPr>
          <p:cNvPr id="69635" name="Picture 3" descr="more_to_love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132138" y="1773238"/>
            <a:ext cx="3048000" cy="2241550"/>
          </a:xfrm>
          <a:noFill/>
          <a:ln/>
        </p:spPr>
      </p:pic>
      <p:sp>
        <p:nvSpPr>
          <p:cNvPr id="69636" name="Line 4"/>
          <p:cNvSpPr>
            <a:spLocks noChangeShapeType="1"/>
          </p:cNvSpPr>
          <p:nvPr/>
        </p:nvSpPr>
        <p:spPr bwMode="auto">
          <a:xfrm flipH="1">
            <a:off x="1979613" y="4005263"/>
            <a:ext cx="1152525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742950" y="4868863"/>
            <a:ext cx="2173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3200">
                <a:latin typeface="Tahoma" pitchFamily="34" charset="0"/>
              </a:rPr>
              <a:t>Virilizasyon</a:t>
            </a:r>
          </a:p>
        </p:txBody>
      </p:sp>
      <p:sp>
        <p:nvSpPr>
          <p:cNvPr id="69638" name="Line 6"/>
          <p:cNvSpPr>
            <a:spLocks noChangeShapeType="1"/>
          </p:cNvSpPr>
          <p:nvPr/>
        </p:nvSpPr>
        <p:spPr bwMode="auto">
          <a:xfrm>
            <a:off x="6156325" y="3933825"/>
            <a:ext cx="1152525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4500563" y="5067300"/>
            <a:ext cx="4498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3200">
                <a:latin typeface="Tahoma" pitchFamily="34" charset="0"/>
              </a:rPr>
              <a:t>Virilizasyonda yetersizlik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1671638" y="6184900"/>
            <a:ext cx="520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b="1"/>
              <a:t>Ohyama  K. Nippon Rinsho . 2004 :62 ; 379 -84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Oval 2"/>
          <p:cNvSpPr>
            <a:spLocks noChangeArrowheads="1"/>
          </p:cNvSpPr>
          <p:nvPr/>
        </p:nvSpPr>
        <p:spPr bwMode="auto">
          <a:xfrm>
            <a:off x="0" y="620713"/>
            <a:ext cx="9144000" cy="36004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1095375" y="1628775"/>
            <a:ext cx="72818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2800">
                <a:solidFill>
                  <a:schemeClr val="bg1"/>
                </a:solidFill>
                <a:latin typeface="Tahoma" pitchFamily="34" charset="0"/>
              </a:rPr>
              <a:t>ANTENATAL     ANDROJEN        FAZLALIĞI , </a:t>
            </a:r>
          </a:p>
          <a:p>
            <a:endParaRPr lang="tr-TR" sz="2800">
              <a:solidFill>
                <a:schemeClr val="bg1"/>
              </a:solidFill>
              <a:latin typeface="Tahoma" pitchFamily="34" charset="0"/>
            </a:endParaRPr>
          </a:p>
          <a:p>
            <a:endParaRPr lang="tr-TR" sz="280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tr-TR" sz="2800">
                <a:solidFill>
                  <a:schemeClr val="bg1"/>
                </a:solidFill>
                <a:latin typeface="Tahoma" pitchFamily="34" charset="0"/>
              </a:rPr>
              <a:t>POSTNATAL     ANDROJEN        AZLIĞI</a:t>
            </a: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3563938" y="4076700"/>
            <a:ext cx="1871662" cy="14398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436563" y="5589588"/>
            <a:ext cx="8096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3600" b="1">
                <a:latin typeface="Tahoma" pitchFamily="34" charset="0"/>
              </a:rPr>
              <a:t>POR</a:t>
            </a:r>
            <a:r>
              <a:rPr lang="tr-TR" sz="2800">
                <a:latin typeface="Tahoma" pitchFamily="34" charset="0"/>
              </a:rPr>
              <a:t>  </a:t>
            </a:r>
            <a:r>
              <a:rPr lang="tr-TR" sz="2800">
                <a:solidFill>
                  <a:srgbClr val="7E03B5"/>
                </a:solidFill>
                <a:latin typeface="Tahoma" pitchFamily="34" charset="0"/>
              </a:rPr>
              <a:t>( P 450 OKSİREDÜKTAZ )</a:t>
            </a:r>
            <a:r>
              <a:rPr lang="tr-TR" sz="2800">
                <a:latin typeface="Tahoma" pitchFamily="34" charset="0"/>
              </a:rPr>
              <a:t>  </a:t>
            </a:r>
            <a:r>
              <a:rPr lang="tr-TR" sz="3600" b="1">
                <a:latin typeface="Tahoma" pitchFamily="34" charset="0"/>
              </a:rPr>
              <a:t>EKSİKLİĞİ</a:t>
            </a:r>
          </a:p>
        </p:txBody>
      </p:sp>
      <p:pic>
        <p:nvPicPr>
          <p:cNvPr id="70662" name="Picture 6" descr="more_to_lov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333375"/>
            <a:ext cx="2249488" cy="1295400"/>
          </a:xfrm>
          <a:noFill/>
          <a:ln/>
        </p:spPr>
      </p:pic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1331913" y="333375"/>
            <a:ext cx="1295400" cy="1295400"/>
          </a:xfrm>
          <a:prstGeom prst="rect">
            <a:avLst/>
          </a:prstGeom>
          <a:solidFill>
            <a:srgbClr val="FCD0F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pic>
        <p:nvPicPr>
          <p:cNvPr id="70664" name="Picture 8" descr="Female_sign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692275" y="692150"/>
            <a:ext cx="571500" cy="5715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bg_T_12Y[1]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525"/>
            <a:ext cx="9144000" cy="6848475"/>
          </a:xfrm>
          <a:noFill/>
          <a:ln/>
        </p:spPr>
      </p:pic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611188" y="1052513"/>
            <a:ext cx="8137525" cy="4681537"/>
          </a:xfrm>
          <a:prstGeom prst="rect">
            <a:avLst/>
          </a:prstGeom>
          <a:solidFill>
            <a:srgbClr val="40959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r-TR" sz="3200" b="1">
                <a:solidFill>
                  <a:schemeClr val="bg1"/>
                </a:solidFill>
                <a:latin typeface="Times New Roman" pitchFamily="18" charset="0"/>
              </a:rPr>
              <a:t>POR  Eksikliği  İzole  Olabildiği  gibi </a:t>
            </a:r>
          </a:p>
          <a:p>
            <a:pPr algn="ctr"/>
            <a:endParaRPr lang="tr-TR" sz="3200" b="1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tr-TR" sz="3200" b="1">
                <a:solidFill>
                  <a:schemeClr val="bg1"/>
                </a:solidFill>
                <a:latin typeface="Times New Roman" pitchFamily="18" charset="0"/>
              </a:rPr>
              <a:t>FBGF Mutasyonu  (Antley – Bixler İskelet</a:t>
            </a:r>
          </a:p>
          <a:p>
            <a:pPr algn="ctr"/>
            <a:endParaRPr lang="tr-TR" sz="3200" b="1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tr-TR" sz="3200" b="1">
                <a:solidFill>
                  <a:schemeClr val="bg1"/>
                </a:solidFill>
                <a:latin typeface="Times New Roman" pitchFamily="18" charset="0"/>
              </a:rPr>
              <a:t>Displazisi ) ile  de Birliktelik Gösterebilir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979613" y="549275"/>
            <a:ext cx="4968875" cy="1079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2268538" y="811213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2400" b="1">
                <a:solidFill>
                  <a:schemeClr val="bg1"/>
                </a:solidFill>
                <a:latin typeface="Tahoma" pitchFamily="34" charset="0"/>
              </a:rPr>
              <a:t>ANTLEY  - BİXLER SENDR. 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755650" y="2806700"/>
            <a:ext cx="757396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2400" b="1">
                <a:latin typeface="Tahoma" pitchFamily="34" charset="0"/>
              </a:rPr>
              <a:t>FBGF 2 geninde mutasyon sonucu oluşan bir</a:t>
            </a:r>
          </a:p>
          <a:p>
            <a:endParaRPr lang="tr-TR" sz="2400" b="1">
              <a:latin typeface="Tahoma" pitchFamily="34" charset="0"/>
            </a:endParaRPr>
          </a:p>
          <a:p>
            <a:r>
              <a:rPr lang="tr-TR" sz="2400" b="1">
                <a:latin typeface="Tahoma" pitchFamily="34" charset="0"/>
              </a:rPr>
              <a:t>iskelet displazisidir.  POR GEN  defektli olguların</a:t>
            </a:r>
          </a:p>
          <a:p>
            <a:endParaRPr lang="tr-TR" sz="2400" b="1">
              <a:latin typeface="Tahoma" pitchFamily="34" charset="0"/>
            </a:endParaRPr>
          </a:p>
          <a:p>
            <a:r>
              <a:rPr lang="tr-TR" sz="2400" b="1">
                <a:latin typeface="Tahoma" pitchFamily="34" charset="0"/>
              </a:rPr>
              <a:t>bir kısmında da görülmektedir.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 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7575" y="260350"/>
            <a:ext cx="4976813" cy="6597650"/>
          </a:xfrm>
          <a:prstGeom prst="rect">
            <a:avLst/>
          </a:prstGeom>
          <a:noFill/>
        </p:spPr>
      </p:pic>
      <p:sp>
        <p:nvSpPr>
          <p:cNvPr id="73731" name="Line 3"/>
          <p:cNvSpPr>
            <a:spLocks noChangeShapeType="1"/>
          </p:cNvSpPr>
          <p:nvPr/>
        </p:nvSpPr>
        <p:spPr bwMode="auto">
          <a:xfrm>
            <a:off x="1403350" y="126841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79388" y="692150"/>
            <a:ext cx="217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>
                <a:latin typeface="Times New Roman" pitchFamily="18" charset="0"/>
              </a:rPr>
              <a:t>KRANİOSİNOSTOZ</a:t>
            </a:r>
          </a:p>
        </p:txBody>
      </p:sp>
      <p:sp>
        <p:nvSpPr>
          <p:cNvPr id="73733" name="Line 5"/>
          <p:cNvSpPr>
            <a:spLocks noChangeShapeType="1"/>
          </p:cNvSpPr>
          <p:nvPr/>
        </p:nvSpPr>
        <p:spPr bwMode="auto">
          <a:xfrm>
            <a:off x="755650" y="2997200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158750" y="2347913"/>
            <a:ext cx="2528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400">
                <a:latin typeface="Times New Roman" pitchFamily="18" charset="0"/>
              </a:rPr>
              <a:t>RADİOHÜMERAL SİNOSTOZ</a:t>
            </a:r>
          </a:p>
        </p:txBody>
      </p:sp>
      <p:sp>
        <p:nvSpPr>
          <p:cNvPr id="73735" name="Line 7"/>
          <p:cNvSpPr>
            <a:spLocks noChangeShapeType="1"/>
          </p:cNvSpPr>
          <p:nvPr/>
        </p:nvSpPr>
        <p:spPr bwMode="auto">
          <a:xfrm flipH="1">
            <a:off x="7164388" y="2924175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7143750" y="2393950"/>
            <a:ext cx="1871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 sz="1600">
                <a:latin typeface="Times New Roman" pitchFamily="18" charset="0"/>
              </a:rPr>
              <a:t>ARAKNODAKTİLİ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ln w="38100">
            <a:solidFill>
              <a:schemeClr val="tx2"/>
            </a:solidFill>
          </a:ln>
        </p:spPr>
        <p:txBody>
          <a:bodyPr/>
          <a:lstStyle/>
          <a:p>
            <a:r>
              <a:rPr lang="tr-TR" dirty="0" err="1"/>
              <a:t>Hormonal</a:t>
            </a:r>
            <a:r>
              <a:rPr lang="tr-TR" dirty="0"/>
              <a:t> Özellikleri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r-TR" dirty="0" smtClean="0"/>
              <a:t>Bazal </a:t>
            </a:r>
            <a:r>
              <a:rPr lang="tr-TR" dirty="0" err="1"/>
              <a:t>kortizol</a:t>
            </a:r>
            <a:r>
              <a:rPr lang="tr-TR" dirty="0"/>
              <a:t> ve </a:t>
            </a:r>
            <a:r>
              <a:rPr lang="tr-TR" dirty="0" err="1"/>
              <a:t>aldosteron</a:t>
            </a:r>
            <a:r>
              <a:rPr lang="tr-TR" dirty="0"/>
              <a:t> normal</a:t>
            </a:r>
          </a:p>
          <a:p>
            <a:pPr>
              <a:lnSpc>
                <a:spcPct val="90000"/>
              </a:lnSpc>
            </a:pPr>
            <a:endParaRPr lang="tr-TR" dirty="0"/>
          </a:p>
          <a:p>
            <a:pPr>
              <a:lnSpc>
                <a:spcPct val="90000"/>
              </a:lnSpc>
            </a:pPr>
            <a:r>
              <a:rPr lang="tr-TR" dirty="0"/>
              <a:t>ACTH uyarısına </a:t>
            </a:r>
            <a:r>
              <a:rPr lang="tr-TR" dirty="0" err="1"/>
              <a:t>kortizol</a:t>
            </a:r>
            <a:r>
              <a:rPr lang="tr-TR" dirty="0"/>
              <a:t> yanıtı körelmiş</a:t>
            </a:r>
          </a:p>
          <a:p>
            <a:pPr>
              <a:lnSpc>
                <a:spcPct val="90000"/>
              </a:lnSpc>
            </a:pPr>
            <a:endParaRPr lang="tr-TR" dirty="0"/>
          </a:p>
          <a:p>
            <a:pPr>
              <a:lnSpc>
                <a:spcPct val="90000"/>
              </a:lnSpc>
            </a:pPr>
            <a:r>
              <a:rPr lang="tr-TR" dirty="0" err="1"/>
              <a:t>Progesteron</a:t>
            </a:r>
            <a:r>
              <a:rPr lang="tr-TR" dirty="0"/>
              <a:t> , 17OHP  yüksek</a:t>
            </a:r>
          </a:p>
          <a:p>
            <a:pPr>
              <a:lnSpc>
                <a:spcPct val="90000"/>
              </a:lnSpc>
            </a:pPr>
            <a:endParaRPr lang="tr-TR" dirty="0"/>
          </a:p>
          <a:p>
            <a:pPr>
              <a:lnSpc>
                <a:spcPct val="90000"/>
              </a:lnSpc>
            </a:pPr>
            <a:r>
              <a:rPr lang="tr-TR" dirty="0"/>
              <a:t>Bazal ve uyarılmış </a:t>
            </a:r>
            <a:r>
              <a:rPr lang="tr-TR" dirty="0" err="1"/>
              <a:t>androjenler</a:t>
            </a:r>
            <a:r>
              <a:rPr lang="tr-TR" dirty="0"/>
              <a:t> düşük değerlerde </a:t>
            </a:r>
          </a:p>
          <a:p>
            <a:pPr>
              <a:lnSpc>
                <a:spcPct val="90000"/>
              </a:lnSpc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47625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25000"/>
              </a:lnSpc>
            </a:pPr>
            <a:r>
              <a:rPr lang="tr-TR" sz="2400"/>
              <a:t>Kortizol eksikliği</a:t>
            </a:r>
          </a:p>
          <a:p>
            <a:pPr algn="ctr">
              <a:lnSpc>
                <a:spcPct val="125000"/>
              </a:lnSpc>
            </a:pPr>
            <a:endParaRPr lang="tr-TR" sz="2400"/>
          </a:p>
          <a:p>
            <a:pPr algn="ctr">
              <a:lnSpc>
                <a:spcPct val="125000"/>
              </a:lnSpc>
            </a:pPr>
            <a:r>
              <a:rPr lang="tr-TR" sz="2400"/>
              <a:t>Cinsiyet gelişim bozukluğu</a:t>
            </a:r>
          </a:p>
          <a:p>
            <a:pPr algn="ctr">
              <a:lnSpc>
                <a:spcPct val="125000"/>
              </a:lnSpc>
            </a:pPr>
            <a:endParaRPr lang="tr-TR" sz="2400"/>
          </a:p>
          <a:p>
            <a:pPr algn="ctr">
              <a:lnSpc>
                <a:spcPct val="125000"/>
              </a:lnSpc>
            </a:pPr>
            <a:r>
              <a:rPr lang="tr-TR" sz="2400"/>
              <a:t>Primer amenore </a:t>
            </a:r>
          </a:p>
          <a:p>
            <a:pPr algn="ctr">
              <a:lnSpc>
                <a:spcPct val="125000"/>
              </a:lnSpc>
            </a:pPr>
            <a:endParaRPr lang="tr-TR" sz="2400"/>
          </a:p>
          <a:p>
            <a:pPr algn="ctr">
              <a:lnSpc>
                <a:spcPct val="125000"/>
              </a:lnSpc>
            </a:pPr>
            <a:r>
              <a:rPr lang="tr-TR" sz="2400"/>
              <a:t>Büyük kistik overler </a:t>
            </a:r>
          </a:p>
          <a:p>
            <a:pPr algn="ctr">
              <a:lnSpc>
                <a:spcPct val="125000"/>
              </a:lnSpc>
            </a:pPr>
            <a:endParaRPr lang="tr-TR" sz="2400"/>
          </a:p>
          <a:p>
            <a:pPr algn="ctr">
              <a:lnSpc>
                <a:spcPct val="125000"/>
              </a:lnSpc>
            </a:pPr>
            <a:r>
              <a:rPr lang="tr-TR" sz="2400"/>
              <a:t>Erkekte maskulinizasyon problemleri </a:t>
            </a:r>
          </a:p>
          <a:p>
            <a:pPr algn="ctr">
              <a:lnSpc>
                <a:spcPct val="125000"/>
              </a:lnSpc>
            </a:pPr>
            <a:endParaRPr lang="tr-TR" sz="2400"/>
          </a:p>
          <a:p>
            <a:pPr algn="ctr">
              <a:lnSpc>
                <a:spcPct val="125000"/>
              </a:lnSpc>
            </a:pPr>
            <a:r>
              <a:rPr lang="tr-TR" sz="2400"/>
              <a:t>Annede gebelikte virilizasyon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3843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tr-TR" b="1" smtClean="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46,XY CGB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0" y="1828800"/>
            <a:ext cx="5092700" cy="4843463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tr-TR" sz="1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Androjen</a:t>
            </a:r>
            <a:r>
              <a:rPr lang="tr-TR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sentez ve etkisinde yetersizlik</a:t>
            </a:r>
          </a:p>
          <a:p>
            <a:pPr eaLnBrk="1" hangingPunct="1">
              <a:lnSpc>
                <a:spcPct val="80000"/>
              </a:lnSpc>
              <a:defRPr/>
            </a:pPr>
            <a:endParaRPr lang="tr-TR" sz="1800" b="1" dirty="0" smtClean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tr-TR" sz="1800" b="1" dirty="0" err="1" smtClean="0"/>
              <a:t>Testesteron</a:t>
            </a:r>
            <a:r>
              <a:rPr lang="tr-TR" sz="1800" b="1" dirty="0" smtClean="0"/>
              <a:t> sentez </a:t>
            </a:r>
            <a:r>
              <a:rPr lang="tr-TR" sz="1800" b="1" dirty="0" err="1" smtClean="0"/>
              <a:t>defektleri</a:t>
            </a:r>
            <a:r>
              <a:rPr lang="tr-TR" sz="1800" b="1" dirty="0" smtClean="0"/>
              <a:t> (17-Alfa </a:t>
            </a:r>
            <a:r>
              <a:rPr lang="tr-TR" sz="1800" b="1" dirty="0" err="1" smtClean="0"/>
              <a:t>hidroksilaz</a:t>
            </a:r>
            <a:r>
              <a:rPr lang="tr-TR" sz="1800" b="1" dirty="0" smtClean="0"/>
              <a:t>, 5</a:t>
            </a:r>
            <a:r>
              <a:rPr lang="el-GR" sz="1800" b="1" baseline="30000" dirty="0" smtClean="0"/>
              <a:t>α</a:t>
            </a:r>
            <a:r>
              <a:rPr lang="tr-TR" sz="1800" b="1" dirty="0" smtClean="0"/>
              <a:t>-</a:t>
            </a:r>
            <a:r>
              <a:rPr lang="tr-TR" sz="1800" b="1" dirty="0" err="1" smtClean="0"/>
              <a:t>reduktaz</a:t>
            </a:r>
            <a:r>
              <a:rPr lang="tr-TR" sz="1800" b="1" dirty="0" smtClean="0"/>
              <a:t> 2 </a:t>
            </a:r>
            <a:r>
              <a:rPr lang="tr-TR" sz="1800" b="1" dirty="0" err="1" smtClean="0"/>
              <a:t>eksikliğ</a:t>
            </a:r>
            <a:r>
              <a:rPr lang="tr-TR" sz="1800" b="1" dirty="0" smtClean="0"/>
              <a:t>, </a:t>
            </a:r>
            <a:r>
              <a:rPr lang="tr-TR" sz="1800" b="1" dirty="0" err="1" smtClean="0"/>
              <a:t>StAR</a:t>
            </a:r>
            <a:r>
              <a:rPr lang="tr-TR" sz="1800" b="1" dirty="0" smtClean="0"/>
              <a:t> mut)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tr-TR" sz="1800" b="1" dirty="0" err="1" smtClean="0"/>
              <a:t>Androjen</a:t>
            </a:r>
            <a:r>
              <a:rPr lang="tr-TR" sz="1800" b="1" dirty="0" smtClean="0"/>
              <a:t> </a:t>
            </a:r>
            <a:r>
              <a:rPr lang="tr-TR" sz="1800" b="1" dirty="0" err="1" smtClean="0"/>
              <a:t>insensitivite</a:t>
            </a:r>
            <a:r>
              <a:rPr lang="tr-TR" sz="1800" b="1" dirty="0" smtClean="0"/>
              <a:t> sendromları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tr-TR" sz="1800" b="1" dirty="0" smtClean="0"/>
              <a:t>	-KARS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tr-TR" sz="1800" b="1" dirty="0" smtClean="0"/>
              <a:t>	-PARS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tr-TR" sz="1800" b="1" dirty="0" err="1" smtClean="0"/>
              <a:t>Testisde</a:t>
            </a:r>
            <a:r>
              <a:rPr lang="tr-TR" sz="1800" b="1" dirty="0" smtClean="0"/>
              <a:t> LH / </a:t>
            </a:r>
            <a:r>
              <a:rPr lang="tr-TR" sz="1800" b="1" dirty="0" err="1" smtClean="0"/>
              <a:t>hCG</a:t>
            </a:r>
            <a:r>
              <a:rPr lang="tr-TR" sz="1800" b="1" dirty="0" smtClean="0"/>
              <a:t> yanıtsızlık LH </a:t>
            </a:r>
            <a:r>
              <a:rPr lang="tr-TR" sz="1800" b="1" dirty="0" err="1" smtClean="0"/>
              <a:t>reseptor</a:t>
            </a:r>
            <a:r>
              <a:rPr lang="tr-TR" sz="1800" b="1" dirty="0" smtClean="0"/>
              <a:t> </a:t>
            </a:r>
            <a:r>
              <a:rPr lang="tr-TR" sz="1800" b="1" dirty="0" err="1" smtClean="0"/>
              <a:t>defektleri</a:t>
            </a:r>
            <a:r>
              <a:rPr lang="tr-TR" sz="1800" b="1" dirty="0" smtClean="0"/>
              <a:t>( </a:t>
            </a:r>
            <a:r>
              <a:rPr lang="tr-TR" sz="1800" b="1" dirty="0" err="1" smtClean="0"/>
              <a:t>Leydig</a:t>
            </a:r>
            <a:r>
              <a:rPr lang="tr-TR" sz="1800" b="1" dirty="0" smtClean="0"/>
              <a:t> hücre </a:t>
            </a:r>
            <a:r>
              <a:rPr lang="tr-TR" sz="1800" b="1" dirty="0" err="1" smtClean="0"/>
              <a:t>hipoplazisi</a:t>
            </a:r>
            <a:r>
              <a:rPr lang="tr-TR" sz="1800" b="1" dirty="0" smtClean="0"/>
              <a:t>,</a:t>
            </a:r>
            <a:r>
              <a:rPr lang="tr-TR" sz="1800" b="1" dirty="0" err="1" smtClean="0"/>
              <a:t>aplazisi</a:t>
            </a:r>
            <a:r>
              <a:rPr lang="tr-TR" sz="1800" b="1" dirty="0" smtClean="0"/>
              <a:t>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tr-TR" sz="1800" b="1" dirty="0" smtClean="0"/>
              <a:t>Anti-</a:t>
            </a:r>
            <a:r>
              <a:rPr lang="tr-TR" sz="1800" b="1" dirty="0" err="1" smtClean="0"/>
              <a:t>Müllerian</a:t>
            </a:r>
            <a:r>
              <a:rPr lang="tr-TR" sz="1800" b="1" dirty="0" smtClean="0"/>
              <a:t> hormon ve reseptörü bozuklukları (</a:t>
            </a:r>
            <a:r>
              <a:rPr lang="tr-TR" sz="1800" b="1" dirty="0" err="1" smtClean="0"/>
              <a:t>Persistan</a:t>
            </a:r>
            <a:r>
              <a:rPr lang="tr-TR" sz="1800" b="1" dirty="0" smtClean="0"/>
              <a:t> </a:t>
            </a:r>
            <a:r>
              <a:rPr lang="tr-TR" sz="1800" b="1" dirty="0" err="1" smtClean="0"/>
              <a:t>Müllerien</a:t>
            </a:r>
            <a:r>
              <a:rPr lang="tr-TR" sz="1800" b="1" dirty="0" smtClean="0"/>
              <a:t> </a:t>
            </a:r>
            <a:r>
              <a:rPr lang="tr-TR" sz="1800" b="1" dirty="0" err="1" smtClean="0"/>
              <a:t>duktal</a:t>
            </a:r>
            <a:r>
              <a:rPr lang="tr-TR" sz="1800" b="1" dirty="0" smtClean="0"/>
              <a:t> sendrom)</a:t>
            </a:r>
          </a:p>
          <a:p>
            <a:pPr eaLnBrk="1" hangingPunct="1">
              <a:lnSpc>
                <a:spcPct val="80000"/>
              </a:lnSpc>
              <a:defRPr/>
            </a:pPr>
            <a:endParaRPr lang="tr-TR" sz="1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tr-TR" sz="1800" b="1" dirty="0" err="1" smtClean="0"/>
              <a:t>Maternal</a:t>
            </a:r>
            <a:r>
              <a:rPr lang="tr-TR" sz="1800" b="1" dirty="0" smtClean="0"/>
              <a:t> </a:t>
            </a:r>
            <a:r>
              <a:rPr lang="tr-TR" sz="1800" b="1" dirty="0" err="1" smtClean="0"/>
              <a:t>progestin</a:t>
            </a:r>
            <a:r>
              <a:rPr lang="tr-TR" sz="1800" b="1" dirty="0" smtClean="0"/>
              <a:t>/ östrojene maruz kalma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tr-TR" sz="1800" b="1" dirty="0" smtClean="0"/>
              <a:t>Bilinmeyen nedenler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tr-TR" sz="1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tr-TR" sz="1600" dirty="0" smtClean="0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228600" y="3124200"/>
            <a:ext cx="3241675" cy="25853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 dirty="0">
                <a:solidFill>
                  <a:srgbClr val="C00000"/>
                </a:solidFill>
              </a:rPr>
              <a:t>Anormal Testis farklılaşması</a:t>
            </a:r>
          </a:p>
          <a:p>
            <a:r>
              <a:rPr lang="tr-TR" b="1" dirty="0"/>
              <a:t>-46,XY  </a:t>
            </a:r>
            <a:r>
              <a:rPr lang="tr-TR" b="1" dirty="0" err="1"/>
              <a:t>Komplet</a:t>
            </a:r>
            <a:r>
              <a:rPr lang="tr-TR" b="1" dirty="0"/>
              <a:t> </a:t>
            </a:r>
            <a:r>
              <a:rPr lang="tr-TR" b="1" dirty="0" err="1"/>
              <a:t>gonadal</a:t>
            </a:r>
            <a:r>
              <a:rPr lang="tr-TR" b="1" dirty="0"/>
              <a:t> </a:t>
            </a:r>
            <a:r>
              <a:rPr lang="tr-TR" b="1" dirty="0" err="1"/>
              <a:t>disgenezis</a:t>
            </a:r>
            <a:r>
              <a:rPr lang="tr-TR" b="1" dirty="0"/>
              <a:t> (</a:t>
            </a:r>
            <a:r>
              <a:rPr lang="tr-TR" b="1" dirty="0" err="1"/>
              <a:t>Swyer</a:t>
            </a:r>
            <a:r>
              <a:rPr lang="tr-TR" b="1" dirty="0"/>
              <a:t> </a:t>
            </a:r>
            <a:r>
              <a:rPr lang="tr-TR" b="1" dirty="0" err="1"/>
              <a:t>Send</a:t>
            </a:r>
            <a:r>
              <a:rPr lang="tr-TR" b="1" dirty="0"/>
              <a:t>)</a:t>
            </a:r>
          </a:p>
          <a:p>
            <a:r>
              <a:rPr lang="tr-TR" b="1" dirty="0"/>
              <a:t>-46,XY </a:t>
            </a:r>
            <a:r>
              <a:rPr lang="tr-TR" b="1" dirty="0" err="1"/>
              <a:t>Parsiyel</a:t>
            </a:r>
            <a:r>
              <a:rPr lang="tr-TR" b="1" dirty="0"/>
              <a:t>  </a:t>
            </a:r>
            <a:r>
              <a:rPr lang="tr-TR" b="1" dirty="0" err="1"/>
              <a:t>gonadal</a:t>
            </a:r>
            <a:r>
              <a:rPr lang="tr-TR" b="1" dirty="0"/>
              <a:t> </a:t>
            </a:r>
            <a:r>
              <a:rPr lang="tr-TR" b="1" dirty="0" err="1"/>
              <a:t>disgenezis</a:t>
            </a:r>
            <a:endParaRPr lang="tr-TR" b="1" dirty="0"/>
          </a:p>
          <a:p>
            <a:r>
              <a:rPr lang="tr-TR" b="1" dirty="0"/>
              <a:t>-</a:t>
            </a:r>
            <a:r>
              <a:rPr lang="tr-TR" b="1" dirty="0" err="1"/>
              <a:t>Gonadal</a:t>
            </a:r>
            <a:r>
              <a:rPr lang="tr-TR" b="1" dirty="0"/>
              <a:t> regresyon</a:t>
            </a:r>
          </a:p>
          <a:p>
            <a:r>
              <a:rPr lang="tr-TR" b="1" dirty="0"/>
              <a:t>-46,XY </a:t>
            </a:r>
            <a:r>
              <a:rPr lang="tr-TR" b="1" dirty="0" err="1"/>
              <a:t>Ovotestiküler</a:t>
            </a:r>
            <a:r>
              <a:rPr lang="tr-TR" b="1" dirty="0"/>
              <a:t> Sendrom</a:t>
            </a:r>
          </a:p>
          <a:p>
            <a:endParaRPr lang="tr-TR" b="1" dirty="0"/>
          </a:p>
          <a:p>
            <a:endParaRPr lang="tr-T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sz="6000" smtClean="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HİPOSPADİAS</a:t>
            </a:r>
            <a:endParaRPr lang="en-US" sz="6000" smtClean="0">
              <a:solidFill>
                <a:schemeClr val="tx1"/>
              </a:solidFill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763" y="1525588"/>
            <a:ext cx="8770937" cy="4557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tr-TR" sz="2600" smtClean="0"/>
              <a:t>En sık cinsiyet gelişim anomalisi</a:t>
            </a:r>
            <a:br>
              <a:rPr lang="tr-TR" sz="2600" smtClean="0"/>
            </a:br>
            <a:r>
              <a:rPr lang="tr-TR" sz="2600" smtClean="0"/>
              <a:t>(Ailevi – sporadik)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tr-TR" sz="2600" smtClean="0"/>
              <a:t>Sıklık: %0.1 – 0.8 canlı YD.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tr-TR" sz="2600" smtClean="0"/>
              <a:t>Diğer genitouriner anomalilerle birliktelik gösterebilir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tr-TR" sz="2600" smtClean="0"/>
              <a:t>Derecesi arttıkca (Skrotal, penoskrotal perineal) kuşkulu genital ??? (disgenetik Gonad)</a:t>
            </a:r>
          </a:p>
          <a:p>
            <a:pPr eaLnBrk="1" hangingPunct="1">
              <a:lnSpc>
                <a:spcPct val="90000"/>
              </a:lnSpc>
              <a:defRPr/>
            </a:pPr>
            <a:endParaRPr lang="tr-TR" sz="2600" smtClean="0"/>
          </a:p>
          <a:p>
            <a:pPr eaLnBrk="1" hangingPunct="1">
              <a:lnSpc>
                <a:spcPct val="90000"/>
              </a:lnSpc>
              <a:defRPr/>
            </a:pPr>
            <a:endParaRPr lang="tr-TR" sz="2600" smtClean="0"/>
          </a:p>
          <a:p>
            <a:pPr eaLnBrk="1" hangingPunct="1">
              <a:lnSpc>
                <a:spcPct val="90000"/>
              </a:lnSpc>
              <a:defRPr/>
            </a:pPr>
            <a:endParaRPr lang="tr-TR" sz="26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tr-TR" sz="2600" smtClean="0"/>
              <a:t>EMBRİYOGENEZDE</a:t>
            </a:r>
            <a:endParaRPr lang="en-US" sz="2600" smtClean="0"/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81000" y="4495800"/>
            <a:ext cx="175260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2400"/>
              <a:t>5 </a:t>
            </a:r>
            <a:r>
              <a:rPr lang="tr-TR" sz="2400">
                <a:latin typeface="SymbolPS" pitchFamily="18" charset="2"/>
              </a:rPr>
              <a:t>a</a:t>
            </a:r>
          </a:p>
          <a:p>
            <a:pPr algn="ctr" eaLnBrk="0" hangingPunct="0"/>
            <a:r>
              <a:rPr lang="tr-TR" sz="2400"/>
              <a:t>Reduktaz </a:t>
            </a:r>
            <a:r>
              <a:rPr lang="tr-TR" sz="2400">
                <a:latin typeface="SymbolPS" pitchFamily="18" charset="2"/>
              </a:rPr>
              <a:t>¯</a:t>
            </a:r>
            <a:endParaRPr lang="en-US" sz="2400">
              <a:latin typeface="SymbolPS" pitchFamily="18" charset="2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819400" y="4572000"/>
            <a:ext cx="1371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2400"/>
              <a:t>PARS</a:t>
            </a:r>
            <a:endParaRPr lang="en-US" sz="2400">
              <a:latin typeface="SymbolPS" pitchFamily="18" charset="2"/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953000" y="4343400"/>
            <a:ext cx="1524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2400"/>
              <a:t>Andr.Yet.</a:t>
            </a:r>
            <a:endParaRPr lang="en-US" sz="2400">
              <a:latin typeface="SymbolPS" pitchFamily="18" charset="2"/>
            </a:endParaRPr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609600" y="4038600"/>
            <a:ext cx="325755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2514600" y="4191000"/>
            <a:ext cx="301625" cy="423863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 flipH="1">
            <a:off x="1219200" y="4191000"/>
            <a:ext cx="784225" cy="40957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3200400" y="4191000"/>
            <a:ext cx="1687513" cy="3952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982663" y="1335088"/>
            <a:ext cx="3622675" cy="1301750"/>
          </a:xfrm>
          <a:prstGeom prst="rect">
            <a:avLst/>
          </a:prstGeom>
          <a:solidFill>
            <a:srgbClr val="A5002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Bef>
                <a:spcPct val="20000"/>
              </a:spcBef>
              <a:buClr>
                <a:srgbClr val="CC0000"/>
              </a:buClr>
              <a:buSzPct val="75000"/>
              <a:buFont typeface="Wingdings" pitchFamily="2" charset="2"/>
              <a:buNone/>
            </a:pPr>
            <a:r>
              <a:rPr lang="tr-TR" sz="2800" b="1" dirty="0" err="1">
                <a:solidFill>
                  <a:schemeClr val="bg1"/>
                </a:solidFill>
                <a:latin typeface="Tahoma" pitchFamily="34" charset="0"/>
              </a:rPr>
              <a:t>İntermediyal</a:t>
            </a:r>
            <a:r>
              <a:rPr lang="tr-TR" sz="2800" b="1" dirty="0">
                <a:solidFill>
                  <a:schemeClr val="bg1"/>
                </a:solidFill>
                <a:latin typeface="Tahoma" pitchFamily="34" charset="0"/>
              </a:rPr>
              <a:t> Mezoderm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982663" y="4719638"/>
            <a:ext cx="3622675" cy="1301750"/>
          </a:xfrm>
          <a:prstGeom prst="rect">
            <a:avLst/>
          </a:prstGeom>
          <a:solidFill>
            <a:srgbClr val="0033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Bipotansiyel</a:t>
            </a:r>
            <a:r>
              <a:rPr lang="tr-T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tr-T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tr-TR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Gonad</a:t>
            </a:r>
            <a:endParaRPr lang="tr-TR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135188" y="2846388"/>
            <a:ext cx="720725" cy="1657350"/>
          </a:xfrm>
          <a:prstGeom prst="downArrow">
            <a:avLst>
              <a:gd name="adj1" fmla="val 43065"/>
              <a:gd name="adj2" fmla="val 46917"/>
            </a:avLst>
          </a:prstGeom>
          <a:gradFill rotWithShape="1">
            <a:gsLst>
              <a:gs pos="0">
                <a:srgbClr val="FF9900"/>
              </a:gs>
              <a:gs pos="100000">
                <a:srgbClr val="CCCC00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tr-TR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303463" y="2774950"/>
            <a:ext cx="6615112" cy="1439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buSzPct val="85000"/>
              <a:buFontTx/>
              <a:buBlip>
                <a:blip r:embed="rId2"/>
              </a:buBlip>
            </a:pPr>
            <a:r>
              <a:rPr lang="tr-TR" sz="2400" b="1">
                <a:latin typeface="Tahoma" pitchFamily="34" charset="0"/>
              </a:rPr>
              <a:t>Homeobox Genler (Lhx9)</a:t>
            </a:r>
          </a:p>
          <a:p>
            <a:pPr marL="342900" indent="-342900">
              <a:lnSpc>
                <a:spcPct val="95000"/>
              </a:lnSpc>
              <a:buSzPct val="85000"/>
              <a:buFontTx/>
              <a:buBlip>
                <a:blip r:embed="rId2"/>
              </a:buBlip>
            </a:pPr>
            <a:r>
              <a:rPr lang="tr-TR" sz="2400" b="1">
                <a:latin typeface="Tahoma" pitchFamily="34" charset="0"/>
              </a:rPr>
              <a:t>SF-1</a:t>
            </a:r>
          </a:p>
          <a:p>
            <a:pPr marL="342900" indent="-342900">
              <a:lnSpc>
                <a:spcPct val="95000"/>
              </a:lnSpc>
              <a:buSzPct val="85000"/>
              <a:buFontTx/>
              <a:buBlip>
                <a:blip r:embed="rId2"/>
              </a:buBlip>
            </a:pPr>
            <a:r>
              <a:rPr lang="tr-TR" sz="2400" b="1">
                <a:latin typeface="Tahoma" pitchFamily="34" charset="0"/>
              </a:rPr>
              <a:t>WT-1</a:t>
            </a:r>
          </a:p>
          <a:p>
            <a:pPr marL="342900" indent="-342900">
              <a:lnSpc>
                <a:spcPct val="95000"/>
              </a:lnSpc>
              <a:buSzPct val="85000"/>
            </a:pPr>
            <a:endParaRPr lang="tr-TR" sz="2400" b="1">
              <a:latin typeface="Tahoma" pitchFamily="34" charset="0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6011863" y="3789363"/>
            <a:ext cx="2592387" cy="1296987"/>
          </a:xfrm>
          <a:prstGeom prst="rect">
            <a:avLst/>
          </a:prstGeom>
          <a:solidFill>
            <a:srgbClr val="658B5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1600" b="1">
                <a:solidFill>
                  <a:srgbClr val="FFFF00"/>
                </a:solidFill>
              </a:rPr>
              <a:t>Mezenşiyal</a:t>
            </a:r>
          </a:p>
          <a:p>
            <a:pPr algn="ctr"/>
            <a:r>
              <a:rPr lang="tr-TR" sz="1600" b="1">
                <a:solidFill>
                  <a:srgbClr val="FFFF00"/>
                </a:solidFill>
              </a:rPr>
              <a:t>Komponent</a:t>
            </a:r>
          </a:p>
          <a:p>
            <a:pPr algn="ctr"/>
            <a:r>
              <a:rPr lang="tr-TR" sz="1600">
                <a:solidFill>
                  <a:srgbClr val="FFFF00"/>
                </a:solidFill>
              </a:rPr>
              <a:t>-Teka hücreleri</a:t>
            </a:r>
          </a:p>
          <a:p>
            <a:pPr algn="ctr"/>
            <a:r>
              <a:rPr lang="tr-TR" sz="1600">
                <a:solidFill>
                  <a:srgbClr val="FFFF00"/>
                </a:solidFill>
              </a:rPr>
              <a:t>-Leydig hücreleri</a:t>
            </a:r>
          </a:p>
          <a:p>
            <a:pPr algn="ctr"/>
            <a:r>
              <a:rPr lang="tr-TR" sz="1600">
                <a:solidFill>
                  <a:srgbClr val="FFFF00"/>
                </a:solidFill>
              </a:rPr>
              <a:t>-mezonefrik duktal sistem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6011863" y="5561013"/>
            <a:ext cx="2592387" cy="1296987"/>
          </a:xfrm>
          <a:prstGeom prst="rect">
            <a:avLst/>
          </a:prstGeom>
          <a:solidFill>
            <a:srgbClr val="658B5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1600" b="1">
                <a:solidFill>
                  <a:srgbClr val="FFFF00"/>
                </a:solidFill>
              </a:rPr>
              <a:t>Epitalyal</a:t>
            </a:r>
          </a:p>
          <a:p>
            <a:pPr algn="ctr"/>
            <a:r>
              <a:rPr lang="tr-TR" sz="1600" b="1">
                <a:solidFill>
                  <a:srgbClr val="FFFF00"/>
                </a:solidFill>
              </a:rPr>
              <a:t>Komponent</a:t>
            </a:r>
          </a:p>
          <a:p>
            <a:pPr algn="ctr"/>
            <a:r>
              <a:rPr lang="tr-TR" sz="1600">
                <a:solidFill>
                  <a:srgbClr val="FFFF00"/>
                </a:solidFill>
              </a:rPr>
              <a:t>-granüloza hücreleri</a:t>
            </a:r>
          </a:p>
          <a:p>
            <a:pPr algn="ctr"/>
            <a:r>
              <a:rPr lang="tr-TR" sz="1600">
                <a:solidFill>
                  <a:srgbClr val="FFFF00"/>
                </a:solidFill>
              </a:rPr>
              <a:t>-Sertoli hücreleri</a:t>
            </a:r>
          </a:p>
          <a:p>
            <a:pPr algn="ctr"/>
            <a:endParaRPr lang="tr-TR" sz="1600">
              <a:solidFill>
                <a:srgbClr val="FFFF00"/>
              </a:solidFill>
            </a:endParaRP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 rot="-2073387">
            <a:off x="4765675" y="4581525"/>
            <a:ext cx="1223963" cy="485775"/>
          </a:xfrm>
          <a:prstGeom prst="rightArrow">
            <a:avLst>
              <a:gd name="adj1" fmla="val 50000"/>
              <a:gd name="adj2" fmla="val 62990"/>
            </a:avLst>
          </a:prstGeom>
          <a:solidFill>
            <a:srgbClr val="CBCB1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 rot="2157769">
            <a:off x="4716463" y="5516563"/>
            <a:ext cx="1223962" cy="485775"/>
          </a:xfrm>
          <a:prstGeom prst="rightArrow">
            <a:avLst>
              <a:gd name="adj1" fmla="val 50000"/>
              <a:gd name="adj2" fmla="val 62990"/>
            </a:avLst>
          </a:prstGeom>
          <a:solidFill>
            <a:srgbClr val="CBCB1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3851275" y="0"/>
            <a:ext cx="2570163" cy="1052513"/>
          </a:xfrm>
          <a:prstGeom prst="ellipse">
            <a:avLst/>
          </a:prstGeom>
          <a:solidFill>
            <a:srgbClr val="FF99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3200" b="1"/>
              <a:t>6.hafta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372225" y="836613"/>
            <a:ext cx="1100138" cy="12001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/>
              <a:t>PAX2</a:t>
            </a:r>
          </a:p>
          <a:p>
            <a:r>
              <a:rPr lang="tr-TR" b="1"/>
              <a:t>Emx2</a:t>
            </a:r>
          </a:p>
          <a:p>
            <a:r>
              <a:rPr lang="tr-TR" b="1"/>
              <a:t>Lhx1</a:t>
            </a:r>
          </a:p>
          <a:p>
            <a:r>
              <a:rPr lang="tr-TR" b="1"/>
              <a:t>LIM1</a:t>
            </a:r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 rot="9339095">
            <a:off x="4859338" y="1052513"/>
            <a:ext cx="1223962" cy="485775"/>
          </a:xfrm>
          <a:prstGeom prst="rightArrow">
            <a:avLst>
              <a:gd name="adj1" fmla="val 50000"/>
              <a:gd name="adj2" fmla="val 62990"/>
            </a:avLst>
          </a:prstGeom>
          <a:solidFill>
            <a:srgbClr val="CBCB1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>
            <a:off x="3563938" y="3068638"/>
            <a:ext cx="19446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2302" name="Arc 14"/>
          <p:cNvSpPr>
            <a:spLocks/>
          </p:cNvSpPr>
          <p:nvPr/>
        </p:nvSpPr>
        <p:spPr bwMode="auto">
          <a:xfrm flipV="1">
            <a:off x="3708400" y="1844675"/>
            <a:ext cx="3455988" cy="18716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179388" y="0"/>
            <a:ext cx="3529012" cy="1196975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3200" b="1"/>
              <a:t>İki cinste de</a:t>
            </a:r>
          </a:p>
          <a:p>
            <a:pPr algn="ctr"/>
            <a:r>
              <a:rPr lang="tr-TR" sz="3200" b="1"/>
              <a:t>ortak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371600" y="914400"/>
            <a:ext cx="5097486" cy="132343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r-TR" sz="4000" b="1" dirty="0">
                <a:solidFill>
                  <a:srgbClr val="FFFF00"/>
                </a:solidFill>
              </a:rPr>
              <a:t> </a:t>
            </a:r>
            <a:r>
              <a:rPr lang="tr-TR" sz="4000" b="1" dirty="0">
                <a:solidFill>
                  <a:srgbClr val="C00000"/>
                </a:solidFill>
              </a:rPr>
              <a:t>ANDROJEN ETKİSİNDE </a:t>
            </a:r>
          </a:p>
          <a:p>
            <a:pPr eaLnBrk="0" hangingPunct="0">
              <a:defRPr/>
            </a:pPr>
            <a:r>
              <a:rPr lang="tr-TR" sz="4000" b="1" dirty="0">
                <a:solidFill>
                  <a:srgbClr val="C00000"/>
                </a:solidFill>
              </a:rPr>
              <a:t>YETERSİZLİK 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42863" y="5175250"/>
            <a:ext cx="16732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400" b="1"/>
              <a:t>KOMPLET</a:t>
            </a:r>
            <a:endParaRPr lang="en-US" sz="2400" b="1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2071688" y="5160963"/>
            <a:ext cx="19780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400" b="1"/>
              <a:t>İNKOMPLET</a:t>
            </a:r>
            <a:endParaRPr lang="en-US" sz="2400" b="1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5137150" y="5175250"/>
            <a:ext cx="15398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400" b="1"/>
              <a:t>Tam ADS</a:t>
            </a:r>
            <a:endParaRPr lang="en-US" sz="2400" b="1"/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7323138" y="5160963"/>
            <a:ext cx="17430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400" b="1"/>
              <a:t>Kısmi ADS</a:t>
            </a:r>
            <a:endParaRPr lang="en-US" sz="2400" b="1"/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996950" y="2874963"/>
            <a:ext cx="2508250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tr-TR" sz="2800" b="1"/>
              <a:t>5</a:t>
            </a:r>
            <a:r>
              <a:rPr lang="tr-TR" sz="2800" b="1">
                <a:latin typeface="SymbolPS" pitchFamily="18" charset="2"/>
              </a:rPr>
              <a:t>a</a:t>
            </a:r>
            <a:r>
              <a:rPr lang="tr-TR" sz="2800" b="1"/>
              <a:t> - Reduktaz</a:t>
            </a:r>
          </a:p>
          <a:p>
            <a:pPr algn="ctr" eaLnBrk="0" hangingPunct="0"/>
            <a:r>
              <a:rPr lang="tr-TR" sz="2800" b="1"/>
              <a:t>Eksikliği </a:t>
            </a:r>
            <a:endParaRPr lang="en-US" sz="2800" b="1"/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5094288" y="2828925"/>
            <a:ext cx="3389312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tr-TR" sz="2800" b="1"/>
              <a:t>Androjen Reseptör</a:t>
            </a:r>
          </a:p>
          <a:p>
            <a:pPr algn="ctr" eaLnBrk="0" hangingPunct="0"/>
            <a:r>
              <a:rPr lang="tr-TR" sz="2800" b="1"/>
              <a:t>Direnci </a:t>
            </a:r>
            <a:endParaRPr lang="en-US" sz="2800" b="1"/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 flipH="1">
            <a:off x="2520950" y="2311400"/>
            <a:ext cx="1676400" cy="5683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triangle" w="sm" len="sm"/>
          </a:ln>
          <a:effectLst>
            <a:prstShdw prst="shdw17" dist="17961" dir="2700000">
              <a:srgbClr val="999900"/>
            </a:prstShdw>
          </a:effectLst>
        </p:spPr>
        <p:txBody>
          <a:bodyPr/>
          <a:lstStyle/>
          <a:p>
            <a:endParaRPr lang="tr-TR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>
            <a:off x="4857752" y="2285992"/>
            <a:ext cx="1606550" cy="582613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triangle" w="sm" len="sm"/>
          </a:ln>
          <a:effectLst>
            <a:prstShdw prst="shdw17" dist="17961" dir="2700000">
              <a:srgbClr val="999900"/>
            </a:prstShdw>
          </a:effectLst>
        </p:spPr>
        <p:txBody>
          <a:bodyPr/>
          <a:lstStyle/>
          <a:p>
            <a:endParaRPr lang="tr-TR"/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 flipH="1">
            <a:off x="955675" y="3976688"/>
            <a:ext cx="846138" cy="90011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triangle" w="sm" len="sm"/>
          </a:ln>
          <a:effectLst>
            <a:prstShdw prst="shdw17" dist="17961" dir="2700000">
              <a:srgbClr val="999900"/>
            </a:prstShdw>
          </a:effectLst>
        </p:spPr>
        <p:txBody>
          <a:bodyPr/>
          <a:lstStyle/>
          <a:p>
            <a:endParaRPr lang="tr-TR"/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>
            <a:off x="2300288" y="3948113"/>
            <a:ext cx="927100" cy="887412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 type="none" w="sm" len="sm"/>
            <a:tailEnd type="triangle" w="sm" len="sm"/>
          </a:ln>
          <a:effectLst>
            <a:prstShdw prst="shdw17" dist="17961" dir="2700000">
              <a:srgbClr val="999900"/>
            </a:prstShdw>
          </a:effectLst>
        </p:spPr>
        <p:txBody>
          <a:bodyPr/>
          <a:lstStyle/>
          <a:p>
            <a:endParaRPr lang="tr-TR"/>
          </a:p>
        </p:txBody>
      </p:sp>
      <p:sp>
        <p:nvSpPr>
          <p:cNvPr id="52237" name="Line 13"/>
          <p:cNvSpPr>
            <a:spLocks noChangeShapeType="1"/>
          </p:cNvSpPr>
          <p:nvPr/>
        </p:nvSpPr>
        <p:spPr bwMode="auto">
          <a:xfrm flipH="1">
            <a:off x="5583238" y="3935413"/>
            <a:ext cx="969962" cy="95567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triangle" w="sm" len="sm"/>
          </a:ln>
          <a:effectLst>
            <a:prstShdw prst="shdw17" dist="17961" dir="2700000">
              <a:srgbClr val="999900"/>
            </a:prstShdw>
          </a:effectLst>
        </p:spPr>
        <p:txBody>
          <a:bodyPr/>
          <a:lstStyle/>
          <a:p>
            <a:endParaRPr lang="tr-TR"/>
          </a:p>
        </p:txBody>
      </p:sp>
      <p:sp>
        <p:nvSpPr>
          <p:cNvPr id="52238" name="Line 14"/>
          <p:cNvSpPr>
            <a:spLocks noChangeShapeType="1"/>
          </p:cNvSpPr>
          <p:nvPr/>
        </p:nvSpPr>
        <p:spPr bwMode="auto">
          <a:xfrm>
            <a:off x="6884988" y="3935413"/>
            <a:ext cx="957262" cy="8858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 type="none" w="sm" len="sm"/>
            <a:tailEnd type="triangle" w="sm" len="sm"/>
          </a:ln>
          <a:effectLst>
            <a:prstShdw prst="shdw17" dist="17961" dir="2700000">
              <a:srgbClr val="999900"/>
            </a:prstShdw>
          </a:effectLst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382000" cy="1524000"/>
          </a:xfrm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r-TR" sz="4800" smtClean="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Androjen Eksikliğinde klinik spektrum</a:t>
            </a:r>
            <a:endParaRPr lang="en-US" sz="4800" smtClean="0">
              <a:solidFill>
                <a:schemeClr val="tx1"/>
              </a:solidFill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6138" y="2087563"/>
            <a:ext cx="2038350" cy="773112"/>
          </a:xfrm>
          <a:ln w="12700" cap="flat">
            <a:solidFill>
              <a:srgbClr val="3399FF"/>
            </a:solidFill>
          </a:ln>
          <a:effectLst>
            <a:prstShdw prst="shdw17" dist="17961" dir="2700000">
              <a:srgbClr val="3399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0" indent="0"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tr-TR" i="1" smtClean="0"/>
              <a:t>Tüm Dişi</a:t>
            </a:r>
            <a:endParaRPr lang="en-US" i="1" smtClean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3475038" y="2603500"/>
            <a:ext cx="1951037" cy="623888"/>
          </a:xfrm>
          <a:prstGeom prst="rect">
            <a:avLst/>
          </a:prstGeom>
          <a:noFill/>
          <a:ln w="12700">
            <a:solidFill>
              <a:srgbClr val="3399FF"/>
            </a:solidFill>
            <a:miter lim="800000"/>
            <a:headEnd/>
            <a:tailEnd/>
          </a:ln>
          <a:effectLst>
            <a:prstShdw prst="shdw17" dist="17961" dir="2700000">
              <a:srgbClr val="1F5C99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tr-TR" sz="2800" b="1" i="1"/>
              <a:t>Kuşkulu </a:t>
            </a:r>
            <a:endParaRPr lang="en-US" sz="2800" b="1" i="1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6288088" y="2589213"/>
            <a:ext cx="2366962" cy="2603500"/>
          </a:xfrm>
          <a:prstGeom prst="rect">
            <a:avLst/>
          </a:prstGeom>
          <a:noFill/>
          <a:ln w="12700">
            <a:solidFill>
              <a:srgbClr val="3399FF"/>
            </a:solidFill>
            <a:miter lim="800000"/>
            <a:headEnd/>
            <a:tailEnd/>
          </a:ln>
          <a:effectLst>
            <a:prstShdw prst="shdw17" dist="17961" dir="2700000">
              <a:srgbClr val="1F5C99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tr-TR" sz="3200" b="1" i="1"/>
              <a:t>Hafif </a:t>
            </a:r>
            <a:br>
              <a:rPr lang="tr-TR" sz="3200" b="1" i="1"/>
            </a:br>
            <a:r>
              <a:rPr lang="tr-TR" sz="3200" b="1" i="1"/>
              <a:t>virilizasyon </a:t>
            </a:r>
            <a:br>
              <a:rPr lang="tr-TR" sz="3200" b="1" i="1"/>
            </a:br>
            <a:r>
              <a:rPr lang="tr-TR" sz="3200" b="1" i="1"/>
              <a:t>kusuru </a:t>
            </a:r>
            <a:br>
              <a:rPr lang="tr-TR" sz="3200" b="1" i="1"/>
            </a:br>
            <a:r>
              <a:rPr lang="tr-TR" sz="3200" b="1" i="1"/>
              <a:t>ya da </a:t>
            </a:r>
            <a:br>
              <a:rPr lang="tr-TR" sz="3200" b="1" i="1"/>
            </a:br>
            <a:r>
              <a:rPr lang="tr-TR" sz="3200" b="1" i="1"/>
              <a:t>infertilite </a:t>
            </a:r>
            <a:endParaRPr lang="en-US" sz="3200" b="1" i="1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44513" y="3771900"/>
            <a:ext cx="2098675" cy="1554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3200" b="1" i="1"/>
              <a:t>KARS</a:t>
            </a:r>
            <a:br>
              <a:rPr lang="tr-TR" sz="3200" b="1" i="1"/>
            </a:br>
            <a:r>
              <a:rPr lang="tr-TR" sz="3200" b="1" i="1"/>
              <a:t>(Wolf ± )</a:t>
            </a:r>
          </a:p>
          <a:p>
            <a:pPr eaLnBrk="0" hangingPunct="0"/>
            <a:r>
              <a:rPr lang="tr-TR" sz="3200" b="1" i="1"/>
              <a:t>(Müller ± )</a:t>
            </a:r>
            <a:endParaRPr lang="en-US" sz="3200" b="1" i="1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2813050" y="2941638"/>
            <a:ext cx="442913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>
            <a:off x="5626100" y="2941638"/>
            <a:ext cx="442913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>
            <a:off x="1524000" y="3357563"/>
            <a:ext cx="0" cy="3048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3886200" y="4648200"/>
            <a:ext cx="2262188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3200" b="1" i="1"/>
              <a:t>Kısmi ADS</a:t>
            </a:r>
            <a:endParaRPr lang="en-US" sz="3200" b="1" i="1"/>
          </a:p>
        </p:txBody>
      </p:sp>
      <p:sp>
        <p:nvSpPr>
          <p:cNvPr id="53259" name="Freeform 11"/>
          <p:cNvSpPr>
            <a:spLocks/>
          </p:cNvSpPr>
          <p:nvPr/>
        </p:nvSpPr>
        <p:spPr bwMode="auto">
          <a:xfrm>
            <a:off x="3783013" y="3843338"/>
            <a:ext cx="2465387" cy="762000"/>
          </a:xfrm>
          <a:custGeom>
            <a:avLst/>
            <a:gdLst>
              <a:gd name="T0" fmla="*/ 0 w 1553"/>
              <a:gd name="T1" fmla="*/ 0 h 480"/>
              <a:gd name="T2" fmla="*/ 2147483647 w 1553"/>
              <a:gd name="T3" fmla="*/ 2147483647 h 480"/>
              <a:gd name="T4" fmla="*/ 2147483647 w 1553"/>
              <a:gd name="T5" fmla="*/ 2147483647 h 480"/>
              <a:gd name="T6" fmla="*/ 2147483647 w 1553"/>
              <a:gd name="T7" fmla="*/ 2147483647 h 480"/>
              <a:gd name="T8" fmla="*/ 2147483647 w 1553"/>
              <a:gd name="T9" fmla="*/ 2147483647 h 480"/>
              <a:gd name="T10" fmla="*/ 2147483647 w 1553"/>
              <a:gd name="T11" fmla="*/ 2147483647 h 480"/>
              <a:gd name="T12" fmla="*/ 2147483647 w 1553"/>
              <a:gd name="T13" fmla="*/ 2147483647 h 48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53"/>
              <a:gd name="T22" fmla="*/ 0 h 480"/>
              <a:gd name="T23" fmla="*/ 1553 w 1553"/>
              <a:gd name="T24" fmla="*/ 480 h 48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53" h="480">
                <a:moveTo>
                  <a:pt x="0" y="0"/>
                </a:moveTo>
                <a:lnTo>
                  <a:pt x="122" y="375"/>
                </a:lnTo>
                <a:lnTo>
                  <a:pt x="672" y="375"/>
                </a:lnTo>
                <a:lnTo>
                  <a:pt x="759" y="480"/>
                </a:lnTo>
                <a:lnTo>
                  <a:pt x="811" y="375"/>
                </a:lnTo>
                <a:lnTo>
                  <a:pt x="1509" y="375"/>
                </a:lnTo>
                <a:lnTo>
                  <a:pt x="1553" y="235"/>
                </a:lnTo>
              </a:path>
            </a:pathLst>
          </a:custGeom>
          <a:noFill/>
          <a:ln w="38100" cap="rnd">
            <a:solidFill>
              <a:srgbClr val="FF3300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8" name="Group 2"/>
          <p:cNvGraphicFramePr>
            <a:graphicFrameLocks noGrp="1"/>
          </p:cNvGraphicFramePr>
          <p:nvPr/>
        </p:nvGraphicFramePr>
        <p:xfrm>
          <a:off x="457200" y="1066800"/>
          <a:ext cx="8037512" cy="5577840"/>
        </p:xfrm>
        <a:graphic>
          <a:graphicData uri="http://schemas.openxmlformats.org/drawingml/2006/table">
            <a:tbl>
              <a:tblPr/>
              <a:tblGrid>
                <a:gridCol w="2555875"/>
                <a:gridCol w="2411412"/>
                <a:gridCol w="1633538"/>
                <a:gridCol w="1436687"/>
              </a:tblGrid>
              <a:tr h="36988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5</a:t>
                      </a:r>
                      <a:r>
                        <a:rPr kumimoji="0" lang="tr-T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SymbolPS" pitchFamily="18" charset="2"/>
                        </a:rPr>
                        <a:t>a</a:t>
                      </a:r>
                      <a:r>
                        <a:rPr kumimoji="0" lang="tr-T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SR</a:t>
                      </a:r>
                      <a:r>
                        <a:rPr kumimoji="0" lang="tr-TR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EKSİKLİĞİ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AR DEFEKTLERİ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69888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KADS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TADS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KALITIM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X-RES.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X-RES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MÜLLER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Ø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Ø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Ø ?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WOLF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±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YOK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PUBERTAL VİRİLİZASYON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OLABİLİR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YOK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SPERMATOGENEZ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AZALMIŞ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YOK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YOK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PUBERTTEDE SOSYAL SEKS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ERKEK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DİŞİ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PUBERTAL JİNEKOMASTİ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YOK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47" name="Text Box 51"/>
          <p:cNvSpPr txBox="1">
            <a:spLocks noChangeArrowheads="1"/>
          </p:cNvSpPr>
          <p:nvPr/>
        </p:nvSpPr>
        <p:spPr bwMode="auto">
          <a:xfrm>
            <a:off x="152400" y="457200"/>
            <a:ext cx="8497888" cy="488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tr-TR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ANDROJEN ETKİSİNDE YETERSİZLİK</a:t>
            </a:r>
            <a:endParaRPr lang="en-US" sz="2600" b="1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tr-TR" sz="4000" dirty="0" err="1" smtClean="0">
                <a:solidFill>
                  <a:srgbClr val="C00000"/>
                </a:solidFill>
              </a:rPr>
              <a:t>Pubertal</a:t>
            </a:r>
            <a:r>
              <a:rPr lang="tr-TR" sz="4000" dirty="0" smtClean="0">
                <a:solidFill>
                  <a:srgbClr val="C00000"/>
                </a:solidFill>
              </a:rPr>
              <a:t> </a:t>
            </a:r>
            <a:r>
              <a:rPr lang="tr-TR" sz="4000" dirty="0" err="1" smtClean="0">
                <a:solidFill>
                  <a:srgbClr val="C00000"/>
                </a:solidFill>
              </a:rPr>
              <a:t>Virilizasyon</a:t>
            </a:r>
            <a:r>
              <a:rPr lang="tr-TR" sz="4000" dirty="0" smtClean="0">
                <a:solidFill>
                  <a:srgbClr val="C00000"/>
                </a:solidFill>
              </a:rPr>
              <a:t> Yapan Nedenler</a:t>
            </a:r>
          </a:p>
        </p:txBody>
      </p:sp>
      <p:sp>
        <p:nvSpPr>
          <p:cNvPr id="103426" name="2 İçerik Yer Tutucusu"/>
          <p:cNvSpPr>
            <a:spLocks noGrp="1"/>
          </p:cNvSpPr>
          <p:nvPr>
            <p:ph idx="4294967295"/>
          </p:nvPr>
        </p:nvSpPr>
        <p:spPr>
          <a:xfrm>
            <a:off x="1403350" y="1628775"/>
            <a:ext cx="5699125" cy="4525963"/>
          </a:xfrm>
          <a:ln w="57150"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tr-TR" sz="2000" dirty="0" smtClean="0"/>
              <a:t>Kısmi </a:t>
            </a:r>
            <a:r>
              <a:rPr lang="tr-TR" sz="2000" dirty="0" err="1" smtClean="0"/>
              <a:t>Androjen</a:t>
            </a:r>
            <a:r>
              <a:rPr lang="tr-TR" sz="2000" dirty="0" smtClean="0"/>
              <a:t> Duyarsızlık Sendromu </a:t>
            </a:r>
          </a:p>
          <a:p>
            <a:pPr>
              <a:lnSpc>
                <a:spcPct val="90000"/>
              </a:lnSpc>
            </a:pPr>
            <a:endParaRPr lang="tr-TR" sz="2000" dirty="0" smtClean="0"/>
          </a:p>
          <a:p>
            <a:pPr>
              <a:lnSpc>
                <a:spcPct val="90000"/>
              </a:lnSpc>
            </a:pPr>
            <a:r>
              <a:rPr lang="tr-TR" sz="2000" dirty="0" smtClean="0"/>
              <a:t>5</a:t>
            </a:r>
            <a:r>
              <a:rPr lang="el-GR" sz="2000" dirty="0" smtClean="0"/>
              <a:t>α</a:t>
            </a:r>
            <a:r>
              <a:rPr lang="tr-TR" sz="2000" dirty="0" smtClean="0"/>
              <a:t>  </a:t>
            </a:r>
            <a:r>
              <a:rPr lang="tr-TR" sz="2000" dirty="0" err="1" smtClean="0"/>
              <a:t>redüktaz</a:t>
            </a:r>
            <a:r>
              <a:rPr lang="tr-TR" sz="2000" dirty="0" smtClean="0"/>
              <a:t> eksikliği</a:t>
            </a:r>
          </a:p>
          <a:p>
            <a:pPr>
              <a:lnSpc>
                <a:spcPct val="90000"/>
              </a:lnSpc>
            </a:pPr>
            <a:endParaRPr lang="tr-TR" sz="2000" dirty="0" smtClean="0"/>
          </a:p>
          <a:p>
            <a:pPr>
              <a:lnSpc>
                <a:spcPct val="90000"/>
              </a:lnSpc>
            </a:pPr>
            <a:r>
              <a:rPr lang="tr-TR" sz="2000" dirty="0" smtClean="0"/>
              <a:t>17</a:t>
            </a:r>
            <a:r>
              <a:rPr lang="el-GR" sz="2000" dirty="0" smtClean="0"/>
              <a:t>β</a:t>
            </a:r>
            <a:r>
              <a:rPr lang="tr-TR" sz="2000" dirty="0" smtClean="0"/>
              <a:t> OH </a:t>
            </a:r>
            <a:r>
              <a:rPr lang="tr-TR" sz="2000" dirty="0" err="1" smtClean="0"/>
              <a:t>steroid</a:t>
            </a:r>
            <a:r>
              <a:rPr lang="tr-TR" sz="2000" dirty="0" smtClean="0"/>
              <a:t> </a:t>
            </a:r>
            <a:r>
              <a:rPr lang="tr-TR" sz="2000" dirty="0" err="1" smtClean="0"/>
              <a:t>dehidrogenaz</a:t>
            </a:r>
            <a:r>
              <a:rPr lang="tr-TR" sz="2000" dirty="0" smtClean="0"/>
              <a:t> tip 3 eksikliği</a:t>
            </a:r>
          </a:p>
          <a:p>
            <a:pPr>
              <a:lnSpc>
                <a:spcPct val="90000"/>
              </a:lnSpc>
            </a:pPr>
            <a:endParaRPr lang="tr-TR" sz="2000" dirty="0" smtClean="0"/>
          </a:p>
          <a:p>
            <a:pPr>
              <a:lnSpc>
                <a:spcPct val="90000"/>
              </a:lnSpc>
            </a:pPr>
            <a:r>
              <a:rPr lang="tr-TR" sz="2000" dirty="0" smtClean="0"/>
              <a:t>POR eksikliği?!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tr-TR" sz="2000" dirty="0" smtClean="0"/>
          </a:p>
          <a:p>
            <a:pPr>
              <a:lnSpc>
                <a:spcPct val="90000"/>
              </a:lnSpc>
            </a:pPr>
            <a:r>
              <a:rPr lang="tr-TR" sz="2000" dirty="0" err="1" smtClean="0"/>
              <a:t>Sitokrom</a:t>
            </a:r>
            <a:r>
              <a:rPr lang="tr-TR" sz="2000" dirty="0" smtClean="0"/>
              <a:t> b5 eksikliği?! 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tr-TR" sz="2000" dirty="0" smtClean="0"/>
          </a:p>
          <a:p>
            <a:pPr>
              <a:lnSpc>
                <a:spcPct val="90000"/>
              </a:lnSpc>
            </a:pPr>
            <a:r>
              <a:rPr lang="tr-TR" sz="2000" dirty="0" err="1" smtClean="0"/>
              <a:t>Parsiyel</a:t>
            </a:r>
            <a:r>
              <a:rPr lang="tr-TR" sz="2000" dirty="0" smtClean="0"/>
              <a:t> </a:t>
            </a:r>
            <a:r>
              <a:rPr lang="tr-TR" sz="2000" dirty="0" err="1" smtClean="0"/>
              <a:t>Gonadal</a:t>
            </a:r>
            <a:r>
              <a:rPr lang="tr-TR" sz="2000" dirty="0" smtClean="0"/>
              <a:t> </a:t>
            </a:r>
            <a:r>
              <a:rPr lang="tr-TR" sz="2000" dirty="0" err="1" smtClean="0"/>
              <a:t>Disgeneziler</a:t>
            </a:r>
            <a:endParaRPr lang="tr-TR" sz="2000" dirty="0" smtClean="0"/>
          </a:p>
          <a:p>
            <a:pPr>
              <a:lnSpc>
                <a:spcPct val="90000"/>
              </a:lnSpc>
            </a:pPr>
            <a:endParaRPr lang="tr-TR" sz="2000" dirty="0" smtClean="0"/>
          </a:p>
          <a:p>
            <a:pPr>
              <a:lnSpc>
                <a:spcPct val="90000"/>
              </a:lnSpc>
            </a:pPr>
            <a:r>
              <a:rPr lang="tr-TR" sz="2000" dirty="0" smtClean="0"/>
              <a:t>SF1 mutasyonu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284163" y="260350"/>
            <a:ext cx="2632075" cy="1296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777875" y="1835150"/>
            <a:ext cx="163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tr-TR" sz="2000" b="1">
              <a:latin typeface="Tahoma" pitchFamily="34" charset="0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3352800" y="0"/>
            <a:ext cx="1984375" cy="720725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3200" b="1">
                <a:solidFill>
                  <a:srgbClr val="FFFF00"/>
                </a:solidFill>
                <a:latin typeface="Tahoma" pitchFamily="34" charset="0"/>
              </a:rPr>
              <a:t>46,XY</a:t>
            </a:r>
          </a:p>
        </p:txBody>
      </p:sp>
      <p:sp>
        <p:nvSpPr>
          <p:cNvPr id="50181" name="Oval 5"/>
          <p:cNvSpPr>
            <a:spLocks noChangeArrowheads="1"/>
          </p:cNvSpPr>
          <p:nvPr/>
        </p:nvSpPr>
        <p:spPr bwMode="auto">
          <a:xfrm>
            <a:off x="3227388" y="1125538"/>
            <a:ext cx="2432050" cy="1655762"/>
          </a:xfrm>
          <a:prstGeom prst="ellipse">
            <a:avLst/>
          </a:prstGeom>
          <a:solidFill>
            <a:srgbClr val="0033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3200" b="1">
                <a:solidFill>
                  <a:srgbClr val="FFFF00"/>
                </a:solidFill>
                <a:latin typeface="Tahoma" pitchFamily="34" charset="0"/>
              </a:rPr>
              <a:t>TESTİS</a:t>
            </a:r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4443413" y="836613"/>
            <a:ext cx="0" cy="4318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5641975" y="2692400"/>
            <a:ext cx="1376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3200">
                <a:solidFill>
                  <a:schemeClr val="bg1"/>
                </a:solidFill>
                <a:latin typeface="Tahoma" pitchFamily="34" charset="0"/>
              </a:rPr>
              <a:t>LEYDİG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795338" y="2349500"/>
            <a:ext cx="7361237" cy="1295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tr-TR" sz="3200" i="1">
              <a:latin typeface="Tahoma" pitchFamily="34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1289050" y="2705100"/>
            <a:ext cx="1760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3200" b="1">
                <a:latin typeface="Tahoma" pitchFamily="34" charset="0"/>
              </a:rPr>
              <a:t>SERTOLİ</a:t>
            </a: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5962650" y="2705100"/>
            <a:ext cx="1555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3200" b="1">
                <a:latin typeface="Tahoma" pitchFamily="34" charset="0"/>
              </a:rPr>
              <a:t>LEYDİG</a:t>
            </a:r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2012950" y="3213100"/>
            <a:ext cx="0" cy="93662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1331913" y="4221163"/>
            <a:ext cx="13287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3200" b="1" dirty="0" smtClean="0">
                <a:latin typeface="Tahoma" pitchFamily="34" charset="0"/>
              </a:rPr>
              <a:t>AMH</a:t>
            </a:r>
            <a:endParaRPr lang="tr-TR" sz="3200" b="1" dirty="0">
              <a:latin typeface="Tahoma" pitchFamily="34" charset="0"/>
            </a:endParaRPr>
          </a:p>
        </p:txBody>
      </p:sp>
      <p:sp>
        <p:nvSpPr>
          <p:cNvPr id="50189" name="Line 13"/>
          <p:cNvSpPr>
            <a:spLocks noChangeShapeType="1"/>
          </p:cNvSpPr>
          <p:nvPr/>
        </p:nvSpPr>
        <p:spPr bwMode="auto">
          <a:xfrm>
            <a:off x="2012950" y="4797425"/>
            <a:ext cx="0" cy="4318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1042988" y="5445125"/>
            <a:ext cx="1544637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 b="1">
                <a:latin typeface="Tahoma" pitchFamily="34" charset="0"/>
              </a:rPr>
              <a:t>MÜLLER</a:t>
            </a:r>
          </a:p>
        </p:txBody>
      </p:sp>
      <p:sp>
        <p:nvSpPr>
          <p:cNvPr id="50191" name="Line 15"/>
          <p:cNvSpPr>
            <a:spLocks noChangeShapeType="1"/>
          </p:cNvSpPr>
          <p:nvPr/>
        </p:nvSpPr>
        <p:spPr bwMode="auto">
          <a:xfrm>
            <a:off x="1308100" y="4149725"/>
            <a:ext cx="1471613" cy="7191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 flipV="1">
            <a:off x="1308100" y="4076700"/>
            <a:ext cx="1600200" cy="647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50193" name="Line 17"/>
          <p:cNvSpPr>
            <a:spLocks noChangeShapeType="1"/>
          </p:cNvSpPr>
          <p:nvPr/>
        </p:nvSpPr>
        <p:spPr bwMode="auto">
          <a:xfrm>
            <a:off x="6684963" y="3213100"/>
            <a:ext cx="0" cy="1008063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5467350" y="4203700"/>
            <a:ext cx="2773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3200" b="1">
                <a:latin typeface="Tahoma" pitchFamily="34" charset="0"/>
              </a:rPr>
              <a:t>TESTESTERON</a:t>
            </a:r>
          </a:p>
        </p:txBody>
      </p:sp>
      <p:sp>
        <p:nvSpPr>
          <p:cNvPr id="50195" name="Line 19"/>
          <p:cNvSpPr>
            <a:spLocks noChangeShapeType="1"/>
          </p:cNvSpPr>
          <p:nvPr/>
        </p:nvSpPr>
        <p:spPr bwMode="auto">
          <a:xfrm flipH="1">
            <a:off x="5084763" y="4510088"/>
            <a:ext cx="382587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3676650" y="4149725"/>
            <a:ext cx="1817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2000" b="1">
                <a:latin typeface="Tahoma" pitchFamily="34" charset="0"/>
              </a:rPr>
              <a:t>WOLF</a:t>
            </a:r>
          </a:p>
          <a:p>
            <a:r>
              <a:rPr lang="tr-TR" sz="2000" b="1">
                <a:latin typeface="Tahoma" pitchFamily="34" charset="0"/>
              </a:rPr>
              <a:t>organizasyonu</a:t>
            </a:r>
          </a:p>
        </p:txBody>
      </p:sp>
      <p:sp>
        <p:nvSpPr>
          <p:cNvPr id="50197" name="Line 21"/>
          <p:cNvSpPr>
            <a:spLocks noChangeShapeType="1"/>
          </p:cNvSpPr>
          <p:nvPr/>
        </p:nvSpPr>
        <p:spPr bwMode="auto">
          <a:xfrm>
            <a:off x="6556375" y="4725988"/>
            <a:ext cx="63500" cy="5746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0198" name="Text Box 22"/>
          <p:cNvSpPr txBox="1">
            <a:spLocks noChangeArrowheads="1"/>
          </p:cNvSpPr>
          <p:nvPr/>
        </p:nvSpPr>
        <p:spPr bwMode="auto">
          <a:xfrm>
            <a:off x="6108700" y="5229225"/>
            <a:ext cx="9350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3200" b="1">
                <a:latin typeface="Tahoma" pitchFamily="34" charset="0"/>
              </a:rPr>
              <a:t>DHT</a:t>
            </a:r>
          </a:p>
        </p:txBody>
      </p:sp>
      <p:sp>
        <p:nvSpPr>
          <p:cNvPr id="50199" name="Text Box 23"/>
          <p:cNvSpPr txBox="1">
            <a:spLocks noChangeArrowheads="1"/>
          </p:cNvSpPr>
          <p:nvPr/>
        </p:nvSpPr>
        <p:spPr bwMode="auto">
          <a:xfrm>
            <a:off x="6732588" y="4724400"/>
            <a:ext cx="2497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2000" b="1">
                <a:latin typeface="Tahoma" pitchFamily="34" charset="0"/>
              </a:rPr>
              <a:t>5 –alfa redüktaz 2</a:t>
            </a:r>
          </a:p>
        </p:txBody>
      </p:sp>
      <p:sp>
        <p:nvSpPr>
          <p:cNvPr id="50200" name="Text Box 24"/>
          <p:cNvSpPr txBox="1">
            <a:spLocks noChangeArrowheads="1"/>
          </p:cNvSpPr>
          <p:nvPr/>
        </p:nvSpPr>
        <p:spPr bwMode="auto">
          <a:xfrm>
            <a:off x="4710113" y="5949950"/>
            <a:ext cx="38687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tr-TR" sz="2000" b="1">
                <a:latin typeface="Tahoma" pitchFamily="34" charset="0"/>
              </a:rPr>
              <a:t>Urogenital sinüsün ve dışgenital </a:t>
            </a:r>
          </a:p>
          <a:p>
            <a:pPr algn="ctr"/>
            <a:r>
              <a:rPr lang="tr-TR" sz="2000" b="1">
                <a:latin typeface="Tahoma" pitchFamily="34" charset="0"/>
              </a:rPr>
              <a:t>yapının virilizasyonu</a:t>
            </a:r>
          </a:p>
        </p:txBody>
      </p:sp>
      <p:sp>
        <p:nvSpPr>
          <p:cNvPr id="50201" name="Line 25"/>
          <p:cNvSpPr>
            <a:spLocks noChangeShapeType="1"/>
          </p:cNvSpPr>
          <p:nvPr/>
        </p:nvSpPr>
        <p:spPr bwMode="auto">
          <a:xfrm>
            <a:off x="6556375" y="5734050"/>
            <a:ext cx="0" cy="2159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0202" name="Line 26"/>
          <p:cNvSpPr>
            <a:spLocks noChangeShapeType="1"/>
          </p:cNvSpPr>
          <p:nvPr/>
        </p:nvSpPr>
        <p:spPr bwMode="auto">
          <a:xfrm>
            <a:off x="6556375" y="49418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347663" y="404813"/>
            <a:ext cx="203613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chemeClr val="bg1"/>
                </a:solidFill>
                <a:latin typeface="Tahoma" pitchFamily="34" charset="0"/>
              </a:rPr>
              <a:t>İzole </a:t>
            </a:r>
            <a:r>
              <a:rPr lang="tr-TR" sz="2800" b="1" dirty="0" smtClean="0">
                <a:solidFill>
                  <a:schemeClr val="bg1"/>
                </a:solidFill>
                <a:latin typeface="Tahoma" pitchFamily="34" charset="0"/>
              </a:rPr>
              <a:t>AMH</a:t>
            </a:r>
            <a:endParaRPr lang="tr-TR" sz="2800" b="1" dirty="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tr-TR" sz="2800" b="1" dirty="0">
                <a:solidFill>
                  <a:schemeClr val="bg1"/>
                </a:solidFill>
                <a:latin typeface="Tahoma" pitchFamily="34" charset="0"/>
              </a:rPr>
              <a:t> Eksikliği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9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9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ext Box 2"/>
          <p:cNvSpPr txBox="1">
            <a:spLocks noChangeArrowheads="1"/>
          </p:cNvSpPr>
          <p:nvPr/>
        </p:nvSpPr>
        <p:spPr bwMode="auto">
          <a:xfrm>
            <a:off x="2197100" y="3349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tr-TR" sz="2400"/>
          </a:p>
        </p:txBody>
      </p:sp>
      <p:sp>
        <p:nvSpPr>
          <p:cNvPr id="104450" name="Rectangle 3"/>
          <p:cNvSpPr>
            <a:spLocks noChangeArrowheads="1"/>
          </p:cNvSpPr>
          <p:nvPr/>
        </p:nvSpPr>
        <p:spPr bwMode="auto">
          <a:xfrm>
            <a:off x="2484438" y="260350"/>
            <a:ext cx="5253037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2400"/>
              <a:t>Pubertal Virilizasyon Yapan Nedenler</a:t>
            </a:r>
          </a:p>
        </p:txBody>
      </p:sp>
      <p:sp>
        <p:nvSpPr>
          <p:cNvPr id="104451" name="Text Box 4"/>
          <p:cNvSpPr txBox="1">
            <a:spLocks noChangeArrowheads="1"/>
          </p:cNvSpPr>
          <p:nvPr/>
        </p:nvSpPr>
        <p:spPr bwMode="auto">
          <a:xfrm>
            <a:off x="1908175" y="1125538"/>
            <a:ext cx="2417763" cy="4699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2400"/>
              <a:t>Testisler Normal</a:t>
            </a:r>
          </a:p>
        </p:txBody>
      </p:sp>
      <p:sp>
        <p:nvSpPr>
          <p:cNvPr id="104452" name="Rectangle 5"/>
          <p:cNvSpPr>
            <a:spLocks noChangeArrowheads="1"/>
          </p:cNvSpPr>
          <p:nvPr/>
        </p:nvSpPr>
        <p:spPr bwMode="auto">
          <a:xfrm>
            <a:off x="5508625" y="1196975"/>
            <a:ext cx="2859088" cy="4699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 sz="2400"/>
              <a:t>Testisler Disgenetik</a:t>
            </a:r>
          </a:p>
        </p:txBody>
      </p:sp>
      <p:sp>
        <p:nvSpPr>
          <p:cNvPr id="104453" name="Rectangle 6"/>
          <p:cNvSpPr>
            <a:spLocks noChangeArrowheads="1"/>
          </p:cNvSpPr>
          <p:nvPr/>
        </p:nvSpPr>
        <p:spPr bwMode="auto">
          <a:xfrm>
            <a:off x="1352550" y="21161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tr-TR" sz="2400"/>
          </a:p>
        </p:txBody>
      </p:sp>
      <p:sp>
        <p:nvSpPr>
          <p:cNvPr id="104454" name="Rectangle 7"/>
          <p:cNvSpPr>
            <a:spLocks noChangeArrowheads="1"/>
          </p:cNvSpPr>
          <p:nvPr/>
        </p:nvSpPr>
        <p:spPr bwMode="auto">
          <a:xfrm>
            <a:off x="631825" y="1785938"/>
            <a:ext cx="4537075" cy="4954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000"/>
              <a:t>Parsiyel Androjen Duyarsızlık Sendromu</a:t>
            </a:r>
          </a:p>
          <a:p>
            <a:endParaRPr lang="tr-TR" sz="2000"/>
          </a:p>
          <a:p>
            <a:r>
              <a:rPr lang="tr-TR" sz="2000"/>
              <a:t>5</a:t>
            </a:r>
            <a:r>
              <a:rPr lang="el-GR" sz="2000"/>
              <a:t>α</a:t>
            </a:r>
            <a:r>
              <a:rPr lang="tr-TR" sz="2000"/>
              <a:t>  redüktaz eksikliği</a:t>
            </a:r>
          </a:p>
          <a:p>
            <a:endParaRPr lang="tr-TR" sz="2000"/>
          </a:p>
          <a:p>
            <a:r>
              <a:rPr lang="tr-TR" sz="2000"/>
              <a:t>17</a:t>
            </a:r>
            <a:r>
              <a:rPr lang="el-GR" sz="2000"/>
              <a:t>β</a:t>
            </a:r>
            <a:r>
              <a:rPr lang="tr-TR" sz="2000"/>
              <a:t> OH steroid dehidrogenaz tip 3 eksikliği</a:t>
            </a:r>
          </a:p>
          <a:p>
            <a:endParaRPr lang="tr-TR" sz="2000"/>
          </a:p>
          <a:p>
            <a:r>
              <a:rPr lang="tr-TR"/>
              <a:t>POR eksikliği ?! </a:t>
            </a:r>
          </a:p>
          <a:p>
            <a:endParaRPr lang="tr-TR"/>
          </a:p>
          <a:p>
            <a:r>
              <a:rPr lang="tr-TR" b="1" i="1"/>
              <a:t>(ARS mut ve POR eksiklikli bir olgu. Idkowiak J, 2010)</a:t>
            </a:r>
          </a:p>
          <a:p>
            <a:endParaRPr lang="tr-TR" b="1" i="1"/>
          </a:p>
          <a:p>
            <a:r>
              <a:rPr lang="tr-TR"/>
              <a:t>Sitokrom b5 eksikliği ?!</a:t>
            </a:r>
          </a:p>
          <a:p>
            <a:endParaRPr lang="tr-TR"/>
          </a:p>
          <a:p>
            <a:r>
              <a:rPr lang="tr-TR" sz="1600"/>
              <a:t>SF1 mutasyonu ?</a:t>
            </a:r>
          </a:p>
          <a:p>
            <a:endParaRPr lang="tr-TR" sz="1600"/>
          </a:p>
        </p:txBody>
      </p:sp>
      <p:sp>
        <p:nvSpPr>
          <p:cNvPr id="104455" name="Rectangle 8"/>
          <p:cNvSpPr>
            <a:spLocks noChangeArrowheads="1"/>
          </p:cNvSpPr>
          <p:nvPr/>
        </p:nvSpPr>
        <p:spPr bwMode="auto">
          <a:xfrm>
            <a:off x="5429250" y="1785938"/>
            <a:ext cx="3357563" cy="2308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/>
              <a:t>Parsiyel Gonadal Disgeneziler</a:t>
            </a:r>
          </a:p>
          <a:p>
            <a:endParaRPr lang="tr-TR"/>
          </a:p>
          <a:p>
            <a:r>
              <a:rPr lang="tr-TR"/>
              <a:t>      *</a:t>
            </a:r>
            <a:r>
              <a:rPr lang="tr-TR" b="1"/>
              <a:t>SF1 mutasyonu</a:t>
            </a:r>
            <a:r>
              <a:rPr lang="tr-TR"/>
              <a:t> </a:t>
            </a:r>
          </a:p>
          <a:p>
            <a:endParaRPr lang="tr-TR"/>
          </a:p>
          <a:p>
            <a:r>
              <a:rPr lang="tr-TR"/>
              <a:t>      *Diğer</a:t>
            </a:r>
          </a:p>
          <a:p>
            <a:endParaRPr lang="tr-TR"/>
          </a:p>
          <a:p>
            <a:r>
              <a:rPr lang="tr-TR"/>
              <a:t>Gonadal disgenezi zemininde malignite</a:t>
            </a:r>
          </a:p>
        </p:txBody>
      </p:sp>
      <p:sp>
        <p:nvSpPr>
          <p:cNvPr id="104456" name="AutoShape 9"/>
          <p:cNvSpPr>
            <a:spLocks noChangeArrowheads="1"/>
          </p:cNvSpPr>
          <p:nvPr/>
        </p:nvSpPr>
        <p:spPr bwMode="auto">
          <a:xfrm>
            <a:off x="3152775" y="692150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tr-TR"/>
          </a:p>
        </p:txBody>
      </p:sp>
      <p:sp>
        <p:nvSpPr>
          <p:cNvPr id="104457" name="AutoShape 10"/>
          <p:cNvSpPr>
            <a:spLocks noChangeArrowheads="1"/>
          </p:cNvSpPr>
          <p:nvPr/>
        </p:nvSpPr>
        <p:spPr bwMode="auto">
          <a:xfrm>
            <a:off x="6537325" y="765175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ChangeArrowheads="1"/>
          </p:cNvSpPr>
          <p:nvPr/>
        </p:nvSpPr>
        <p:spPr bwMode="auto">
          <a:xfrm>
            <a:off x="1811338" y="266700"/>
            <a:ext cx="4337050" cy="817563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 type="none" w="sm" len="sm"/>
            <a:tailEnd type="none" w="sm" len="sm"/>
          </a:ln>
          <a:effectLst>
            <a:prstShdw prst="shdw17" dist="17961" dir="2700000">
              <a:srgbClr val="001F5C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tr-TR" sz="4000" b="1" dirty="0">
                <a:solidFill>
                  <a:srgbClr val="C00000"/>
                </a:solidFill>
              </a:rPr>
              <a:t>AYIRICI TANI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70659" name="AutoShape 3"/>
          <p:cNvSpPr>
            <a:spLocks noChangeArrowheads="1"/>
          </p:cNvSpPr>
          <p:nvPr/>
        </p:nvSpPr>
        <p:spPr bwMode="auto">
          <a:xfrm>
            <a:off x="228600" y="4495800"/>
            <a:ext cx="3962400" cy="1447800"/>
          </a:xfrm>
          <a:prstGeom prst="roundRect">
            <a:avLst>
              <a:gd name="adj" fmla="val 16667"/>
            </a:avLst>
          </a:prstGeom>
          <a:solidFill>
            <a:srgbClr val="003399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282575" eaLnBrk="0" hangingPunct="0"/>
            <a:r>
              <a:rPr lang="tr-TR" b="1" dirty="0" err="1">
                <a:solidFill>
                  <a:schemeClr val="bg1"/>
                </a:solidFill>
              </a:rPr>
              <a:t>Gonad</a:t>
            </a:r>
            <a:r>
              <a:rPr lang="tr-TR" b="1" dirty="0">
                <a:solidFill>
                  <a:schemeClr val="bg1"/>
                </a:solidFill>
              </a:rPr>
              <a:t> </a:t>
            </a:r>
            <a:r>
              <a:rPr lang="tr-TR" b="1" dirty="0" err="1">
                <a:solidFill>
                  <a:schemeClr val="bg1"/>
                </a:solidFill>
              </a:rPr>
              <a:t>Palpe</a:t>
            </a:r>
            <a:r>
              <a:rPr lang="tr-TR" b="1" dirty="0">
                <a:solidFill>
                  <a:schemeClr val="bg1"/>
                </a:solidFill>
              </a:rPr>
              <a:t> Ediliyor mu ?</a:t>
            </a:r>
          </a:p>
          <a:p>
            <a:pPr marL="282575" eaLnBrk="0" hangingPunct="0"/>
            <a:r>
              <a:rPr lang="tr-TR" b="1" dirty="0" err="1">
                <a:solidFill>
                  <a:schemeClr val="bg1"/>
                </a:solidFill>
              </a:rPr>
              <a:t>Müller</a:t>
            </a:r>
            <a:r>
              <a:rPr lang="tr-TR" b="1" dirty="0">
                <a:solidFill>
                  <a:schemeClr val="bg1"/>
                </a:solidFill>
              </a:rPr>
              <a:t> Yapılar Var mı?</a:t>
            </a:r>
          </a:p>
          <a:p>
            <a:pPr marL="282575" eaLnBrk="0" hangingPunct="0"/>
            <a:r>
              <a:rPr lang="tr-TR" b="1" dirty="0" err="1">
                <a:solidFill>
                  <a:schemeClr val="bg1"/>
                </a:solidFill>
              </a:rPr>
              <a:t>Karyotip</a:t>
            </a:r>
            <a:r>
              <a:rPr lang="tr-TR" b="1" dirty="0">
                <a:solidFill>
                  <a:schemeClr val="bg1"/>
                </a:solidFill>
              </a:rPr>
              <a:t> Nedir ?</a:t>
            </a:r>
          </a:p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17 - OHP Yüksek mi ?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4419600" y="4038600"/>
            <a:ext cx="4724400" cy="2590800"/>
          </a:xfrm>
          <a:prstGeom prst="roundRect">
            <a:avLst>
              <a:gd name="adj" fmla="val 16667"/>
            </a:avLst>
          </a:prstGeom>
          <a:solidFill>
            <a:srgbClr val="003399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284163" eaLnBrk="0" hangingPunct="0"/>
            <a:r>
              <a:rPr lang="tr-TR" b="1" dirty="0" err="1">
                <a:solidFill>
                  <a:schemeClr val="bg1"/>
                </a:solidFill>
              </a:rPr>
              <a:t>Gonadın</a:t>
            </a:r>
            <a:r>
              <a:rPr lang="tr-TR" b="1" dirty="0">
                <a:solidFill>
                  <a:schemeClr val="bg1"/>
                </a:solidFill>
              </a:rPr>
              <a:t> Yapısı Nedir ?</a:t>
            </a:r>
          </a:p>
          <a:p>
            <a:pPr marL="284163" eaLnBrk="0" hangingPunct="0"/>
            <a:r>
              <a:rPr lang="tr-TR" b="1" dirty="0" err="1">
                <a:solidFill>
                  <a:schemeClr val="bg1"/>
                </a:solidFill>
              </a:rPr>
              <a:t>Wolf</a:t>
            </a:r>
            <a:r>
              <a:rPr lang="tr-TR" b="1" dirty="0">
                <a:solidFill>
                  <a:schemeClr val="bg1"/>
                </a:solidFill>
              </a:rPr>
              <a:t> Yapılar Var mı?</a:t>
            </a:r>
          </a:p>
          <a:p>
            <a:pPr marL="284163" eaLnBrk="0" hangingPunct="0"/>
            <a:r>
              <a:rPr lang="tr-TR" b="1" dirty="0" err="1">
                <a:solidFill>
                  <a:schemeClr val="bg1"/>
                </a:solidFill>
              </a:rPr>
              <a:t>Gonadın</a:t>
            </a:r>
            <a:r>
              <a:rPr lang="tr-TR" b="1" dirty="0">
                <a:solidFill>
                  <a:schemeClr val="bg1"/>
                </a:solidFill>
              </a:rPr>
              <a:t> </a:t>
            </a:r>
            <a:r>
              <a:rPr lang="tr-TR" b="1" dirty="0" err="1">
                <a:solidFill>
                  <a:schemeClr val="bg1"/>
                </a:solidFill>
              </a:rPr>
              <a:t>Fonksionel</a:t>
            </a:r>
            <a:r>
              <a:rPr lang="tr-TR" b="1" dirty="0">
                <a:solidFill>
                  <a:schemeClr val="bg1"/>
                </a:solidFill>
              </a:rPr>
              <a:t> Durumu ?</a:t>
            </a:r>
          </a:p>
          <a:p>
            <a:pPr marL="284163" eaLnBrk="0" hangingPunct="0"/>
            <a:r>
              <a:rPr lang="tr-TR" b="1" dirty="0" err="1">
                <a:solidFill>
                  <a:schemeClr val="bg1"/>
                </a:solidFill>
              </a:rPr>
              <a:t>Gonadın</a:t>
            </a:r>
            <a:r>
              <a:rPr lang="tr-TR" b="1" dirty="0">
                <a:solidFill>
                  <a:schemeClr val="bg1"/>
                </a:solidFill>
              </a:rPr>
              <a:t> </a:t>
            </a:r>
            <a:r>
              <a:rPr lang="tr-TR" b="1" dirty="0" err="1">
                <a:solidFill>
                  <a:schemeClr val="bg1"/>
                </a:solidFill>
              </a:rPr>
              <a:t>Malignleşme</a:t>
            </a:r>
            <a:r>
              <a:rPr lang="tr-TR" b="1" dirty="0">
                <a:solidFill>
                  <a:schemeClr val="bg1"/>
                </a:solidFill>
              </a:rPr>
              <a:t> Olasılığı ?</a:t>
            </a:r>
          </a:p>
          <a:p>
            <a:pPr marL="284163" eaLnBrk="0" hangingPunct="0"/>
            <a:r>
              <a:rPr lang="tr-TR" b="1" dirty="0" err="1">
                <a:solidFill>
                  <a:schemeClr val="bg1"/>
                </a:solidFill>
              </a:rPr>
              <a:t>Eksojen</a:t>
            </a:r>
            <a:r>
              <a:rPr lang="tr-TR" b="1" dirty="0">
                <a:solidFill>
                  <a:schemeClr val="bg1"/>
                </a:solidFill>
              </a:rPr>
              <a:t> </a:t>
            </a:r>
            <a:r>
              <a:rPr lang="tr-TR" b="1" dirty="0" err="1">
                <a:solidFill>
                  <a:schemeClr val="bg1"/>
                </a:solidFill>
              </a:rPr>
              <a:t>Testesteron</a:t>
            </a:r>
            <a:r>
              <a:rPr lang="tr-TR" b="1" dirty="0">
                <a:solidFill>
                  <a:schemeClr val="bg1"/>
                </a:solidFill>
              </a:rPr>
              <a:t> Tedavisine 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			      Yanıt nedir?</a:t>
            </a:r>
          </a:p>
          <a:p>
            <a:pPr marL="284163" eaLnBrk="0" hangingPunct="0"/>
            <a:r>
              <a:rPr lang="tr-TR" b="1" dirty="0" err="1">
                <a:solidFill>
                  <a:schemeClr val="bg1"/>
                </a:solidFill>
              </a:rPr>
              <a:t>Androjen</a:t>
            </a:r>
            <a:r>
              <a:rPr lang="tr-TR" b="1" dirty="0">
                <a:solidFill>
                  <a:schemeClr val="bg1"/>
                </a:solidFill>
              </a:rPr>
              <a:t> Reseptör çalışmaları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71685" name="AutoShape 5"/>
          <p:cNvSpPr>
            <a:spLocks noChangeArrowheads="1"/>
          </p:cNvSpPr>
          <p:nvPr/>
        </p:nvSpPr>
        <p:spPr bwMode="auto">
          <a:xfrm>
            <a:off x="0" y="4267200"/>
            <a:ext cx="331788" cy="290513"/>
          </a:xfrm>
          <a:prstGeom prst="star5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71686" name="AutoShape 6"/>
          <p:cNvSpPr>
            <a:spLocks noChangeArrowheads="1"/>
          </p:cNvSpPr>
          <p:nvPr/>
        </p:nvSpPr>
        <p:spPr bwMode="auto">
          <a:xfrm>
            <a:off x="792163" y="1785938"/>
            <a:ext cx="331787" cy="290512"/>
          </a:xfrm>
          <a:prstGeom prst="star5">
            <a:avLst/>
          </a:prstGeom>
          <a:solidFill>
            <a:srgbClr val="FFFF00"/>
          </a:solidFill>
          <a:ln w="12700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70663" name="AutoShape 3"/>
          <p:cNvSpPr>
            <a:spLocks noChangeArrowheads="1"/>
          </p:cNvSpPr>
          <p:nvPr/>
        </p:nvSpPr>
        <p:spPr bwMode="auto">
          <a:xfrm>
            <a:off x="0" y="1295400"/>
            <a:ext cx="4343400" cy="1981200"/>
          </a:xfrm>
          <a:prstGeom prst="roundRect">
            <a:avLst>
              <a:gd name="adj" fmla="val 16667"/>
            </a:avLst>
          </a:prstGeom>
          <a:solidFill>
            <a:srgbClr val="003399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Öykü:</a:t>
            </a:r>
          </a:p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Annenin gebelikte ilaç kullanımı, </a:t>
            </a:r>
          </a:p>
          <a:p>
            <a:pPr marL="282575" eaLnBrk="0" hangingPunct="0"/>
            <a:r>
              <a:rPr lang="tr-TR" b="1" dirty="0" err="1">
                <a:solidFill>
                  <a:schemeClr val="bg1"/>
                </a:solidFill>
              </a:rPr>
              <a:t>Virilizasyon</a:t>
            </a:r>
            <a:r>
              <a:rPr lang="tr-TR" b="1" dirty="0">
                <a:solidFill>
                  <a:schemeClr val="bg1"/>
                </a:solidFill>
              </a:rPr>
              <a:t> öyküsü,</a:t>
            </a:r>
          </a:p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bebeğin </a:t>
            </a:r>
            <a:r>
              <a:rPr lang="tr-TR" b="1" dirty="0" err="1">
                <a:solidFill>
                  <a:schemeClr val="bg1"/>
                </a:solidFill>
              </a:rPr>
              <a:t>prenatal</a:t>
            </a:r>
            <a:r>
              <a:rPr lang="tr-TR" b="1" dirty="0">
                <a:solidFill>
                  <a:schemeClr val="bg1"/>
                </a:solidFill>
              </a:rPr>
              <a:t> öyküsü</a:t>
            </a:r>
          </a:p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Eş </a:t>
            </a:r>
            <a:r>
              <a:rPr lang="tr-TR" b="1" dirty="0" err="1">
                <a:solidFill>
                  <a:schemeClr val="bg1"/>
                </a:solidFill>
              </a:rPr>
              <a:t>akrabağlığı</a:t>
            </a:r>
            <a:endParaRPr lang="tr-TR" b="1" dirty="0">
              <a:solidFill>
                <a:schemeClr val="bg1"/>
              </a:solidFill>
            </a:endParaRPr>
          </a:p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Ailede benzer öykü varlığı</a:t>
            </a:r>
          </a:p>
          <a:p>
            <a:pPr marL="282575" eaLnBrk="0" hangingPunct="0"/>
            <a:endParaRPr lang="tr-TR" sz="2400" b="1" dirty="0"/>
          </a:p>
        </p:txBody>
      </p:sp>
      <p:sp>
        <p:nvSpPr>
          <p:cNvPr id="70664" name="AutoShape 3"/>
          <p:cNvSpPr>
            <a:spLocks noChangeArrowheads="1"/>
          </p:cNvSpPr>
          <p:nvPr/>
        </p:nvSpPr>
        <p:spPr bwMode="auto">
          <a:xfrm>
            <a:off x="4572000" y="1371600"/>
            <a:ext cx="4343400" cy="1981200"/>
          </a:xfrm>
          <a:prstGeom prst="roundRect">
            <a:avLst>
              <a:gd name="adj" fmla="val 16667"/>
            </a:avLst>
          </a:prstGeom>
          <a:solidFill>
            <a:srgbClr val="003399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FM:</a:t>
            </a:r>
          </a:p>
          <a:p>
            <a:pPr marL="282575" eaLnBrk="0" hangingPunct="0"/>
            <a:r>
              <a:rPr lang="tr-TR" b="1" dirty="0" err="1">
                <a:solidFill>
                  <a:schemeClr val="bg1"/>
                </a:solidFill>
              </a:rPr>
              <a:t>Palpe</a:t>
            </a:r>
            <a:r>
              <a:rPr lang="tr-TR" b="1" dirty="0">
                <a:solidFill>
                  <a:schemeClr val="bg1"/>
                </a:solidFill>
              </a:rPr>
              <a:t> edilen </a:t>
            </a:r>
            <a:r>
              <a:rPr lang="tr-TR" b="1" dirty="0" err="1">
                <a:solidFill>
                  <a:schemeClr val="bg1"/>
                </a:solidFill>
              </a:rPr>
              <a:t>gonadın</a:t>
            </a:r>
            <a:r>
              <a:rPr lang="tr-TR" b="1" dirty="0">
                <a:solidFill>
                  <a:schemeClr val="bg1"/>
                </a:solidFill>
              </a:rPr>
              <a:t> varlığı</a:t>
            </a:r>
          </a:p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Eşlik diğer sistem bulguları</a:t>
            </a:r>
          </a:p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İdrar yaptığı yer</a:t>
            </a:r>
          </a:p>
          <a:p>
            <a:pPr marL="282575" eaLnBrk="0" hangingPunct="0"/>
            <a:r>
              <a:rPr lang="tr-TR" b="1" dirty="0" err="1">
                <a:solidFill>
                  <a:schemeClr val="bg1"/>
                </a:solidFill>
              </a:rPr>
              <a:t>Genital</a:t>
            </a:r>
            <a:r>
              <a:rPr lang="tr-TR" b="1" dirty="0">
                <a:solidFill>
                  <a:schemeClr val="bg1"/>
                </a:solidFill>
              </a:rPr>
              <a:t> </a:t>
            </a:r>
            <a:r>
              <a:rPr lang="tr-TR" b="1" dirty="0" err="1">
                <a:solidFill>
                  <a:schemeClr val="bg1"/>
                </a:solidFill>
              </a:rPr>
              <a:t>hiperpigmentasyon</a:t>
            </a:r>
            <a:r>
              <a:rPr lang="tr-TR" b="1" dirty="0">
                <a:solidFill>
                  <a:schemeClr val="bg1"/>
                </a:solidFill>
              </a:rPr>
              <a:t> </a:t>
            </a:r>
          </a:p>
          <a:p>
            <a:pPr marL="282575" eaLnBrk="0" hangingPunct="0"/>
            <a:r>
              <a:rPr lang="tr-TR" b="1" dirty="0">
                <a:solidFill>
                  <a:schemeClr val="bg1"/>
                </a:solidFill>
              </a:rPr>
              <a:t>Özellikle değerlendirilmeli</a:t>
            </a:r>
          </a:p>
          <a:p>
            <a:pPr marL="282575" eaLnBrk="0" hangingPunct="0"/>
            <a:endParaRPr lang="tr-TR" sz="2400" b="1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4071934" y="4143380"/>
            <a:ext cx="331788" cy="290513"/>
          </a:xfrm>
          <a:prstGeom prst="star5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0" y="990600"/>
            <a:ext cx="331788" cy="290513"/>
          </a:xfrm>
          <a:prstGeom prst="star5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48200" y="990600"/>
            <a:ext cx="331788" cy="290513"/>
          </a:xfrm>
          <a:prstGeom prst="star5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1050"/>
            <a:ext cx="914400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84163" y="1138238"/>
            <a:ext cx="8435975" cy="12287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3600" b="1"/>
              <a:t>TANI VE YETİŞTİRİLECEK </a:t>
            </a:r>
          </a:p>
          <a:p>
            <a:pPr algn="ctr" eaLnBrk="0" hangingPunct="0"/>
            <a:r>
              <a:rPr lang="tr-TR" sz="3600" b="1"/>
              <a:t>CİNSİYETİN SEÇİMİ BİR EKİP İŞİ</a:t>
            </a:r>
            <a:endParaRPr lang="en-US" sz="3600" b="1"/>
          </a:p>
        </p:txBody>
      </p:sp>
      <p:sp>
        <p:nvSpPr>
          <p:cNvPr id="72707" name="AutoShape 3"/>
          <p:cNvSpPr>
            <a:spLocks noChangeArrowheads="1"/>
          </p:cNvSpPr>
          <p:nvPr/>
        </p:nvSpPr>
        <p:spPr bwMode="auto">
          <a:xfrm>
            <a:off x="277813" y="3781425"/>
            <a:ext cx="2049462" cy="79057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66CCFF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rgbClr val="3D7A99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tr-TR" sz="2000" b="1">
                <a:latin typeface="Arial Narrow" pitchFamily="34" charset="0"/>
              </a:rPr>
              <a:t>ENDOKRİNOLOG</a:t>
            </a:r>
          </a:p>
          <a:p>
            <a:pPr algn="ctr" eaLnBrk="0" hangingPunct="0"/>
            <a:r>
              <a:rPr lang="tr-TR" sz="2000" b="1">
                <a:latin typeface="Arial Narrow" pitchFamily="34" charset="0"/>
              </a:rPr>
              <a:t>(PEDİATRİK)</a:t>
            </a:r>
            <a:endParaRPr lang="en-US" sz="2000" b="1">
              <a:latin typeface="Arial Narrow" pitchFamily="34" charset="0"/>
            </a:endParaRP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2497138" y="3781425"/>
            <a:ext cx="1398587" cy="79057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66CCFF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rgbClr val="3D7A99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tr-TR" sz="2000" b="1">
                <a:latin typeface="Arial Narrow" pitchFamily="34" charset="0"/>
              </a:rPr>
              <a:t>CERRAH</a:t>
            </a:r>
            <a:endParaRPr lang="en-US" sz="2000" b="1">
              <a:latin typeface="Arial Narrow" pitchFamily="34" charset="0"/>
            </a:endParaRPr>
          </a:p>
        </p:txBody>
      </p:sp>
      <p:sp>
        <p:nvSpPr>
          <p:cNvPr id="72709" name="AutoShape 5"/>
          <p:cNvSpPr>
            <a:spLocks noChangeArrowheads="1"/>
          </p:cNvSpPr>
          <p:nvPr/>
        </p:nvSpPr>
        <p:spPr bwMode="auto">
          <a:xfrm>
            <a:off x="4090988" y="3781425"/>
            <a:ext cx="1398587" cy="79057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66CCFF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rgbClr val="3D7A99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tr-TR" sz="2000" b="1">
                <a:latin typeface="Arial Narrow" pitchFamily="34" charset="0"/>
              </a:rPr>
              <a:t>MEDİKAL </a:t>
            </a:r>
          </a:p>
          <a:p>
            <a:pPr algn="ctr" eaLnBrk="0" hangingPunct="0"/>
            <a:r>
              <a:rPr lang="tr-TR" sz="2000" b="1">
                <a:latin typeface="Arial Narrow" pitchFamily="34" charset="0"/>
              </a:rPr>
              <a:t>BİYOLOG</a:t>
            </a:r>
            <a:endParaRPr lang="en-US" sz="2000" b="1">
              <a:latin typeface="Arial Narrow" pitchFamily="34" charset="0"/>
            </a:endParaRPr>
          </a:p>
        </p:txBody>
      </p:sp>
      <p:sp>
        <p:nvSpPr>
          <p:cNvPr id="72710" name="AutoShape 6"/>
          <p:cNvSpPr>
            <a:spLocks noChangeArrowheads="1"/>
          </p:cNvSpPr>
          <p:nvPr/>
        </p:nvSpPr>
        <p:spPr bwMode="auto">
          <a:xfrm>
            <a:off x="5670550" y="3781425"/>
            <a:ext cx="1398588" cy="79057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66CCFF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rgbClr val="3D7A99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tr-TR" sz="2000" b="1">
                <a:latin typeface="Arial Narrow" pitchFamily="34" charset="0"/>
              </a:rPr>
              <a:t>RADYOLOG</a:t>
            </a:r>
            <a:endParaRPr lang="en-US" sz="2000" b="1">
              <a:latin typeface="Arial Narrow" pitchFamily="34" charset="0"/>
            </a:endParaRPr>
          </a:p>
        </p:txBody>
      </p:sp>
      <p:sp>
        <p:nvSpPr>
          <p:cNvPr id="72711" name="AutoShape 7"/>
          <p:cNvSpPr>
            <a:spLocks noChangeArrowheads="1"/>
          </p:cNvSpPr>
          <p:nvPr/>
        </p:nvSpPr>
        <p:spPr bwMode="auto">
          <a:xfrm>
            <a:off x="7226300" y="3781425"/>
            <a:ext cx="1398588" cy="79057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66CCFF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rgbClr val="3D7A99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tr-TR" sz="2000" b="1">
                <a:latin typeface="Arial Narrow" pitchFamily="34" charset="0"/>
              </a:rPr>
              <a:t>PSİKİATR</a:t>
            </a:r>
            <a:endParaRPr lang="en-US" sz="2000" b="1">
              <a:latin typeface="Arial Narrow" pitchFamily="34" charset="0"/>
            </a:endParaRPr>
          </a:p>
        </p:txBody>
      </p:sp>
      <p:sp>
        <p:nvSpPr>
          <p:cNvPr id="72712" name="AutoShape 8"/>
          <p:cNvSpPr>
            <a:spLocks noChangeArrowheads="1"/>
          </p:cNvSpPr>
          <p:nvPr/>
        </p:nvSpPr>
        <p:spPr bwMode="auto">
          <a:xfrm>
            <a:off x="1136650" y="2830513"/>
            <a:ext cx="401638" cy="831850"/>
          </a:xfrm>
          <a:prstGeom prst="downArrow">
            <a:avLst>
              <a:gd name="adj1" fmla="val 47824"/>
              <a:gd name="adj2" fmla="val 100393"/>
            </a:avLst>
          </a:prstGeom>
          <a:noFill/>
          <a:ln w="38100">
            <a:solidFill>
              <a:srgbClr val="66CC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72713" name="AutoShape 9"/>
          <p:cNvSpPr>
            <a:spLocks noChangeArrowheads="1"/>
          </p:cNvSpPr>
          <p:nvPr/>
        </p:nvSpPr>
        <p:spPr bwMode="auto">
          <a:xfrm>
            <a:off x="2924175" y="2830513"/>
            <a:ext cx="401638" cy="831850"/>
          </a:xfrm>
          <a:prstGeom prst="downArrow">
            <a:avLst>
              <a:gd name="adj1" fmla="val 47824"/>
              <a:gd name="adj2" fmla="val 100393"/>
            </a:avLst>
          </a:prstGeom>
          <a:noFill/>
          <a:ln w="38100">
            <a:solidFill>
              <a:srgbClr val="66CC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72714" name="AutoShape 10"/>
          <p:cNvSpPr>
            <a:spLocks noChangeArrowheads="1"/>
          </p:cNvSpPr>
          <p:nvPr/>
        </p:nvSpPr>
        <p:spPr bwMode="auto">
          <a:xfrm>
            <a:off x="4527550" y="2830513"/>
            <a:ext cx="401638" cy="831850"/>
          </a:xfrm>
          <a:prstGeom prst="downArrow">
            <a:avLst>
              <a:gd name="adj1" fmla="val 47824"/>
              <a:gd name="adj2" fmla="val 100393"/>
            </a:avLst>
          </a:prstGeom>
          <a:noFill/>
          <a:ln w="38100">
            <a:solidFill>
              <a:srgbClr val="66CC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72715" name="AutoShape 11"/>
          <p:cNvSpPr>
            <a:spLocks noChangeArrowheads="1"/>
          </p:cNvSpPr>
          <p:nvPr/>
        </p:nvSpPr>
        <p:spPr bwMode="auto">
          <a:xfrm>
            <a:off x="6145213" y="2830513"/>
            <a:ext cx="401637" cy="831850"/>
          </a:xfrm>
          <a:prstGeom prst="downArrow">
            <a:avLst>
              <a:gd name="adj1" fmla="val 47824"/>
              <a:gd name="adj2" fmla="val 100393"/>
            </a:avLst>
          </a:prstGeom>
          <a:noFill/>
          <a:ln w="38100">
            <a:solidFill>
              <a:srgbClr val="66CC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72716" name="AutoShape 12"/>
          <p:cNvSpPr>
            <a:spLocks noChangeArrowheads="1"/>
          </p:cNvSpPr>
          <p:nvPr/>
        </p:nvSpPr>
        <p:spPr bwMode="auto">
          <a:xfrm>
            <a:off x="7740650" y="2830513"/>
            <a:ext cx="401638" cy="831850"/>
          </a:xfrm>
          <a:prstGeom prst="downArrow">
            <a:avLst>
              <a:gd name="adj1" fmla="val 47824"/>
              <a:gd name="adj2" fmla="val 100393"/>
            </a:avLst>
          </a:prstGeom>
          <a:noFill/>
          <a:ln w="38100">
            <a:solidFill>
              <a:srgbClr val="66CC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394700" cy="1462088"/>
          </a:xfrm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r-TR" sz="4800" smtClean="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Cinsiyet seçiminde önemli</a:t>
            </a:r>
            <a:r>
              <a:rPr lang="tr-TR" sz="4800" smtClean="0"/>
              <a:t> </a:t>
            </a:r>
            <a:r>
              <a:rPr lang="tr-TR" sz="4800" smtClean="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ölçütler (2002)</a:t>
            </a:r>
            <a:endParaRPr lang="en-US" sz="4800" smtClean="0">
              <a:solidFill>
                <a:schemeClr val="tx1"/>
              </a:solidFill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8591550" cy="4876800"/>
          </a:xfrm>
          <a:ln w="38100"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110000"/>
              </a:lnSpc>
              <a:spcAft>
                <a:spcPct val="25000"/>
              </a:spcAft>
              <a:defRPr/>
            </a:pPr>
            <a:r>
              <a:rPr lang="tr-TR" sz="2800" b="1" smtClean="0"/>
              <a:t>Tanı yaşı</a:t>
            </a:r>
          </a:p>
          <a:p>
            <a:pPr eaLnBrk="1" hangingPunct="1">
              <a:lnSpc>
                <a:spcPct val="110000"/>
              </a:lnSpc>
              <a:spcAft>
                <a:spcPct val="25000"/>
              </a:spcAft>
              <a:defRPr/>
            </a:pPr>
            <a:r>
              <a:rPr lang="tr-TR" sz="2800" b="1" smtClean="0"/>
              <a:t>Cinsel yönelimin (sosyal cins) beyinde  erken postnatal belirlenmesi</a:t>
            </a:r>
          </a:p>
          <a:p>
            <a:pPr eaLnBrk="1" hangingPunct="1">
              <a:lnSpc>
                <a:spcPct val="110000"/>
              </a:lnSpc>
              <a:spcAft>
                <a:spcPct val="25000"/>
              </a:spcAft>
              <a:defRPr/>
            </a:pPr>
            <a:r>
              <a:rPr lang="tr-TR" sz="2800" b="1" smtClean="0"/>
              <a:t>Gonadın işlevsel durumu</a:t>
            </a:r>
          </a:p>
          <a:p>
            <a:pPr eaLnBrk="1" hangingPunct="1">
              <a:lnSpc>
                <a:spcPct val="110000"/>
              </a:lnSpc>
              <a:spcAft>
                <a:spcPct val="25000"/>
              </a:spcAft>
              <a:defRPr/>
            </a:pPr>
            <a:r>
              <a:rPr lang="tr-TR" sz="2800" b="1" smtClean="0"/>
              <a:t>Gonadın malignleşme riski</a:t>
            </a:r>
          </a:p>
          <a:p>
            <a:pPr eaLnBrk="1" hangingPunct="1">
              <a:lnSpc>
                <a:spcPct val="110000"/>
              </a:lnSpc>
              <a:spcAft>
                <a:spcPct val="25000"/>
              </a:spcAft>
              <a:defRPr/>
            </a:pPr>
            <a:r>
              <a:rPr lang="tr-TR" sz="2800" b="1" smtClean="0"/>
              <a:t>İç ve dış genital yapıların durumu</a:t>
            </a:r>
          </a:p>
          <a:p>
            <a:pPr eaLnBrk="1" hangingPunct="1">
              <a:lnSpc>
                <a:spcPct val="110000"/>
              </a:lnSpc>
              <a:spcAft>
                <a:spcPct val="25000"/>
              </a:spcAft>
              <a:defRPr/>
            </a:pPr>
            <a:r>
              <a:rPr lang="tr-TR" sz="2800" b="1" smtClean="0"/>
              <a:t>Penil boyut ve eksogen T / DHT’na yanıt</a:t>
            </a:r>
            <a:endParaRPr lang="en-US" sz="2800" b="1" smtClean="0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228600" y="2514600"/>
            <a:ext cx="8639175" cy="1230313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999900"/>
            </a:prstShdw>
          </a:effectLst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762000" y="333375"/>
            <a:ext cx="76200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400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46, XY Genotipde</a:t>
            </a:r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2700338" y="1844675"/>
            <a:ext cx="43926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3200">
                <a:effectLst>
                  <a:outerShdw blurRad="38100" dist="38100" dir="2700000" algn="tl">
                    <a:srgbClr val="010199"/>
                  </a:outerShdw>
                </a:effectLst>
              </a:rPr>
              <a:t>SRY  </a:t>
            </a:r>
            <a:r>
              <a:rPr lang="tr-TR" sz="3200">
                <a:effectLst>
                  <a:outerShdw blurRad="38100" dist="38100" dir="2700000" algn="tl">
                    <a:srgbClr val="010199"/>
                  </a:outerShdw>
                </a:effectLst>
                <a:latin typeface="Symbol" pitchFamily="18" charset="2"/>
              </a:rPr>
              <a:t>®</a:t>
            </a:r>
            <a:r>
              <a:rPr lang="tr-TR" sz="3200">
                <a:effectLst>
                  <a:outerShdw blurRad="38100" dist="38100" dir="2700000" algn="tl">
                    <a:srgbClr val="010199"/>
                  </a:outerShdw>
                </a:effectLst>
              </a:rPr>
              <a:t> var (Yp11.3)</a:t>
            </a: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1752600" y="27432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3200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DAX-1</a:t>
            </a: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3059113" y="5229225"/>
            <a:ext cx="302418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3200">
                <a:solidFill>
                  <a:srgbClr val="990033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Erkek genler aktive olur</a:t>
            </a:r>
          </a:p>
        </p:txBody>
      </p:sp>
      <p:sp>
        <p:nvSpPr>
          <p:cNvPr id="13318" name="AutoShape 6"/>
          <p:cNvSpPr>
            <a:spLocks/>
          </p:cNvSpPr>
          <p:nvPr/>
        </p:nvSpPr>
        <p:spPr bwMode="auto">
          <a:xfrm>
            <a:off x="3492500" y="2852738"/>
            <a:ext cx="431800" cy="1008062"/>
          </a:xfrm>
          <a:prstGeom prst="rightBrace">
            <a:avLst>
              <a:gd name="adj1" fmla="val 19455"/>
              <a:gd name="adj2" fmla="val 50000"/>
            </a:avLst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4572000" y="4292600"/>
            <a:ext cx="0" cy="86518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192588" y="3300413"/>
            <a:ext cx="9763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>
                <a:latin typeface="Tahoma" pitchFamily="34" charset="0"/>
              </a:rPr>
              <a:t>Tek doz</a:t>
            </a:r>
          </a:p>
        </p:txBody>
      </p:sp>
      <p:sp>
        <p:nvSpPr>
          <p:cNvPr id="91145" name="AutoShape 9"/>
          <p:cNvSpPr>
            <a:spLocks noChangeArrowheads="1"/>
          </p:cNvSpPr>
          <p:nvPr/>
        </p:nvSpPr>
        <p:spPr bwMode="auto">
          <a:xfrm>
            <a:off x="4032250" y="2500306"/>
            <a:ext cx="5111750" cy="1584325"/>
          </a:xfrm>
          <a:prstGeom prst="verticalScroll">
            <a:avLst>
              <a:gd name="adj" fmla="val 12500"/>
            </a:avLst>
          </a:prstGeom>
          <a:solidFill>
            <a:srgbClr val="4717F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dirty="0">
                <a:solidFill>
                  <a:schemeClr val="bg1"/>
                </a:solidFill>
              </a:rPr>
              <a:t>Y kromozomu 1959</a:t>
            </a:r>
          </a:p>
          <a:p>
            <a:pPr algn="ctr"/>
            <a:r>
              <a:rPr lang="tr-TR" dirty="0">
                <a:solidFill>
                  <a:schemeClr val="bg1"/>
                </a:solidFill>
                <a:latin typeface="Tahoma" pitchFamily="34" charset="0"/>
              </a:rPr>
              <a:t>SRY </a:t>
            </a:r>
            <a:r>
              <a:rPr lang="tr-TR" dirty="0">
                <a:solidFill>
                  <a:schemeClr val="bg1"/>
                </a:solidFill>
              </a:rPr>
              <a:t>1990 yılından beri</a:t>
            </a:r>
          </a:p>
          <a:p>
            <a:pPr algn="ctr"/>
            <a:r>
              <a:rPr lang="tr-TR" dirty="0">
                <a:solidFill>
                  <a:schemeClr val="bg1"/>
                </a:solidFill>
              </a:rPr>
              <a:t> cinsiyet belirlemedeki </a:t>
            </a:r>
            <a:r>
              <a:rPr lang="tr-TR" dirty="0" smtClean="0">
                <a:solidFill>
                  <a:schemeClr val="bg1"/>
                </a:solidFill>
              </a:rPr>
              <a:t>rolü </a:t>
            </a:r>
            <a:r>
              <a:rPr lang="tr-TR" dirty="0">
                <a:solidFill>
                  <a:schemeClr val="bg1"/>
                </a:solidFill>
              </a:rPr>
              <a:t>iyi biliniyor</a:t>
            </a:r>
          </a:p>
          <a:p>
            <a:pPr algn="ctr"/>
            <a:r>
              <a:rPr lang="tr-TR" dirty="0">
                <a:solidFill>
                  <a:schemeClr val="bg1"/>
                </a:solidFill>
              </a:rPr>
              <a:t>SRY etki mekanizması hala iyi bilinmiyor</a:t>
            </a:r>
          </a:p>
        </p:txBody>
      </p:sp>
      <p:sp>
        <p:nvSpPr>
          <p:cNvPr id="91146" name="AutoShape 10"/>
          <p:cNvSpPr>
            <a:spLocks noChangeArrowheads="1"/>
          </p:cNvSpPr>
          <p:nvPr/>
        </p:nvSpPr>
        <p:spPr bwMode="auto">
          <a:xfrm>
            <a:off x="250825" y="4221163"/>
            <a:ext cx="3459163" cy="1152525"/>
          </a:xfrm>
          <a:prstGeom prst="verticalScroll">
            <a:avLst>
              <a:gd name="adj" fmla="val 125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>
                <a:solidFill>
                  <a:schemeClr val="bg1"/>
                </a:solidFill>
              </a:rPr>
              <a:t>DAX-1 </a:t>
            </a:r>
          </a:p>
          <a:p>
            <a:pPr algn="ctr"/>
            <a:r>
              <a:rPr lang="tr-TR">
                <a:solidFill>
                  <a:schemeClr val="bg1"/>
                </a:solidFill>
              </a:rPr>
              <a:t>Doz bağımlı</a:t>
            </a:r>
          </a:p>
          <a:p>
            <a:pPr algn="ctr"/>
            <a:r>
              <a:rPr lang="tr-TR">
                <a:solidFill>
                  <a:schemeClr val="bg1"/>
                </a:solidFill>
              </a:rPr>
              <a:t>Her iki gonad içinde gerekli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5" grpId="0" animBg="1"/>
      <p:bldP spid="9114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smtClean="0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SON SÖZ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smtClean="0"/>
              <a:t>CGB’lu hastalar cinsel kimlik gelişmeden değerlendirilmelidir.</a:t>
            </a:r>
          </a:p>
          <a:p>
            <a:pPr eaLnBrk="1" hangingPunct="1">
              <a:defRPr/>
            </a:pPr>
            <a:r>
              <a:rPr lang="tr-TR" smtClean="0"/>
              <a:t>En yakın çocuk endokrin merkezine sevkleri gerekir.</a:t>
            </a:r>
          </a:p>
          <a:p>
            <a:pPr eaLnBrk="1" hangingPunct="1">
              <a:defRPr/>
            </a:pPr>
            <a:r>
              <a:rPr lang="tr-TR" smtClean="0"/>
              <a:t>Aileler ile cinsiyet seçimi yapılmadan konuşulmalıdır.</a:t>
            </a:r>
          </a:p>
          <a:p>
            <a:pPr eaLnBrk="1" hangingPunct="1">
              <a:defRPr/>
            </a:pPr>
            <a:r>
              <a:rPr lang="tr-TR" smtClean="0"/>
              <a:t>Cinsiyet seçimi, ilgili merkezde çok disiplinli ele alınarak yapılmalıdır.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114425" y="476250"/>
            <a:ext cx="3406775" cy="655638"/>
          </a:xfrm>
          <a:prstGeom prst="rect">
            <a:avLst/>
          </a:prstGeom>
          <a:solidFill>
            <a:schemeClr val="bg2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C0000"/>
              </a:buClr>
              <a:buSzPct val="75000"/>
              <a:buFont typeface="Wingdings" pitchFamily="2" charset="2"/>
              <a:buNone/>
            </a:pPr>
            <a:r>
              <a:rPr lang="tr-TR" sz="2400" b="1" dirty="0" err="1">
                <a:latin typeface="Tahoma" pitchFamily="34" charset="0"/>
              </a:rPr>
              <a:t>Ürogenital</a:t>
            </a:r>
            <a:r>
              <a:rPr lang="tr-TR" sz="2400" b="1" dirty="0">
                <a:latin typeface="Tahoma" pitchFamily="34" charset="0"/>
              </a:rPr>
              <a:t> köprü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114425" y="1989138"/>
            <a:ext cx="3406775" cy="655637"/>
          </a:xfrm>
          <a:prstGeom prst="rect">
            <a:avLst/>
          </a:prstGeom>
          <a:solidFill>
            <a:schemeClr val="bg2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2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Bipotent</a:t>
            </a:r>
            <a:r>
              <a:rPr lang="tr-TR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tr-TR" sz="2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Gonad</a:t>
            </a:r>
            <a:endParaRPr lang="tr-TR" sz="28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2051050" y="3357563"/>
            <a:ext cx="1222375" cy="5746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FF3300"/>
            </a:solidFill>
            <a:round/>
            <a:headEnd/>
            <a:tailEnd/>
          </a:ln>
          <a:effectLst>
            <a:prstShdw prst="shdw17" dist="17961" dir="2700000">
              <a:srgbClr val="991F00"/>
            </a:prstShdw>
          </a:effectLst>
        </p:spPr>
        <p:txBody>
          <a:bodyPr wrap="none" anchor="ctr"/>
          <a:lstStyle/>
          <a:p>
            <a:pPr algn="ctr"/>
            <a:r>
              <a:rPr lang="tr-TR" sz="2400" b="1">
                <a:solidFill>
                  <a:schemeClr val="hlink"/>
                </a:solidFill>
                <a:latin typeface="Tahoma" pitchFamily="34" charset="0"/>
              </a:rPr>
              <a:t>Testis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969963" y="4652963"/>
            <a:ext cx="1584325" cy="655637"/>
          </a:xfrm>
          <a:prstGeom prst="rect">
            <a:avLst/>
          </a:prstGeom>
          <a:solidFill>
            <a:schemeClr val="bg2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Sertoli</a:t>
            </a:r>
            <a:endParaRPr lang="tr-TR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841625" y="4652963"/>
            <a:ext cx="1584325" cy="655637"/>
          </a:xfrm>
          <a:prstGeom prst="rect">
            <a:avLst/>
          </a:prstGeom>
          <a:solidFill>
            <a:schemeClr val="bg2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Leydig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914400" y="5876925"/>
            <a:ext cx="158432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2000">
                <a:effectLst>
                  <a:outerShdw blurRad="38100" dist="38100" dir="2700000" algn="tl">
                    <a:srgbClr val="010199"/>
                  </a:outerShdw>
                </a:effectLst>
              </a:rPr>
              <a:t>Müllerian Regresyon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2597150" y="5876925"/>
            <a:ext cx="201612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2000">
                <a:effectLst>
                  <a:outerShdw blurRad="38100" dist="38100" dir="2700000" algn="tl">
                    <a:srgbClr val="010199"/>
                  </a:outerShdw>
                </a:effectLst>
              </a:rPr>
              <a:t>Erkek Cinsel Gelişim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3636963" y="5321300"/>
            <a:ext cx="208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Testosteron, DHT</a:t>
            </a:r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2698750" y="1268413"/>
            <a:ext cx="0" cy="504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2698750" y="2708275"/>
            <a:ext cx="0" cy="504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2698750" y="4005263"/>
            <a:ext cx="0" cy="504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1690688" y="5373688"/>
            <a:ext cx="0" cy="504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3562350" y="5373688"/>
            <a:ext cx="0" cy="504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6515100" y="476250"/>
            <a:ext cx="8636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>
                <a:effectLst>
                  <a:outerShdw blurRad="38100" dist="38100" dir="2700000" algn="tl">
                    <a:srgbClr val="010199"/>
                  </a:outerShdw>
                </a:effectLst>
              </a:rPr>
              <a:t>LIM1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>
                <a:effectLst>
                  <a:outerShdw blurRad="38100" dist="38100" dir="2700000" algn="tl">
                    <a:srgbClr val="010199"/>
                  </a:outerShdw>
                </a:effectLst>
              </a:rPr>
              <a:t>EMX2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>
                <a:effectLst>
                  <a:outerShdw blurRad="38100" dist="38100" dir="2700000" algn="tl">
                    <a:srgbClr val="010199"/>
                  </a:outerShdw>
                </a:effectLst>
              </a:rPr>
              <a:t>WT1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>
                <a:effectLst>
                  <a:outerShdw blurRad="38100" dist="38100" dir="2700000" algn="tl">
                    <a:srgbClr val="010199"/>
                  </a:outerShdw>
                </a:effectLst>
              </a:rPr>
              <a:t>LHX9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>
                <a:effectLst>
                  <a:outerShdw blurRad="38100" dist="38100" dir="2700000" algn="tl">
                    <a:srgbClr val="010199"/>
                  </a:outerShdw>
                </a:effectLst>
              </a:rPr>
              <a:t>SF-1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6515100" y="2133600"/>
            <a:ext cx="2160588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24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SRY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24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SOX9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SF-1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WNT4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DAX1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M33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DHH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GATA4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FGF9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DMRT1/2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ATRX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ARX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SOX8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FATE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 err="1">
                <a:effectLst>
                  <a:outerShdw blurRad="38100" dist="38100" dir="2700000" algn="tl">
                    <a:srgbClr val="010199"/>
                  </a:outerShdw>
                </a:effectLst>
              </a:rPr>
              <a:t>Vanin</a:t>
            </a:r>
            <a:r>
              <a:rPr lang="tr-TR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-1</a:t>
            </a:r>
          </a:p>
          <a:p>
            <a:pPr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dirty="0" err="1">
                <a:effectLst>
                  <a:outerShdw blurRad="38100" dist="38100" dir="2700000" algn="tl">
                    <a:srgbClr val="010199"/>
                  </a:outerShdw>
                </a:effectLst>
              </a:rPr>
              <a:t>Tescalcin</a:t>
            </a:r>
            <a:endParaRPr lang="tr-TR" dirty="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971550" y="5343525"/>
            <a:ext cx="792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AMH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887663" y="5283200"/>
            <a:ext cx="101282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KLİTORİS</a:t>
            </a:r>
            <a:endParaRPr lang="en-US" sz="1400" b="1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843213" y="5602288"/>
            <a:ext cx="982662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L. MİNOR</a:t>
            </a:r>
            <a:endParaRPr lang="en-US" sz="1400" b="1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825750" y="6176963"/>
            <a:ext cx="10318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L. MAJOR</a:t>
            </a:r>
            <a:endParaRPr lang="en-US" sz="14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416550" y="6343650"/>
            <a:ext cx="10826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SKROTUM</a:t>
            </a:r>
            <a:endParaRPr lang="en-US" sz="1400" b="1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354638" y="5678488"/>
            <a:ext cx="827087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PENİL</a:t>
            </a:r>
          </a:p>
          <a:p>
            <a:pPr eaLnBrk="0" hangingPunct="0"/>
            <a:r>
              <a:rPr lang="tr-TR" sz="1400" b="1"/>
              <a:t>GÖVDE</a:t>
            </a:r>
            <a:endParaRPr lang="en-US" sz="1400" b="1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480050" y="5097463"/>
            <a:ext cx="855663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GLANS </a:t>
            </a:r>
          </a:p>
          <a:p>
            <a:pPr eaLnBrk="0" hangingPunct="0"/>
            <a:r>
              <a:rPr lang="tr-TR" sz="1400" b="1"/>
              <a:t>PENİS</a:t>
            </a:r>
            <a:endParaRPr lang="en-US" sz="1400" b="1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H="1">
            <a:off x="3894138" y="5683250"/>
            <a:ext cx="649287" cy="26988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4862513" y="5362575"/>
            <a:ext cx="638175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168775" y="5307013"/>
            <a:ext cx="1616075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sz="6000">
                <a:solidFill>
                  <a:srgbClr val="FF0000"/>
                </a:solidFill>
                <a:latin typeface="Times New Roman" pitchFamily="18" charset="0"/>
              </a:rPr>
              <a:t>(  )</a:t>
            </a:r>
            <a:endParaRPr lang="en-US" sz="6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4462463" y="5580063"/>
            <a:ext cx="56673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sz="2400">
                <a:solidFill>
                  <a:srgbClr val="FF0000"/>
                </a:solidFill>
              </a:rPr>
              <a:t>( )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15372" name="Oval 12"/>
          <p:cNvSpPr>
            <a:spLocks noChangeArrowheads="1"/>
          </p:cNvSpPr>
          <p:nvPr/>
        </p:nvSpPr>
        <p:spPr bwMode="auto">
          <a:xfrm>
            <a:off x="4668838" y="5319713"/>
            <a:ext cx="123825" cy="123825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H="1" flipV="1">
            <a:off x="3990975" y="6262688"/>
            <a:ext cx="414338" cy="1270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4835525" y="6221413"/>
            <a:ext cx="665163" cy="207962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H="1">
            <a:off x="3851275" y="5378450"/>
            <a:ext cx="649288" cy="26988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>
            <a:off x="4792663" y="5834063"/>
            <a:ext cx="6096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3513138" y="4464050"/>
            <a:ext cx="1211262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2 / 3 VAGEN</a:t>
            </a:r>
            <a:endParaRPr lang="en-US" sz="1400" b="1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4987925" y="4464050"/>
            <a:ext cx="1033463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PROSTAT</a:t>
            </a:r>
            <a:endParaRPr lang="en-US" sz="1400" b="1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3724275" y="2884488"/>
            <a:ext cx="1014413" cy="942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MÜLLER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Uterus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Tüpler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1/3 Vajen</a:t>
            </a:r>
            <a:endParaRPr lang="en-US" sz="1400" b="1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4832350" y="3225800"/>
            <a:ext cx="1633538" cy="942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WOLF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Epididim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Ductus deferens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Seminal vezikül</a:t>
            </a:r>
            <a:endParaRPr lang="en-US" sz="1400" b="1"/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5375275" y="2816225"/>
            <a:ext cx="14986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TESTESTERON</a:t>
            </a:r>
            <a:endParaRPr lang="en-US" sz="1400" b="1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4191000" y="2209800"/>
            <a:ext cx="641350" cy="738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AMH</a:t>
            </a:r>
          </a:p>
          <a:p>
            <a:pPr eaLnBrk="0" hangingPunct="0"/>
            <a:r>
              <a:rPr lang="tr-TR" sz="1400" b="1"/>
              <a:t>FGF9</a:t>
            </a:r>
          </a:p>
          <a:p>
            <a:pPr eaLnBrk="0" hangingPunct="0"/>
            <a:r>
              <a:rPr lang="tr-TR" sz="1400" b="1"/>
              <a:t>DHH</a:t>
            </a:r>
            <a:endParaRPr lang="en-US" sz="1400" b="1"/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 rot="-5400000">
            <a:off x="2043113" y="5570537"/>
            <a:ext cx="99060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1400" b="1"/>
              <a:t>DIŞ GENİTAL</a:t>
            </a:r>
            <a:endParaRPr lang="en-US" sz="1400" b="1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 rot="-5400000">
            <a:off x="2005013" y="4343400"/>
            <a:ext cx="1209675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1400" b="1"/>
              <a:t>GENİTAL SİNUS</a:t>
            </a:r>
            <a:endParaRPr lang="en-US" sz="1400" b="1"/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 rot="-5400000">
            <a:off x="2043113" y="3021012"/>
            <a:ext cx="99060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1400" b="1"/>
              <a:t>İÇ GENİTAL</a:t>
            </a:r>
            <a:endParaRPr lang="en-US" sz="1400" b="1"/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 rot="-5400000">
            <a:off x="2116138" y="1255713"/>
            <a:ext cx="9906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1400" b="1"/>
              <a:t>GONAD</a:t>
            </a:r>
            <a:endParaRPr lang="en-US" sz="1400" b="1"/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3887788" y="0"/>
            <a:ext cx="1220787" cy="304800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>
                <a:solidFill>
                  <a:srgbClr val="000000"/>
                </a:solidFill>
              </a:rPr>
              <a:t>MEZODERM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3389313" y="873125"/>
            <a:ext cx="2209800" cy="304800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>
                <a:solidFill>
                  <a:srgbClr val="000000"/>
                </a:solidFill>
              </a:rPr>
              <a:t>BİPOTANSİYEL GONAD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4621213" y="363538"/>
            <a:ext cx="1150937" cy="523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SF-1,LIM1</a:t>
            </a:r>
          </a:p>
          <a:p>
            <a:pPr eaLnBrk="0" hangingPunct="0"/>
            <a:r>
              <a:rPr lang="tr-TR" sz="1400" b="1"/>
              <a:t>WT-1,EMX2</a:t>
            </a:r>
            <a:endParaRPr lang="en-US" sz="1400" b="1"/>
          </a:p>
        </p:txBody>
      </p:sp>
      <p:sp>
        <p:nvSpPr>
          <p:cNvPr id="15390" name="AutoShape 30"/>
          <p:cNvSpPr>
            <a:spLocks noChangeArrowheads="1"/>
          </p:cNvSpPr>
          <p:nvPr/>
        </p:nvSpPr>
        <p:spPr bwMode="auto">
          <a:xfrm>
            <a:off x="4335463" y="414338"/>
            <a:ext cx="222250" cy="290512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391" name="AutoShape 31"/>
          <p:cNvSpPr>
            <a:spLocks noChangeArrowheads="1"/>
          </p:cNvSpPr>
          <p:nvPr/>
        </p:nvSpPr>
        <p:spPr bwMode="auto">
          <a:xfrm rot="3002502">
            <a:off x="4021138" y="1216025"/>
            <a:ext cx="155575" cy="777875"/>
          </a:xfrm>
          <a:prstGeom prst="downArrow">
            <a:avLst>
              <a:gd name="adj1" fmla="val 50000"/>
              <a:gd name="adj2" fmla="val 191250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392" name="AutoShape 32"/>
          <p:cNvSpPr>
            <a:spLocks noChangeArrowheads="1"/>
          </p:cNvSpPr>
          <p:nvPr/>
        </p:nvSpPr>
        <p:spPr bwMode="auto">
          <a:xfrm rot="-3673595">
            <a:off x="4845050" y="1192213"/>
            <a:ext cx="293688" cy="881062"/>
          </a:xfrm>
          <a:prstGeom prst="downArrow">
            <a:avLst>
              <a:gd name="adj1" fmla="val 50000"/>
              <a:gd name="adj2" fmla="val 114750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 rot="-2245111">
            <a:off x="3057525" y="1411288"/>
            <a:ext cx="71755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sz="1400" b="1"/>
              <a:t>DAX-1</a:t>
            </a:r>
          </a:p>
          <a:p>
            <a:pPr eaLnBrk="0" hangingPunct="0"/>
            <a:r>
              <a:rPr lang="tr-TR" sz="1400" b="1"/>
              <a:t>Wnt-4</a:t>
            </a:r>
            <a:endParaRPr lang="en-US" sz="1400" b="1"/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 rot="2173180">
            <a:off x="4984750" y="1274763"/>
            <a:ext cx="908050" cy="523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SOX-9</a:t>
            </a:r>
          </a:p>
          <a:p>
            <a:pPr eaLnBrk="0" hangingPunct="0"/>
            <a:r>
              <a:rPr lang="tr-TR" sz="1400" b="1"/>
              <a:t>SRY,SF1</a:t>
            </a:r>
            <a:endParaRPr lang="en-US" sz="1400" b="1"/>
          </a:p>
        </p:txBody>
      </p:sp>
      <p:sp>
        <p:nvSpPr>
          <p:cNvPr id="15395" name="AutoShape 35"/>
          <p:cNvSpPr>
            <a:spLocks noChangeArrowheads="1"/>
          </p:cNvSpPr>
          <p:nvPr/>
        </p:nvSpPr>
        <p:spPr bwMode="auto">
          <a:xfrm>
            <a:off x="5943600" y="2617788"/>
            <a:ext cx="138113" cy="179387"/>
          </a:xfrm>
          <a:prstGeom prst="downArrow">
            <a:avLst>
              <a:gd name="adj1" fmla="val 50000"/>
              <a:gd name="adj2" fmla="val 49681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396" name="AutoShape 36"/>
          <p:cNvSpPr>
            <a:spLocks noChangeArrowheads="1"/>
          </p:cNvSpPr>
          <p:nvPr/>
        </p:nvSpPr>
        <p:spPr bwMode="auto">
          <a:xfrm rot="3002502">
            <a:off x="4768850" y="2532063"/>
            <a:ext cx="155575" cy="777875"/>
          </a:xfrm>
          <a:prstGeom prst="downArrow">
            <a:avLst>
              <a:gd name="adj1" fmla="val 50000"/>
              <a:gd name="adj2" fmla="val 191250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397" name="AutoShape 37"/>
          <p:cNvSpPr>
            <a:spLocks noChangeArrowheads="1"/>
          </p:cNvSpPr>
          <p:nvPr/>
        </p:nvSpPr>
        <p:spPr bwMode="auto">
          <a:xfrm rot="3002502">
            <a:off x="5763419" y="2997994"/>
            <a:ext cx="187325" cy="481013"/>
          </a:xfrm>
          <a:prstGeom prst="downArrow">
            <a:avLst>
              <a:gd name="adj1" fmla="val 50000"/>
              <a:gd name="adj2" fmla="val 98218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398" name="AutoShape 38"/>
          <p:cNvSpPr>
            <a:spLocks noChangeArrowheads="1"/>
          </p:cNvSpPr>
          <p:nvPr/>
        </p:nvSpPr>
        <p:spPr bwMode="auto">
          <a:xfrm rot="5400000">
            <a:off x="6162675" y="4391025"/>
            <a:ext cx="207963" cy="442913"/>
          </a:xfrm>
          <a:prstGeom prst="downArrow">
            <a:avLst>
              <a:gd name="adj1" fmla="val 50000"/>
              <a:gd name="adj2" fmla="val 81464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399" name="AutoShape 39"/>
          <p:cNvSpPr>
            <a:spLocks noChangeArrowheads="1"/>
          </p:cNvSpPr>
          <p:nvPr/>
        </p:nvSpPr>
        <p:spPr bwMode="auto">
          <a:xfrm rot="5400000">
            <a:off x="6100763" y="5729288"/>
            <a:ext cx="360362" cy="442912"/>
          </a:xfrm>
          <a:prstGeom prst="downArrow">
            <a:avLst>
              <a:gd name="adj1" fmla="val 50000"/>
              <a:gd name="adj2" fmla="val 47012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6423025" y="3338513"/>
            <a:ext cx="88900" cy="2757487"/>
          </a:xfrm>
          <a:prstGeom prst="rect">
            <a:avLst/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 rot="5400000" flipH="1">
            <a:off x="5757862" y="4651376"/>
            <a:ext cx="200342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(5 </a:t>
            </a:r>
            <a:r>
              <a:rPr lang="tr-TR" sz="1400" b="1">
                <a:latin typeface="SymbolPS" pitchFamily="18" charset="2"/>
              </a:rPr>
              <a:t>a</a:t>
            </a:r>
            <a:r>
              <a:rPr lang="tr-TR" sz="1400" b="1"/>
              <a:t> REDÜKTAZ) DHT</a:t>
            </a:r>
            <a:endParaRPr lang="en-US" sz="1400" b="1"/>
          </a:p>
        </p:txBody>
      </p:sp>
      <p:sp>
        <p:nvSpPr>
          <p:cNvPr id="15402" name="Oval 42"/>
          <p:cNvSpPr>
            <a:spLocks noChangeArrowheads="1"/>
          </p:cNvSpPr>
          <p:nvPr/>
        </p:nvSpPr>
        <p:spPr bwMode="auto">
          <a:xfrm>
            <a:off x="3297238" y="1900238"/>
            <a:ext cx="763587" cy="622300"/>
          </a:xfrm>
          <a:prstGeom prst="ellipse">
            <a:avLst/>
          </a:prstGeom>
          <a:solidFill>
            <a:srgbClr val="99CC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tr-TR" sz="1400" b="1">
                <a:solidFill>
                  <a:srgbClr val="000000"/>
                </a:solidFill>
              </a:rPr>
              <a:t>OVER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4821238" y="1979613"/>
            <a:ext cx="1663700" cy="59690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5221288" y="2012950"/>
            <a:ext cx="8064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>
                <a:solidFill>
                  <a:srgbClr val="000000"/>
                </a:solidFill>
              </a:rPr>
              <a:t>TESTİS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5405" name="Text Box 45"/>
          <p:cNvSpPr txBox="1">
            <a:spLocks noChangeArrowheads="1"/>
          </p:cNvSpPr>
          <p:nvPr/>
        </p:nvSpPr>
        <p:spPr bwMode="auto">
          <a:xfrm>
            <a:off x="4800600" y="2293938"/>
            <a:ext cx="17145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>
                <a:solidFill>
                  <a:srgbClr val="000000"/>
                </a:solidFill>
              </a:rPr>
              <a:t>SERTOLİ  LEYDİG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5406" name="Line 46"/>
          <p:cNvSpPr>
            <a:spLocks noChangeShapeType="1"/>
          </p:cNvSpPr>
          <p:nvPr/>
        </p:nvSpPr>
        <p:spPr bwMode="auto">
          <a:xfrm>
            <a:off x="4849813" y="2286000"/>
            <a:ext cx="16621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5407" name="Line 47"/>
          <p:cNvSpPr>
            <a:spLocks noChangeShapeType="1"/>
          </p:cNvSpPr>
          <p:nvPr/>
        </p:nvSpPr>
        <p:spPr bwMode="auto">
          <a:xfrm flipV="1">
            <a:off x="5721350" y="2286000"/>
            <a:ext cx="0" cy="290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3360" name="Line 48"/>
          <p:cNvSpPr>
            <a:spLocks noChangeShapeType="1"/>
          </p:cNvSpPr>
          <p:nvPr/>
        </p:nvSpPr>
        <p:spPr bwMode="auto">
          <a:xfrm flipV="1">
            <a:off x="2840038" y="0"/>
            <a:ext cx="0" cy="6858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3361" name="Line 49"/>
          <p:cNvSpPr>
            <a:spLocks noChangeShapeType="1"/>
          </p:cNvSpPr>
          <p:nvPr/>
        </p:nvSpPr>
        <p:spPr bwMode="auto">
          <a:xfrm>
            <a:off x="2312988" y="5208588"/>
            <a:ext cx="5127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3362" name="Line 50"/>
          <p:cNvSpPr>
            <a:spLocks noChangeShapeType="1"/>
          </p:cNvSpPr>
          <p:nvPr/>
        </p:nvSpPr>
        <p:spPr bwMode="auto">
          <a:xfrm>
            <a:off x="2312988" y="4057650"/>
            <a:ext cx="5127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3363" name="Line 51"/>
          <p:cNvSpPr>
            <a:spLocks noChangeShapeType="1"/>
          </p:cNvSpPr>
          <p:nvPr/>
        </p:nvSpPr>
        <p:spPr bwMode="auto">
          <a:xfrm>
            <a:off x="2312988" y="2519363"/>
            <a:ext cx="5127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5412" name="Text Box 52"/>
          <p:cNvSpPr txBox="1">
            <a:spLocks noChangeArrowheads="1"/>
          </p:cNvSpPr>
          <p:nvPr/>
        </p:nvSpPr>
        <p:spPr bwMode="auto">
          <a:xfrm>
            <a:off x="2941638" y="6610350"/>
            <a:ext cx="22415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SF: Sterogenetik Faktör:</a:t>
            </a:r>
            <a:endParaRPr lang="en-US" sz="1400" b="1"/>
          </a:p>
        </p:txBody>
      </p:sp>
      <p:sp>
        <p:nvSpPr>
          <p:cNvPr id="15413" name="Line 53"/>
          <p:cNvSpPr>
            <a:spLocks noChangeShapeType="1"/>
          </p:cNvSpPr>
          <p:nvPr/>
        </p:nvSpPr>
        <p:spPr bwMode="auto">
          <a:xfrm>
            <a:off x="3784600" y="2908300"/>
            <a:ext cx="927100" cy="9906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5414" name="Line 54"/>
          <p:cNvSpPr>
            <a:spLocks noChangeShapeType="1"/>
          </p:cNvSpPr>
          <p:nvPr/>
        </p:nvSpPr>
        <p:spPr bwMode="auto">
          <a:xfrm flipH="1">
            <a:off x="3683000" y="2908300"/>
            <a:ext cx="990600" cy="9525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5415" name="AutoShape 55"/>
          <p:cNvSpPr>
            <a:spLocks noChangeArrowheads="1"/>
          </p:cNvSpPr>
          <p:nvPr/>
        </p:nvSpPr>
        <p:spPr bwMode="auto">
          <a:xfrm rot="-2285756">
            <a:off x="6713538" y="1973263"/>
            <a:ext cx="485775" cy="833437"/>
          </a:xfrm>
          <a:prstGeom prst="downArrow">
            <a:avLst>
              <a:gd name="adj1" fmla="val 22880"/>
              <a:gd name="adj2" fmla="val 4073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416" name="Oval 56"/>
          <p:cNvSpPr>
            <a:spLocks noChangeArrowheads="1"/>
          </p:cNvSpPr>
          <p:nvPr/>
        </p:nvSpPr>
        <p:spPr bwMode="auto">
          <a:xfrm>
            <a:off x="7392988" y="2309813"/>
            <a:ext cx="1411287" cy="928687"/>
          </a:xfrm>
          <a:prstGeom prst="ellipse">
            <a:avLst/>
          </a:prstGeom>
          <a:solidFill>
            <a:srgbClr val="B3AAF4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tr-TR" sz="1400" b="1" i="1">
                <a:solidFill>
                  <a:schemeClr val="bg1"/>
                </a:solidFill>
              </a:rPr>
              <a:t>Testis</a:t>
            </a:r>
          </a:p>
          <a:p>
            <a:pPr algn="ctr" eaLnBrk="0" hangingPunct="0"/>
            <a:r>
              <a:rPr lang="tr-TR" sz="1400" b="1" i="1">
                <a:solidFill>
                  <a:schemeClr val="bg1"/>
                </a:solidFill>
              </a:rPr>
              <a:t>İniş</a:t>
            </a:r>
          </a:p>
          <a:p>
            <a:pPr algn="ctr" eaLnBrk="0" hangingPunct="0"/>
            <a:r>
              <a:rPr lang="tr-TR" sz="1400" b="1" i="1">
                <a:solidFill>
                  <a:srgbClr val="FF0000"/>
                </a:solidFill>
              </a:rPr>
              <a:t>Insl3</a:t>
            </a:r>
          </a:p>
          <a:p>
            <a:pPr algn="ctr" eaLnBrk="0" hangingPunct="0"/>
            <a:r>
              <a:rPr lang="tr-TR" sz="1400" b="1" i="1">
                <a:solidFill>
                  <a:srgbClr val="FF0000"/>
                </a:solidFill>
              </a:rPr>
              <a:t>Lgr8</a:t>
            </a:r>
          </a:p>
        </p:txBody>
      </p:sp>
      <p:sp>
        <p:nvSpPr>
          <p:cNvPr id="13369" name="Oval 57"/>
          <p:cNvSpPr>
            <a:spLocks noChangeArrowheads="1"/>
          </p:cNvSpPr>
          <p:nvPr/>
        </p:nvSpPr>
        <p:spPr bwMode="auto">
          <a:xfrm>
            <a:off x="7088188" y="3744913"/>
            <a:ext cx="1731962" cy="979487"/>
          </a:xfrm>
          <a:prstGeom prst="ellipse">
            <a:avLst/>
          </a:prstGeom>
          <a:solidFill>
            <a:srgbClr val="B3AAF4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tr-TR" sz="1400" b="1" i="1">
                <a:solidFill>
                  <a:srgbClr val="FF0000"/>
                </a:solidFill>
              </a:rPr>
              <a:t>MAMLD1</a:t>
            </a:r>
          </a:p>
          <a:p>
            <a:pPr algn="ctr" eaLnBrk="0" hangingPunct="0"/>
            <a:r>
              <a:rPr lang="tr-TR" sz="1400" b="1" i="1">
                <a:solidFill>
                  <a:schemeClr val="bg1"/>
                </a:solidFill>
              </a:rPr>
              <a:t>Testesteron üretimi</a:t>
            </a:r>
          </a:p>
          <a:p>
            <a:pPr algn="ctr" eaLnBrk="0" hangingPunct="0"/>
            <a:r>
              <a:rPr lang="tr-TR" sz="1400" b="1" i="1">
                <a:solidFill>
                  <a:schemeClr val="bg1"/>
                </a:solidFill>
              </a:rPr>
              <a:t>Kritik zamanda</a:t>
            </a:r>
          </a:p>
        </p:txBody>
      </p:sp>
      <p:sp>
        <p:nvSpPr>
          <p:cNvPr id="15418" name="AutoShape 58"/>
          <p:cNvSpPr>
            <a:spLocks noChangeArrowheads="1"/>
          </p:cNvSpPr>
          <p:nvPr/>
        </p:nvSpPr>
        <p:spPr bwMode="auto">
          <a:xfrm rot="7623321">
            <a:off x="6909594" y="2915444"/>
            <a:ext cx="485775" cy="1004887"/>
          </a:xfrm>
          <a:prstGeom prst="downArrow">
            <a:avLst>
              <a:gd name="adj1" fmla="val 22880"/>
              <a:gd name="adj2" fmla="val 49111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5419" name="Text Box 59"/>
          <p:cNvSpPr txBox="1">
            <a:spLocks noChangeArrowheads="1"/>
          </p:cNvSpPr>
          <p:nvPr/>
        </p:nvSpPr>
        <p:spPr bwMode="auto">
          <a:xfrm>
            <a:off x="6084888" y="1268413"/>
            <a:ext cx="3276600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1600" b="1" dirty="0">
                <a:solidFill>
                  <a:srgbClr val="C00000"/>
                </a:solidFill>
              </a:rPr>
              <a:t>Star, P 450 SCC, P 450 C 17</a:t>
            </a:r>
          </a:p>
          <a:p>
            <a:r>
              <a:rPr lang="tr-TR" sz="1600" b="1" dirty="0">
                <a:solidFill>
                  <a:srgbClr val="C00000"/>
                </a:solidFill>
              </a:rPr>
              <a:t>3 BHSD, 17 BHSD</a:t>
            </a:r>
          </a:p>
        </p:txBody>
      </p:sp>
      <p:sp>
        <p:nvSpPr>
          <p:cNvPr id="15420" name="59 Metin kutusu"/>
          <p:cNvSpPr txBox="1">
            <a:spLocks noChangeArrowheads="1"/>
          </p:cNvSpPr>
          <p:nvPr/>
        </p:nvSpPr>
        <p:spPr bwMode="auto">
          <a:xfrm>
            <a:off x="3429000" y="3810000"/>
            <a:ext cx="992188" cy="5381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WNT7A</a:t>
            </a:r>
          </a:p>
          <a:p>
            <a:r>
              <a:rPr lang="tr-TR" sz="1100"/>
              <a:t>Eks AMHRII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985963" y="6083300"/>
            <a:ext cx="37687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 b="1"/>
              <a:t>DIŞ GENİTALYANIN GELİŞİMİ</a:t>
            </a:r>
            <a:endParaRPr lang="en-US" sz="2000" b="1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571625" y="2698750"/>
            <a:ext cx="13414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/>
              <a:t>KLİTORİS</a:t>
            </a:r>
            <a:endParaRPr lang="en-US" sz="200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677988" y="3433763"/>
            <a:ext cx="13112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/>
              <a:t>L. MİNOR</a:t>
            </a:r>
            <a:endParaRPr lang="en-US" sz="200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357313" y="4741863"/>
            <a:ext cx="13541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/>
              <a:t>L. MAJOR</a:t>
            </a:r>
            <a:endParaRPr lang="en-US" sz="200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572000" y="4876800"/>
            <a:ext cx="14700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 b="1"/>
              <a:t>SKROTUM</a:t>
            </a:r>
            <a:endParaRPr lang="en-US" sz="2000" b="1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257800" y="3429000"/>
            <a:ext cx="1101725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 b="1"/>
              <a:t>PENİL</a:t>
            </a:r>
          </a:p>
          <a:p>
            <a:pPr eaLnBrk="0" hangingPunct="0"/>
            <a:r>
              <a:rPr lang="tr-TR" sz="2000" b="1"/>
              <a:t>GÖVDE</a:t>
            </a:r>
            <a:endParaRPr lang="en-US" sz="2000" b="1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548313" y="2568575"/>
            <a:ext cx="1144587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000" b="1"/>
              <a:t>GLANS </a:t>
            </a:r>
          </a:p>
          <a:p>
            <a:pPr eaLnBrk="0" hangingPunct="0"/>
            <a:r>
              <a:rPr lang="tr-TR" sz="2000" b="1"/>
              <a:t>PENİS</a:t>
            </a:r>
            <a:endParaRPr lang="en-US" sz="2000" b="1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>
            <a:off x="2965450" y="2895600"/>
            <a:ext cx="941388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4294188" y="2881313"/>
            <a:ext cx="1177925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540125" y="2717800"/>
            <a:ext cx="1616075" cy="11890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sz="7200">
                <a:solidFill>
                  <a:srgbClr val="FF0000"/>
                </a:solidFill>
                <a:latin typeface="Times New Roman" pitchFamily="18" charset="0"/>
              </a:rPr>
              <a:t>(  )</a:t>
            </a:r>
            <a:endParaRPr lang="en-US" sz="72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3851275" y="3197225"/>
            <a:ext cx="566738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3200">
                <a:solidFill>
                  <a:srgbClr val="FF0000"/>
                </a:solidFill>
              </a:rPr>
              <a:t>( )</a:t>
            </a:r>
            <a:endParaRPr lang="en-US" sz="3200">
              <a:solidFill>
                <a:srgbClr val="FF0000"/>
              </a:solidFill>
            </a:endParaRPr>
          </a:p>
        </p:txBody>
      </p:sp>
      <p:sp>
        <p:nvSpPr>
          <p:cNvPr id="16397" name="Oval 13"/>
          <p:cNvSpPr>
            <a:spLocks noChangeArrowheads="1"/>
          </p:cNvSpPr>
          <p:nvPr/>
        </p:nvSpPr>
        <p:spPr bwMode="auto">
          <a:xfrm>
            <a:off x="3962400" y="2741613"/>
            <a:ext cx="261938" cy="319087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H="1">
            <a:off x="3103563" y="3573463"/>
            <a:ext cx="941387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4197350" y="3560763"/>
            <a:ext cx="928688" cy="166687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H="1">
            <a:off x="3159125" y="3795713"/>
            <a:ext cx="665163" cy="898525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4308475" y="3808413"/>
            <a:ext cx="846138" cy="100965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6402" name="AutoShape 18"/>
          <p:cNvSpPr>
            <a:spLocks noChangeArrowheads="1"/>
          </p:cNvSpPr>
          <p:nvPr/>
        </p:nvSpPr>
        <p:spPr bwMode="auto">
          <a:xfrm>
            <a:off x="5056188" y="608013"/>
            <a:ext cx="528637" cy="1428750"/>
          </a:xfrm>
          <a:prstGeom prst="downArrow">
            <a:avLst>
              <a:gd name="adj1" fmla="val 62167"/>
              <a:gd name="adj2" fmla="val 130931"/>
            </a:avLst>
          </a:prstGeom>
          <a:solidFill>
            <a:srgbClr val="FF00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5614988" y="493713"/>
            <a:ext cx="1136650" cy="654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3600" b="1"/>
              <a:t>DHT</a:t>
            </a:r>
            <a:endParaRPr lang="en-US" sz="3600" b="1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>
            <a:off x="1066800" y="2286000"/>
            <a:ext cx="1828800" cy="3429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 flipH="1">
            <a:off x="990600" y="2438400"/>
            <a:ext cx="1981200" cy="3313113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6406" name="Oval 22"/>
          <p:cNvSpPr>
            <a:spLocks noChangeArrowheads="1"/>
          </p:cNvSpPr>
          <p:nvPr/>
        </p:nvSpPr>
        <p:spPr bwMode="auto">
          <a:xfrm>
            <a:off x="1066800" y="609600"/>
            <a:ext cx="3168650" cy="1368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b="1" dirty="0" err="1">
                <a:solidFill>
                  <a:schemeClr val="bg1"/>
                </a:solidFill>
              </a:rPr>
              <a:t>Genital</a:t>
            </a:r>
            <a:r>
              <a:rPr lang="tr-TR" sz="2400" b="1" dirty="0">
                <a:solidFill>
                  <a:schemeClr val="bg1"/>
                </a:solidFill>
              </a:rPr>
              <a:t> köprü</a:t>
            </a:r>
          </a:p>
        </p:txBody>
      </p:sp>
      <p:pic>
        <p:nvPicPr>
          <p:cNvPr id="16407" name="Picture 13" descr="12-13-36"/>
          <p:cNvPicPr>
            <a:picLocks noChangeAspect="1" noChangeArrowheads="1"/>
          </p:cNvPicPr>
          <p:nvPr/>
        </p:nvPicPr>
        <p:blipFill>
          <a:blip r:embed="rId2"/>
          <a:srcRect l="29366" r="2728" b="1389"/>
          <a:stretch>
            <a:fillRect/>
          </a:stretch>
        </p:blipFill>
        <p:spPr bwMode="auto">
          <a:xfrm>
            <a:off x="6130925" y="4114800"/>
            <a:ext cx="3013075" cy="2743200"/>
          </a:xfrm>
          <a:prstGeom prst="rect">
            <a:avLst/>
          </a:prstGeom>
          <a:noFill/>
          <a:ln w="57150">
            <a:solidFill>
              <a:srgbClr val="0099FF"/>
            </a:solidFill>
            <a:miter lim="800000"/>
            <a:headEnd/>
            <a:tailEnd/>
          </a:ln>
        </p:spPr>
      </p:pic>
      <p:pic>
        <p:nvPicPr>
          <p:cNvPr id="25" name="Picture 14" descr="14"/>
          <p:cNvPicPr>
            <a:picLocks noChangeAspect="1" noChangeArrowheads="1"/>
          </p:cNvPicPr>
          <p:nvPr/>
        </p:nvPicPr>
        <p:blipFill>
          <a:blip r:embed="rId3"/>
          <a:srcRect t="4180" r="67146"/>
          <a:stretch>
            <a:fillRect/>
          </a:stretch>
        </p:blipFill>
        <p:spPr>
          <a:xfrm>
            <a:off x="7772400" y="5562600"/>
            <a:ext cx="1016000" cy="1295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dist="107763" dir="18900000" algn="ctr" rotWithShape="0">
              <a:srgbClr val="80808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762000" y="333375"/>
            <a:ext cx="76200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4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46, XX </a:t>
            </a:r>
            <a:r>
              <a:rPr lang="tr-TR" sz="4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Genotipde</a:t>
            </a:r>
            <a:endParaRPr lang="tr-TR" sz="4000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916238" y="1844675"/>
            <a:ext cx="33845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3200">
                <a:effectLst>
                  <a:outerShdw blurRad="38100" dist="38100" dir="2700000" algn="tl">
                    <a:srgbClr val="010199"/>
                  </a:outerShdw>
                </a:effectLst>
              </a:rPr>
              <a:t>SRY  </a:t>
            </a:r>
            <a:r>
              <a:rPr lang="tr-TR" sz="3200">
                <a:effectLst>
                  <a:outerShdw blurRad="38100" dist="38100" dir="2700000" algn="tl">
                    <a:srgbClr val="010199"/>
                  </a:outerShdw>
                </a:effectLst>
                <a:latin typeface="Symbol" pitchFamily="18" charset="2"/>
              </a:rPr>
              <a:t>®</a:t>
            </a:r>
            <a:r>
              <a:rPr lang="tr-TR" sz="3200">
                <a:effectLst>
                  <a:outerShdw blurRad="38100" dist="38100" dir="2700000" algn="tl">
                    <a:srgbClr val="010199"/>
                  </a:outerShdw>
                </a:effectLst>
              </a:rPr>
              <a:t> Yok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447800" y="2819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3200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DAX-1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defRPr/>
            </a:pPr>
            <a:endParaRPr lang="tr-TR" sz="3200" dirty="0">
              <a:effectLst>
                <a:outerShdw blurRad="38100" dist="38100" dir="2700000" algn="tl">
                  <a:srgbClr val="010199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defRPr/>
            </a:pPr>
            <a:r>
              <a:rPr lang="tr-TR" sz="3200" dirty="0" err="1">
                <a:effectLst>
                  <a:outerShdw blurRad="38100" dist="38100" dir="2700000" algn="tl">
                    <a:srgbClr val="010199"/>
                  </a:outerShdw>
                </a:effectLst>
              </a:rPr>
              <a:t>Antitestis</a:t>
            </a:r>
            <a:endParaRPr lang="tr-TR" sz="3200" dirty="0">
              <a:effectLst>
                <a:outerShdw blurRad="38100" dist="38100" dir="2700000" algn="tl">
                  <a:srgbClr val="010199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defRPr/>
            </a:pPr>
            <a:r>
              <a:rPr lang="tr-TR" sz="3200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FOXL2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endParaRPr lang="tr-TR" sz="3200" dirty="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995738" y="3141663"/>
            <a:ext cx="31686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3200">
                <a:effectLst>
                  <a:outerShdw blurRad="38100" dist="38100" dir="2700000" algn="tl">
                    <a:srgbClr val="010199"/>
                  </a:outerShdw>
                </a:effectLst>
              </a:rPr>
              <a:t>eksprese olur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059113" y="5229225"/>
            <a:ext cx="302418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tr-TR" sz="32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Erkek genler inaktive olur</a:t>
            </a:r>
          </a:p>
        </p:txBody>
      </p:sp>
      <p:sp>
        <p:nvSpPr>
          <p:cNvPr id="17415" name="AutoShape 7"/>
          <p:cNvSpPr>
            <a:spLocks/>
          </p:cNvSpPr>
          <p:nvPr/>
        </p:nvSpPr>
        <p:spPr bwMode="auto">
          <a:xfrm>
            <a:off x="3733800" y="2895600"/>
            <a:ext cx="215900" cy="2133600"/>
          </a:xfrm>
          <a:prstGeom prst="rightBrace">
            <a:avLst>
              <a:gd name="adj1" fmla="val 50052"/>
              <a:gd name="adj2" fmla="val 50000"/>
            </a:avLst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572000" y="4292600"/>
            <a:ext cx="0" cy="86518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3430588" y="5133975"/>
            <a:ext cx="2171700" cy="12541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>
            <a:off x="3430588" y="5133975"/>
            <a:ext cx="2171700" cy="12541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362200" y="3352800"/>
            <a:ext cx="12176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2400" i="1"/>
              <a:t>Çift doz</a:t>
            </a:r>
          </a:p>
        </p:txBody>
      </p:sp>
      <p:sp>
        <p:nvSpPr>
          <p:cNvPr id="17420" name="Line 8"/>
          <p:cNvSpPr>
            <a:spLocks noChangeShapeType="1"/>
          </p:cNvSpPr>
          <p:nvPr/>
        </p:nvSpPr>
        <p:spPr bwMode="auto">
          <a:xfrm flipH="1">
            <a:off x="3170238" y="3657600"/>
            <a:ext cx="258762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887663" y="5283200"/>
            <a:ext cx="101282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KLİTORİS</a:t>
            </a:r>
            <a:endParaRPr lang="en-US" sz="1400" b="1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843213" y="5602288"/>
            <a:ext cx="982662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L. MİNOR</a:t>
            </a:r>
            <a:endParaRPr lang="en-US" sz="1400" b="1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825750" y="6176963"/>
            <a:ext cx="10318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L. MAJOR</a:t>
            </a:r>
            <a:endParaRPr lang="en-US" sz="1400" b="1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416550" y="6343650"/>
            <a:ext cx="10826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SKROTUM</a:t>
            </a:r>
            <a:endParaRPr lang="en-US" sz="1400" b="1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354638" y="5678488"/>
            <a:ext cx="827087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PENİL</a:t>
            </a:r>
          </a:p>
          <a:p>
            <a:pPr eaLnBrk="0" hangingPunct="0"/>
            <a:r>
              <a:rPr lang="tr-TR" sz="1400" b="1"/>
              <a:t>GÖVDE</a:t>
            </a:r>
            <a:endParaRPr lang="en-US" sz="1400" b="1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480050" y="5097463"/>
            <a:ext cx="855663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GLANS </a:t>
            </a:r>
          </a:p>
          <a:p>
            <a:pPr eaLnBrk="0" hangingPunct="0"/>
            <a:r>
              <a:rPr lang="tr-TR" sz="1400" b="1"/>
              <a:t>PENİS</a:t>
            </a:r>
            <a:endParaRPr lang="en-US" sz="1400" b="1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 flipH="1">
            <a:off x="3894138" y="5683250"/>
            <a:ext cx="649287" cy="26988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4862513" y="5362575"/>
            <a:ext cx="638175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168775" y="5307013"/>
            <a:ext cx="1616075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sz="6000">
                <a:solidFill>
                  <a:srgbClr val="FF0000"/>
                </a:solidFill>
                <a:latin typeface="Times New Roman" pitchFamily="18" charset="0"/>
              </a:rPr>
              <a:t>(  )</a:t>
            </a:r>
            <a:endParaRPr lang="en-US" sz="6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4462463" y="5580063"/>
            <a:ext cx="56673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sz="2400">
                <a:solidFill>
                  <a:srgbClr val="FF0000"/>
                </a:solidFill>
              </a:rPr>
              <a:t>( )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18444" name="Oval 12"/>
          <p:cNvSpPr>
            <a:spLocks noChangeArrowheads="1"/>
          </p:cNvSpPr>
          <p:nvPr/>
        </p:nvSpPr>
        <p:spPr bwMode="auto">
          <a:xfrm>
            <a:off x="4668838" y="5319713"/>
            <a:ext cx="123825" cy="123825"/>
          </a:xfrm>
          <a:prstGeom prst="ellipse">
            <a:avLst/>
          </a:prstGeom>
          <a:solidFill>
            <a:srgbClr val="FF0000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flipH="1" flipV="1">
            <a:off x="3990975" y="6262688"/>
            <a:ext cx="414338" cy="1270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4835525" y="6221413"/>
            <a:ext cx="665163" cy="207962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 flipH="1">
            <a:off x="3851275" y="5378450"/>
            <a:ext cx="649288" cy="26988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4792663" y="5834063"/>
            <a:ext cx="6096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tr-TR"/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3513138" y="4464050"/>
            <a:ext cx="1211262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2 / 3 VAGEN</a:t>
            </a:r>
            <a:endParaRPr lang="en-US" sz="1400" b="1"/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4987925" y="4464050"/>
            <a:ext cx="1033463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PROSTAT</a:t>
            </a:r>
            <a:endParaRPr lang="en-US" sz="1400" b="1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3581400" y="2895600"/>
            <a:ext cx="1014413" cy="942975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MÜLLER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Uterus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Tüpler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1/3 Vajen</a:t>
            </a:r>
            <a:endParaRPr lang="en-US" sz="1400" b="1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4832350" y="3225800"/>
            <a:ext cx="1633538" cy="942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WOLF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Epididim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Ductus deferens</a:t>
            </a:r>
          </a:p>
          <a:p>
            <a:pPr eaLnBrk="0" hangingPunct="0">
              <a:buFontTx/>
              <a:buChar char="•"/>
            </a:pPr>
            <a:r>
              <a:rPr lang="tr-TR" sz="1400" b="1"/>
              <a:t>Seminal vezikül</a:t>
            </a:r>
            <a:endParaRPr lang="en-US" sz="1400" b="1"/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5375275" y="2816225"/>
            <a:ext cx="14986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TESTESTERON</a:t>
            </a:r>
            <a:endParaRPr lang="en-US" sz="1400" b="1"/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4114800" y="2514600"/>
            <a:ext cx="593725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tr-TR" sz="1400" b="1"/>
              <a:t>AMH</a:t>
            </a:r>
          </a:p>
          <a:p>
            <a:pPr eaLnBrk="0" hangingPunct="0"/>
            <a:endParaRPr lang="en-US" sz="1400" b="1"/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 rot="-5400000">
            <a:off x="2043113" y="5570537"/>
            <a:ext cx="99060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1400" b="1"/>
              <a:t>DIŞ GENİTAL</a:t>
            </a:r>
            <a:endParaRPr lang="en-US" sz="1400" b="1"/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 rot="-5400000">
            <a:off x="2005013" y="4343400"/>
            <a:ext cx="1209675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1400" b="1"/>
              <a:t>GENİTAL SİNUS</a:t>
            </a:r>
            <a:endParaRPr lang="en-US" sz="1400" b="1"/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 rot="-5400000">
            <a:off x="2043113" y="3021012"/>
            <a:ext cx="99060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1400" b="1"/>
              <a:t>İÇ GENİTAL</a:t>
            </a:r>
            <a:endParaRPr lang="en-US" sz="1400" b="1"/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 rot="-5400000">
            <a:off x="2116138" y="1255713"/>
            <a:ext cx="9906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tr-TR" sz="1400" b="1"/>
              <a:t>GONAD</a:t>
            </a:r>
            <a:endParaRPr lang="en-US" sz="1400" b="1"/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3887788" y="0"/>
            <a:ext cx="1220787" cy="304800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>
                <a:solidFill>
                  <a:srgbClr val="000000"/>
                </a:solidFill>
              </a:rPr>
              <a:t>MEZODERM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3389313" y="873125"/>
            <a:ext cx="2209800" cy="304800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>
                <a:solidFill>
                  <a:srgbClr val="000000"/>
                </a:solidFill>
              </a:rPr>
              <a:t>BİPOTANSİYEL GONAD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4621213" y="363538"/>
            <a:ext cx="1150937" cy="523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SF-1,LIM1</a:t>
            </a:r>
          </a:p>
          <a:p>
            <a:pPr eaLnBrk="0" hangingPunct="0"/>
            <a:r>
              <a:rPr lang="tr-TR" sz="1400" b="1"/>
              <a:t>WT-1,EMX2</a:t>
            </a:r>
            <a:endParaRPr lang="en-US" sz="1400" b="1"/>
          </a:p>
        </p:txBody>
      </p:sp>
      <p:sp>
        <p:nvSpPr>
          <p:cNvPr id="18462" name="AutoShape 30"/>
          <p:cNvSpPr>
            <a:spLocks noChangeArrowheads="1"/>
          </p:cNvSpPr>
          <p:nvPr/>
        </p:nvSpPr>
        <p:spPr bwMode="auto">
          <a:xfrm>
            <a:off x="4335463" y="414338"/>
            <a:ext cx="222250" cy="290512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63" name="AutoShape 31"/>
          <p:cNvSpPr>
            <a:spLocks noChangeArrowheads="1"/>
          </p:cNvSpPr>
          <p:nvPr/>
        </p:nvSpPr>
        <p:spPr bwMode="auto">
          <a:xfrm rot="3002502">
            <a:off x="4021138" y="1216025"/>
            <a:ext cx="155575" cy="777875"/>
          </a:xfrm>
          <a:prstGeom prst="downArrow">
            <a:avLst>
              <a:gd name="adj1" fmla="val 50000"/>
              <a:gd name="adj2" fmla="val 191250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64" name="AutoShape 32"/>
          <p:cNvSpPr>
            <a:spLocks noChangeArrowheads="1"/>
          </p:cNvSpPr>
          <p:nvPr/>
        </p:nvSpPr>
        <p:spPr bwMode="auto">
          <a:xfrm rot="-3673595">
            <a:off x="4845050" y="1192213"/>
            <a:ext cx="293688" cy="881062"/>
          </a:xfrm>
          <a:prstGeom prst="downArrow">
            <a:avLst>
              <a:gd name="adj1" fmla="val 50000"/>
              <a:gd name="adj2" fmla="val 114750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 rot="-2766882">
            <a:off x="3119438" y="1412875"/>
            <a:ext cx="762000" cy="523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DAX-1</a:t>
            </a:r>
          </a:p>
          <a:p>
            <a:pPr eaLnBrk="0" hangingPunct="0"/>
            <a:r>
              <a:rPr lang="tr-TR" sz="1400" b="1"/>
              <a:t>FOXL2</a:t>
            </a:r>
            <a:endParaRPr lang="en-US" sz="1400" b="1"/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 rot="2173180">
            <a:off x="5080000" y="1277938"/>
            <a:ext cx="71755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SOX-9</a:t>
            </a:r>
          </a:p>
          <a:p>
            <a:pPr eaLnBrk="0" hangingPunct="0"/>
            <a:r>
              <a:rPr lang="tr-TR" sz="1400" b="1"/>
              <a:t>SRY</a:t>
            </a:r>
            <a:endParaRPr lang="en-US" sz="1400" b="1"/>
          </a:p>
        </p:txBody>
      </p:sp>
      <p:sp>
        <p:nvSpPr>
          <p:cNvPr id="18467" name="AutoShape 35"/>
          <p:cNvSpPr>
            <a:spLocks noChangeArrowheads="1"/>
          </p:cNvSpPr>
          <p:nvPr/>
        </p:nvSpPr>
        <p:spPr bwMode="auto">
          <a:xfrm>
            <a:off x="5943600" y="2617788"/>
            <a:ext cx="138113" cy="179387"/>
          </a:xfrm>
          <a:prstGeom prst="downArrow">
            <a:avLst>
              <a:gd name="adj1" fmla="val 50000"/>
              <a:gd name="adj2" fmla="val 49681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68" name="AutoShape 36"/>
          <p:cNvSpPr>
            <a:spLocks noChangeArrowheads="1"/>
          </p:cNvSpPr>
          <p:nvPr/>
        </p:nvSpPr>
        <p:spPr bwMode="auto">
          <a:xfrm rot="3002502">
            <a:off x="4768850" y="2532063"/>
            <a:ext cx="155575" cy="777875"/>
          </a:xfrm>
          <a:prstGeom prst="downArrow">
            <a:avLst>
              <a:gd name="adj1" fmla="val 50000"/>
              <a:gd name="adj2" fmla="val 191250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69" name="AutoShape 37"/>
          <p:cNvSpPr>
            <a:spLocks noChangeArrowheads="1"/>
          </p:cNvSpPr>
          <p:nvPr/>
        </p:nvSpPr>
        <p:spPr bwMode="auto">
          <a:xfrm rot="3002502">
            <a:off x="5763419" y="2997994"/>
            <a:ext cx="187325" cy="481013"/>
          </a:xfrm>
          <a:prstGeom prst="downArrow">
            <a:avLst>
              <a:gd name="adj1" fmla="val 50000"/>
              <a:gd name="adj2" fmla="val 98218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70" name="AutoShape 38"/>
          <p:cNvSpPr>
            <a:spLocks noChangeArrowheads="1"/>
          </p:cNvSpPr>
          <p:nvPr/>
        </p:nvSpPr>
        <p:spPr bwMode="auto">
          <a:xfrm rot="5400000">
            <a:off x="6162675" y="4391025"/>
            <a:ext cx="207963" cy="442913"/>
          </a:xfrm>
          <a:prstGeom prst="downArrow">
            <a:avLst>
              <a:gd name="adj1" fmla="val 50000"/>
              <a:gd name="adj2" fmla="val 81464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71" name="AutoShape 39"/>
          <p:cNvSpPr>
            <a:spLocks noChangeArrowheads="1"/>
          </p:cNvSpPr>
          <p:nvPr/>
        </p:nvSpPr>
        <p:spPr bwMode="auto">
          <a:xfrm rot="5400000">
            <a:off x="6100763" y="5729288"/>
            <a:ext cx="360362" cy="442912"/>
          </a:xfrm>
          <a:prstGeom prst="downArrow">
            <a:avLst>
              <a:gd name="adj1" fmla="val 50000"/>
              <a:gd name="adj2" fmla="val 47012"/>
            </a:avLst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6423025" y="3338513"/>
            <a:ext cx="88900" cy="2757487"/>
          </a:xfrm>
          <a:prstGeom prst="rect">
            <a:avLst/>
          </a:prstGeom>
          <a:solidFill>
            <a:srgbClr val="FF66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73" name="Text Box 41"/>
          <p:cNvSpPr txBox="1">
            <a:spLocks noChangeArrowheads="1"/>
          </p:cNvSpPr>
          <p:nvPr/>
        </p:nvSpPr>
        <p:spPr bwMode="auto">
          <a:xfrm rot="5400000" flipH="1">
            <a:off x="5757862" y="4651376"/>
            <a:ext cx="200342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(5 </a:t>
            </a:r>
            <a:r>
              <a:rPr lang="tr-TR" sz="1400" b="1">
                <a:latin typeface="SymbolPS" pitchFamily="18" charset="2"/>
              </a:rPr>
              <a:t>a</a:t>
            </a:r>
            <a:r>
              <a:rPr lang="tr-TR" sz="1400" b="1"/>
              <a:t> REDÜKTAZ) DHT</a:t>
            </a:r>
            <a:endParaRPr lang="en-US" sz="1400" b="1"/>
          </a:p>
        </p:txBody>
      </p:sp>
      <p:sp>
        <p:nvSpPr>
          <p:cNvPr id="18474" name="Oval 42"/>
          <p:cNvSpPr>
            <a:spLocks noChangeArrowheads="1"/>
          </p:cNvSpPr>
          <p:nvPr/>
        </p:nvSpPr>
        <p:spPr bwMode="auto">
          <a:xfrm>
            <a:off x="3297238" y="1900238"/>
            <a:ext cx="763587" cy="622300"/>
          </a:xfrm>
          <a:prstGeom prst="ellipse">
            <a:avLst/>
          </a:prstGeom>
          <a:solidFill>
            <a:srgbClr val="99CC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tr-TR" sz="1400" b="1">
                <a:solidFill>
                  <a:srgbClr val="000000"/>
                </a:solidFill>
              </a:rPr>
              <a:t>OVER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8475" name="Rectangle 43"/>
          <p:cNvSpPr>
            <a:spLocks noChangeArrowheads="1"/>
          </p:cNvSpPr>
          <p:nvPr/>
        </p:nvSpPr>
        <p:spPr bwMode="auto">
          <a:xfrm>
            <a:off x="4821238" y="1979613"/>
            <a:ext cx="1663700" cy="596900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76" name="Text Box 44"/>
          <p:cNvSpPr txBox="1">
            <a:spLocks noChangeArrowheads="1"/>
          </p:cNvSpPr>
          <p:nvPr/>
        </p:nvSpPr>
        <p:spPr bwMode="auto">
          <a:xfrm>
            <a:off x="5221288" y="2012950"/>
            <a:ext cx="8064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>
                <a:solidFill>
                  <a:srgbClr val="000000"/>
                </a:solidFill>
              </a:rPr>
              <a:t>TESTİS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8477" name="Text Box 45"/>
          <p:cNvSpPr txBox="1">
            <a:spLocks noChangeArrowheads="1"/>
          </p:cNvSpPr>
          <p:nvPr/>
        </p:nvSpPr>
        <p:spPr bwMode="auto">
          <a:xfrm>
            <a:off x="4800600" y="2293938"/>
            <a:ext cx="17145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>
                <a:solidFill>
                  <a:srgbClr val="000000"/>
                </a:solidFill>
              </a:rPr>
              <a:t>SERTOLİ  LEYDİG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8478" name="Line 46"/>
          <p:cNvSpPr>
            <a:spLocks noChangeShapeType="1"/>
          </p:cNvSpPr>
          <p:nvPr/>
        </p:nvSpPr>
        <p:spPr bwMode="auto">
          <a:xfrm>
            <a:off x="4849813" y="2286000"/>
            <a:ext cx="16621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8479" name="Line 47"/>
          <p:cNvSpPr>
            <a:spLocks noChangeShapeType="1"/>
          </p:cNvSpPr>
          <p:nvPr/>
        </p:nvSpPr>
        <p:spPr bwMode="auto">
          <a:xfrm flipV="1">
            <a:off x="5721350" y="2286000"/>
            <a:ext cx="0" cy="290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6432" name="Line 48"/>
          <p:cNvSpPr>
            <a:spLocks noChangeShapeType="1"/>
          </p:cNvSpPr>
          <p:nvPr/>
        </p:nvSpPr>
        <p:spPr bwMode="auto">
          <a:xfrm flipV="1">
            <a:off x="2840038" y="0"/>
            <a:ext cx="0" cy="6858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6433" name="Line 49"/>
          <p:cNvSpPr>
            <a:spLocks noChangeShapeType="1"/>
          </p:cNvSpPr>
          <p:nvPr/>
        </p:nvSpPr>
        <p:spPr bwMode="auto">
          <a:xfrm>
            <a:off x="2312988" y="5208588"/>
            <a:ext cx="5127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6434" name="Line 50"/>
          <p:cNvSpPr>
            <a:spLocks noChangeShapeType="1"/>
          </p:cNvSpPr>
          <p:nvPr/>
        </p:nvSpPr>
        <p:spPr bwMode="auto">
          <a:xfrm>
            <a:off x="2312988" y="4057650"/>
            <a:ext cx="5127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6435" name="Line 51"/>
          <p:cNvSpPr>
            <a:spLocks noChangeShapeType="1"/>
          </p:cNvSpPr>
          <p:nvPr/>
        </p:nvSpPr>
        <p:spPr bwMode="auto">
          <a:xfrm>
            <a:off x="2312988" y="2519363"/>
            <a:ext cx="5127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8484" name="Text Box 52"/>
          <p:cNvSpPr txBox="1">
            <a:spLocks noChangeArrowheads="1"/>
          </p:cNvSpPr>
          <p:nvPr/>
        </p:nvSpPr>
        <p:spPr bwMode="auto">
          <a:xfrm>
            <a:off x="2941638" y="6610350"/>
            <a:ext cx="22415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tr-TR" sz="1400" b="1"/>
              <a:t>SF: Sterogenetik Fökter:</a:t>
            </a:r>
            <a:endParaRPr lang="en-US" sz="1400" b="1"/>
          </a:p>
        </p:txBody>
      </p:sp>
      <p:sp>
        <p:nvSpPr>
          <p:cNvPr id="18485" name="Line 53"/>
          <p:cNvSpPr>
            <a:spLocks noChangeShapeType="1"/>
          </p:cNvSpPr>
          <p:nvPr/>
        </p:nvSpPr>
        <p:spPr bwMode="auto">
          <a:xfrm>
            <a:off x="4359275" y="2532063"/>
            <a:ext cx="477838" cy="2762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8486" name="Line 54"/>
          <p:cNvSpPr>
            <a:spLocks noChangeShapeType="1"/>
          </p:cNvSpPr>
          <p:nvPr/>
        </p:nvSpPr>
        <p:spPr bwMode="auto">
          <a:xfrm flipV="1">
            <a:off x="4387850" y="2465388"/>
            <a:ext cx="438150" cy="39846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8487" name="Line 55"/>
          <p:cNvSpPr>
            <a:spLocks noChangeShapeType="1"/>
          </p:cNvSpPr>
          <p:nvPr/>
        </p:nvSpPr>
        <p:spPr bwMode="auto">
          <a:xfrm>
            <a:off x="4891088" y="2017713"/>
            <a:ext cx="2308225" cy="422275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8488" name="Line 56"/>
          <p:cNvSpPr>
            <a:spLocks noChangeShapeType="1"/>
          </p:cNvSpPr>
          <p:nvPr/>
        </p:nvSpPr>
        <p:spPr bwMode="auto">
          <a:xfrm flipH="1">
            <a:off x="5214942" y="2000240"/>
            <a:ext cx="1814512" cy="431006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18489" name="56 Metin kutusu"/>
          <p:cNvSpPr txBox="1">
            <a:spLocks noChangeArrowheads="1"/>
          </p:cNvSpPr>
          <p:nvPr/>
        </p:nvSpPr>
        <p:spPr bwMode="auto">
          <a:xfrm>
            <a:off x="3657600" y="38100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r-TR"/>
              <a:t>WNT4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1160</Words>
  <Application>Microsoft Office PowerPoint</Application>
  <PresentationFormat>Ekran Gösterisi (4:3)</PresentationFormat>
  <Paragraphs>568</Paragraphs>
  <Slides>40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1" baseType="lpstr">
      <vt:lpstr>Ofis Teması</vt:lpstr>
      <vt:lpstr>  CGB (Cinsiyet Gelişim Bozukluğu) hastasız eğitim slaytları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 Yeni terminoloji  </vt:lpstr>
      <vt:lpstr>46,XX CGB NEDENLERİ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Hormonal Özellikleri</vt:lpstr>
      <vt:lpstr>Slayt 27</vt:lpstr>
      <vt:lpstr>46,XY CGB</vt:lpstr>
      <vt:lpstr>HİPOSPADİAS</vt:lpstr>
      <vt:lpstr>Slayt 30</vt:lpstr>
      <vt:lpstr>Androjen Eksikliğinde klinik spektrum</vt:lpstr>
      <vt:lpstr>Slayt 32</vt:lpstr>
      <vt:lpstr>Pubertal Virilizasyon Yapan Nedenler</vt:lpstr>
      <vt:lpstr>Slayt 34</vt:lpstr>
      <vt:lpstr>Slayt 35</vt:lpstr>
      <vt:lpstr>Slayt 36</vt:lpstr>
      <vt:lpstr>Slayt 37</vt:lpstr>
      <vt:lpstr>Slayt 38</vt:lpstr>
      <vt:lpstr>Cinsiyet seçiminde önemli ölçütler (2002)</vt:lpstr>
      <vt:lpstr>SON SÖZ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Nisan Bahar Okulu;  CGB hastasız eğitim slaytları</dc:title>
  <dc:creator>KALPMERKZ1677</dc:creator>
  <cp:lastModifiedBy>KALPMERKZ1677</cp:lastModifiedBy>
  <cp:revision>18</cp:revision>
  <dcterms:created xsi:type="dcterms:W3CDTF">2016-01-13T12:19:49Z</dcterms:created>
  <dcterms:modified xsi:type="dcterms:W3CDTF">2017-01-13T11:12:30Z</dcterms:modified>
</cp:coreProperties>
</file>