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14" r:id="rId3"/>
    <p:sldId id="315" r:id="rId4"/>
    <p:sldId id="316" r:id="rId5"/>
    <p:sldId id="317" r:id="rId6"/>
    <p:sldId id="318" r:id="rId7"/>
    <p:sldId id="257" r:id="rId8"/>
    <p:sldId id="267" r:id="rId9"/>
    <p:sldId id="274" r:id="rId10"/>
    <p:sldId id="269" r:id="rId11"/>
    <p:sldId id="270" r:id="rId12"/>
    <p:sldId id="272" r:id="rId13"/>
    <p:sldId id="273" r:id="rId14"/>
    <p:sldId id="280" r:id="rId15"/>
    <p:sldId id="281" r:id="rId16"/>
    <p:sldId id="283" r:id="rId17"/>
    <p:sldId id="302" r:id="rId18"/>
    <p:sldId id="289" r:id="rId19"/>
    <p:sldId id="288" r:id="rId20"/>
    <p:sldId id="285" r:id="rId21"/>
    <p:sldId id="286" r:id="rId22"/>
    <p:sldId id="290" r:id="rId23"/>
    <p:sldId id="292" r:id="rId24"/>
    <p:sldId id="291" r:id="rId25"/>
    <p:sldId id="298" r:id="rId26"/>
    <p:sldId id="306" r:id="rId27"/>
    <p:sldId id="311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4" y="44624"/>
            <a:ext cx="900000" cy="9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Resi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4624"/>
            <a:ext cx="909541" cy="9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Metin kutusu 8"/>
          <p:cNvSpPr txBox="1"/>
          <p:nvPr userDrawn="1"/>
        </p:nvSpPr>
        <p:spPr>
          <a:xfrm>
            <a:off x="1547664" y="163002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C00000"/>
                </a:solidFill>
              </a:rPr>
              <a:t>ANKARA ÜNİVERSİTESİ</a:t>
            </a:r>
            <a:r>
              <a:rPr lang="tr-TR" sz="2000" b="1" baseline="0" dirty="0" smtClean="0">
                <a:solidFill>
                  <a:srgbClr val="C00000"/>
                </a:solidFill>
              </a:rPr>
              <a:t> VETERİNER FAKÜLTESİ</a:t>
            </a:r>
          </a:p>
          <a:p>
            <a:pPr algn="ctr"/>
            <a:r>
              <a:rPr lang="tr-TR" sz="2000" b="1" baseline="0" dirty="0" smtClean="0">
                <a:solidFill>
                  <a:srgbClr val="C00000"/>
                </a:solidFill>
              </a:rPr>
              <a:t>ANATOMİ ANABİLİM DALI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11" name="Düz Bağlayıcı 10"/>
          <p:cNvCxnSpPr/>
          <p:nvPr userDrawn="1"/>
        </p:nvCxnSpPr>
        <p:spPr>
          <a:xfrm>
            <a:off x="1835696" y="836712"/>
            <a:ext cx="547260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Düz Bağlayıcı 11"/>
          <p:cNvCxnSpPr/>
          <p:nvPr userDrawn="1"/>
        </p:nvCxnSpPr>
        <p:spPr>
          <a:xfrm>
            <a:off x="1854357" y="188640"/>
            <a:ext cx="547260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73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730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67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4" y="6189190"/>
            <a:ext cx="612000" cy="61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Resi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048" y="6189190"/>
            <a:ext cx="618488" cy="61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Metin kutusu 9"/>
          <p:cNvSpPr txBox="1"/>
          <p:nvPr userDrawn="1"/>
        </p:nvSpPr>
        <p:spPr>
          <a:xfrm>
            <a:off x="1331640" y="6519051"/>
            <a:ext cx="640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C00000"/>
                </a:solidFill>
              </a:rPr>
              <a:t>ANKARA ÜNİVERSİTESİ</a:t>
            </a:r>
            <a:r>
              <a:rPr lang="tr-TR" sz="1400" baseline="0" dirty="0" smtClean="0">
                <a:solidFill>
                  <a:srgbClr val="C00000"/>
                </a:solidFill>
              </a:rPr>
              <a:t> VETERİNER FAKÜLTESİ ANATOMİ ANABİLİM DALI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2" name="Düz Bağlayıcı 11"/>
          <p:cNvCxnSpPr/>
          <p:nvPr userDrawn="1"/>
        </p:nvCxnSpPr>
        <p:spPr>
          <a:xfrm>
            <a:off x="971600" y="6405962"/>
            <a:ext cx="727280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96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580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322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124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39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404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53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21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14.06.2017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142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Autofit/>
          </a:bodyPr>
          <a:lstStyle/>
          <a:p>
            <a:r>
              <a:rPr lang="tr-TR" dirty="0" smtClean="0">
                <a:solidFill>
                  <a:srgbClr val="002060"/>
                </a:solidFill>
              </a:rPr>
              <a:t>SYSTEMA RESPIRATORIUM</a:t>
            </a:r>
            <a:br>
              <a:rPr lang="tr-TR" dirty="0" smtClean="0">
                <a:solidFill>
                  <a:srgbClr val="002060"/>
                </a:solidFill>
              </a:rPr>
            </a:br>
            <a:r>
              <a:rPr lang="tr-TR" dirty="0" smtClean="0">
                <a:solidFill>
                  <a:srgbClr val="002060"/>
                </a:solidFill>
              </a:rPr>
              <a:t>SOLUNUM SİSTEMİ (2016)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699792" y="4221088"/>
            <a:ext cx="4032448" cy="694928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C00000"/>
                </a:solidFill>
              </a:rPr>
              <a:t>YRD.DOÇ.DR. OKAN EKİM</a:t>
            </a:r>
          </a:p>
        </p:txBody>
      </p:sp>
    </p:spTree>
    <p:extLst>
      <p:ext uri="{BB962C8B-B14F-4D97-AF65-F5344CB8AC3E}">
        <p14:creationId xmlns:p14="http://schemas.microsoft.com/office/powerpoint/2010/main" val="352841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3347864" cy="908720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CAVUM NASI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052736"/>
            <a:ext cx="6156176" cy="4270548"/>
          </a:xfrm>
        </p:spPr>
        <p:txBody>
          <a:bodyPr>
            <a:normAutofit lnSpcReduction="10000"/>
          </a:bodyPr>
          <a:lstStyle/>
          <a:p>
            <a:r>
              <a:rPr lang="tr-TR" sz="2400" b="1" dirty="0" err="1"/>
              <a:t>Cavum</a:t>
            </a:r>
            <a:r>
              <a:rPr lang="tr-TR" sz="2400" b="1" dirty="0"/>
              <a:t> </a:t>
            </a:r>
            <a:r>
              <a:rPr lang="tr-TR" sz="2400" b="1" dirty="0" err="1"/>
              <a:t>nasi</a:t>
            </a:r>
            <a:r>
              <a:rPr lang="tr-TR" sz="2400" b="1" dirty="0"/>
              <a:t> </a:t>
            </a:r>
            <a:r>
              <a:rPr lang="tr-TR" sz="2400" b="1" dirty="0" err="1"/>
              <a:t>dextrum</a:t>
            </a:r>
            <a:r>
              <a:rPr lang="tr-TR" sz="2400" b="1" dirty="0"/>
              <a:t> et </a:t>
            </a:r>
            <a:r>
              <a:rPr lang="tr-TR" sz="2400" b="1" dirty="0" err="1"/>
              <a:t>sinistrum</a:t>
            </a:r>
            <a:endParaRPr lang="tr-TR" sz="2400" b="1" dirty="0"/>
          </a:p>
          <a:p>
            <a:r>
              <a:rPr lang="tr-TR" sz="2400" b="1" dirty="0" err="1"/>
              <a:t>Septum</a:t>
            </a:r>
            <a:r>
              <a:rPr lang="tr-TR" sz="2400" b="1" dirty="0"/>
              <a:t> </a:t>
            </a:r>
            <a:r>
              <a:rPr lang="tr-TR" sz="2400" b="1" dirty="0" err="1"/>
              <a:t>nasi</a:t>
            </a:r>
            <a:endParaRPr lang="tr-TR" sz="2400" b="1" dirty="0"/>
          </a:p>
          <a:p>
            <a:r>
              <a:rPr lang="tr-TR" sz="2400" b="1" dirty="0" err="1"/>
              <a:t>Cartilago</a:t>
            </a:r>
            <a:r>
              <a:rPr lang="tr-TR" sz="2400" b="1" dirty="0"/>
              <a:t> </a:t>
            </a:r>
            <a:r>
              <a:rPr lang="tr-TR" sz="2400" b="1" dirty="0" err="1"/>
              <a:t>septi</a:t>
            </a:r>
            <a:r>
              <a:rPr lang="tr-TR" sz="2400" b="1" dirty="0"/>
              <a:t> </a:t>
            </a:r>
            <a:r>
              <a:rPr lang="tr-TR" sz="2400" b="1" dirty="0" err="1" smtClean="0"/>
              <a:t>nasi</a:t>
            </a:r>
            <a:endParaRPr lang="tr-TR" sz="2400" b="1" dirty="0" smtClean="0"/>
          </a:p>
          <a:p>
            <a:r>
              <a:rPr lang="tr-TR" sz="2400" b="1" dirty="0" err="1" smtClean="0"/>
              <a:t>Punctum</a:t>
            </a:r>
            <a:r>
              <a:rPr lang="tr-TR" sz="2400" b="1" dirty="0" smtClean="0"/>
              <a:t> </a:t>
            </a:r>
            <a:r>
              <a:rPr lang="tr-TR" sz="2400" b="1" dirty="0"/>
              <a:t>n</a:t>
            </a:r>
            <a:r>
              <a:rPr lang="es-ES" sz="2400" b="1" dirty="0" smtClean="0"/>
              <a:t>asal</a:t>
            </a:r>
            <a:r>
              <a:rPr lang="tr-TR" sz="2400" b="1" dirty="0" smtClean="0"/>
              <a:t>e ve </a:t>
            </a:r>
            <a:r>
              <a:rPr lang="tr-TR" sz="2400" b="1" dirty="0" err="1" smtClean="0"/>
              <a:t>ductus</a:t>
            </a:r>
            <a:r>
              <a:rPr lang="tr-TR" sz="2400" b="1" dirty="0" smtClean="0"/>
              <a:t> </a:t>
            </a:r>
            <a:r>
              <a:rPr lang="es-ES" sz="2400" b="1" dirty="0" smtClean="0"/>
              <a:t>nasolacrimal</a:t>
            </a:r>
            <a:r>
              <a:rPr lang="tr-TR" sz="2400" b="1" dirty="0" smtClean="0"/>
              <a:t>is</a:t>
            </a:r>
            <a:endParaRPr lang="tr-TR" sz="2400" b="1" dirty="0"/>
          </a:p>
          <a:p>
            <a:endParaRPr lang="tr-TR" sz="2400" b="1" dirty="0"/>
          </a:p>
          <a:p>
            <a:r>
              <a:rPr lang="tr-TR" sz="2400" b="1" dirty="0" err="1" smtClean="0"/>
              <a:t>Concha</a:t>
            </a:r>
            <a:r>
              <a:rPr lang="tr-TR" sz="2400" b="1" dirty="0" smtClean="0"/>
              <a:t> </a:t>
            </a:r>
            <a:r>
              <a:rPr lang="tr-TR" sz="2400" b="1" dirty="0" err="1"/>
              <a:t>nasalis</a:t>
            </a:r>
            <a:r>
              <a:rPr lang="tr-TR" sz="2400" b="1" dirty="0"/>
              <a:t> </a:t>
            </a:r>
            <a:r>
              <a:rPr lang="tr-TR" sz="2400" b="1" dirty="0" err="1" smtClean="0"/>
              <a:t>dorsalis</a:t>
            </a:r>
            <a:r>
              <a:rPr lang="tr-TR" sz="2400" b="1" dirty="0" smtClean="0"/>
              <a:t> </a:t>
            </a:r>
            <a:r>
              <a:rPr lang="tr-TR" sz="2400" b="1" dirty="0" smtClean="0">
                <a:sym typeface="Wingdings" pitchFamily="2" charset="2"/>
              </a:rPr>
              <a:t> </a:t>
            </a:r>
            <a:r>
              <a:rPr lang="tr-TR" sz="2400" b="1" dirty="0" err="1" smtClean="0"/>
              <a:t>Endoturbinale</a:t>
            </a:r>
            <a:r>
              <a:rPr lang="tr-TR" sz="2400" b="1" dirty="0" smtClean="0"/>
              <a:t> I</a:t>
            </a:r>
            <a:endParaRPr lang="tr-TR" sz="2400" b="1" dirty="0"/>
          </a:p>
          <a:p>
            <a:pPr marL="0" indent="0">
              <a:buNone/>
            </a:pPr>
            <a:r>
              <a:rPr lang="tr-TR" sz="2400" b="1" dirty="0" smtClean="0"/>
              <a:t>	</a:t>
            </a:r>
            <a:r>
              <a:rPr lang="tr-TR" sz="2400" b="1" dirty="0" err="1" smtClean="0"/>
              <a:t>Plica</a:t>
            </a:r>
            <a:r>
              <a:rPr lang="tr-TR" sz="2400" b="1" dirty="0" smtClean="0"/>
              <a:t> </a:t>
            </a:r>
            <a:r>
              <a:rPr lang="tr-TR" sz="2400" b="1" dirty="0" err="1"/>
              <a:t>recta</a:t>
            </a:r>
            <a:endParaRPr lang="tr-TR" sz="2400" b="1" dirty="0"/>
          </a:p>
          <a:p>
            <a:r>
              <a:rPr lang="tr-TR" sz="2400" b="1" dirty="0" err="1" smtClean="0"/>
              <a:t>Concha</a:t>
            </a:r>
            <a:r>
              <a:rPr lang="tr-TR" sz="2400" b="1" dirty="0" smtClean="0"/>
              <a:t> </a:t>
            </a:r>
            <a:r>
              <a:rPr lang="tr-TR" sz="2400" b="1" dirty="0" err="1"/>
              <a:t>nasalis</a:t>
            </a:r>
            <a:r>
              <a:rPr lang="tr-TR" sz="2400" b="1" dirty="0"/>
              <a:t> </a:t>
            </a:r>
            <a:r>
              <a:rPr lang="tr-TR" sz="2400" b="1" dirty="0" err="1" smtClean="0"/>
              <a:t>media</a:t>
            </a:r>
            <a:r>
              <a:rPr lang="tr-TR" sz="2400" b="1" dirty="0" smtClean="0"/>
              <a:t> </a:t>
            </a:r>
            <a:r>
              <a:rPr lang="tr-TR" sz="2400" b="1" dirty="0" smtClean="0">
                <a:sym typeface="Wingdings" pitchFamily="2" charset="2"/>
              </a:rPr>
              <a:t> </a:t>
            </a:r>
            <a:r>
              <a:rPr lang="tr-TR" sz="2400" b="1" dirty="0" err="1" smtClean="0"/>
              <a:t>Endoturbinale</a:t>
            </a:r>
            <a:r>
              <a:rPr lang="tr-TR" sz="2400" b="1" dirty="0" smtClean="0"/>
              <a:t> </a:t>
            </a:r>
            <a:r>
              <a:rPr lang="tr-TR" sz="2400" b="1" dirty="0"/>
              <a:t>II</a:t>
            </a:r>
          </a:p>
          <a:p>
            <a:r>
              <a:rPr lang="tr-TR" sz="2400" b="1" dirty="0" err="1" smtClean="0"/>
              <a:t>Concha</a:t>
            </a:r>
            <a:r>
              <a:rPr lang="tr-TR" sz="2400" b="1" dirty="0" smtClean="0"/>
              <a:t> </a:t>
            </a:r>
            <a:r>
              <a:rPr lang="tr-TR" sz="2400" b="1" dirty="0" err="1"/>
              <a:t>nasalis</a:t>
            </a:r>
            <a:r>
              <a:rPr lang="tr-TR" sz="2400" b="1" dirty="0"/>
              <a:t> </a:t>
            </a:r>
            <a:r>
              <a:rPr lang="tr-TR" sz="2400" b="1" dirty="0" err="1" smtClean="0"/>
              <a:t>ventralis</a:t>
            </a:r>
            <a:r>
              <a:rPr lang="tr-TR" sz="2400" b="1" dirty="0" smtClean="0"/>
              <a:t> </a:t>
            </a:r>
            <a:r>
              <a:rPr lang="tr-TR" sz="2400" b="1" dirty="0" smtClean="0">
                <a:sym typeface="Wingdings" pitchFamily="2" charset="2"/>
              </a:rPr>
              <a:t> </a:t>
            </a:r>
            <a:r>
              <a:rPr lang="tr-TR" sz="2400" b="1" dirty="0" err="1" smtClean="0"/>
              <a:t>Maxilloturbinale</a:t>
            </a:r>
            <a:endParaRPr lang="tr-TR" sz="2400" b="1" dirty="0"/>
          </a:p>
          <a:p>
            <a:pPr marL="0" indent="0">
              <a:buNone/>
            </a:pPr>
            <a:r>
              <a:rPr lang="tr-TR" sz="2400" b="1" dirty="0" smtClean="0"/>
              <a:t>	</a:t>
            </a:r>
            <a:r>
              <a:rPr lang="tr-TR" sz="2400" b="1" dirty="0" err="1" smtClean="0"/>
              <a:t>Plica</a:t>
            </a:r>
            <a:r>
              <a:rPr lang="tr-TR" sz="2400" b="1" dirty="0" smtClean="0"/>
              <a:t> </a:t>
            </a:r>
            <a:r>
              <a:rPr lang="tr-TR" sz="2400" b="1" dirty="0" err="1"/>
              <a:t>alaris</a:t>
            </a:r>
            <a:r>
              <a:rPr lang="tr-TR" sz="2400" b="1" dirty="0" smtClean="0"/>
              <a:t>, </a:t>
            </a:r>
            <a:r>
              <a:rPr lang="tr-TR" sz="2400" b="1" dirty="0" err="1"/>
              <a:t>p</a:t>
            </a:r>
            <a:r>
              <a:rPr lang="tr-TR" sz="2400" b="1" dirty="0" err="1" smtClean="0"/>
              <a:t>lica</a:t>
            </a:r>
            <a:r>
              <a:rPr lang="tr-TR" sz="2400" b="1" dirty="0" smtClean="0"/>
              <a:t> </a:t>
            </a:r>
            <a:r>
              <a:rPr lang="tr-TR" sz="2400" b="1" dirty="0" err="1"/>
              <a:t>basalis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415506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36512" y="72008"/>
            <a:ext cx="6022504" cy="6237312"/>
          </a:xfrm>
        </p:spPr>
        <p:txBody>
          <a:bodyPr>
            <a:normAutofit fontScale="62500" lnSpcReduction="20000"/>
          </a:bodyPr>
          <a:lstStyle/>
          <a:p>
            <a:r>
              <a:rPr lang="tr-TR" sz="3400" b="1" dirty="0" err="1"/>
              <a:t>Meatus</a:t>
            </a:r>
            <a:r>
              <a:rPr lang="tr-TR" sz="3400" b="1" dirty="0"/>
              <a:t> </a:t>
            </a:r>
            <a:r>
              <a:rPr lang="tr-TR" sz="3400" b="1" dirty="0" err="1"/>
              <a:t>nasi</a:t>
            </a:r>
            <a:r>
              <a:rPr lang="tr-TR" sz="3400" b="1" dirty="0"/>
              <a:t> </a:t>
            </a:r>
            <a:r>
              <a:rPr lang="tr-TR" sz="3400" b="1" dirty="0" err="1" smtClean="0"/>
              <a:t>dorsalis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</a:t>
            </a:r>
            <a:r>
              <a:rPr lang="tr-TR" sz="3400" b="1" dirty="0" smtClean="0"/>
              <a:t> Koku yolu</a:t>
            </a:r>
            <a:endParaRPr lang="tr-TR" sz="3400" b="1" dirty="0"/>
          </a:p>
          <a:p>
            <a:r>
              <a:rPr lang="tr-TR" sz="3400" b="1" dirty="0" err="1"/>
              <a:t>Meatus</a:t>
            </a:r>
            <a:r>
              <a:rPr lang="tr-TR" sz="3400" b="1" dirty="0"/>
              <a:t> </a:t>
            </a:r>
            <a:r>
              <a:rPr lang="tr-TR" sz="3400" b="1" dirty="0" err="1"/>
              <a:t>nasi</a:t>
            </a:r>
            <a:r>
              <a:rPr lang="tr-TR" sz="3400" b="1" dirty="0"/>
              <a:t> </a:t>
            </a:r>
            <a:r>
              <a:rPr lang="tr-TR" sz="3400" b="1" dirty="0" err="1" smtClean="0"/>
              <a:t>medius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</a:t>
            </a:r>
            <a:r>
              <a:rPr lang="tr-TR" sz="3400" b="1" dirty="0" err="1">
                <a:sym typeface="Wingdings" pitchFamily="2" charset="2"/>
              </a:rPr>
              <a:t>S</a:t>
            </a:r>
            <a:r>
              <a:rPr lang="tr-TR" sz="3400" b="1" dirty="0" err="1" smtClean="0"/>
              <a:t>inus</a:t>
            </a:r>
            <a:r>
              <a:rPr lang="tr-TR" sz="3400" b="1" dirty="0" smtClean="0"/>
              <a:t> yolu </a:t>
            </a:r>
          </a:p>
          <a:p>
            <a:pPr marL="0" indent="0">
              <a:buNone/>
            </a:pPr>
            <a:r>
              <a:rPr lang="tr-TR" sz="3400" b="1" dirty="0"/>
              <a:t>	</a:t>
            </a:r>
            <a:r>
              <a:rPr lang="tr-TR" sz="3400" b="1" dirty="0" err="1" smtClean="0"/>
              <a:t>Apertura</a:t>
            </a:r>
            <a:r>
              <a:rPr lang="tr-TR" sz="3400" b="1" dirty="0" smtClean="0"/>
              <a:t> </a:t>
            </a:r>
            <a:r>
              <a:rPr lang="tr-TR" sz="3400" b="1" dirty="0" err="1" smtClean="0"/>
              <a:t>nasomaxillaris</a:t>
            </a:r>
            <a:endParaRPr lang="tr-TR" sz="3400" b="1" dirty="0"/>
          </a:p>
          <a:p>
            <a:r>
              <a:rPr lang="tr-TR" sz="3400" b="1" dirty="0" err="1"/>
              <a:t>Meatus</a:t>
            </a:r>
            <a:r>
              <a:rPr lang="tr-TR" sz="3400" b="1" dirty="0"/>
              <a:t> </a:t>
            </a:r>
            <a:r>
              <a:rPr lang="tr-TR" sz="3400" b="1" dirty="0" err="1"/>
              <a:t>nasi</a:t>
            </a:r>
            <a:r>
              <a:rPr lang="tr-TR" sz="3400" b="1" dirty="0"/>
              <a:t> </a:t>
            </a:r>
            <a:r>
              <a:rPr lang="tr-TR" sz="3400" b="1" dirty="0" err="1" smtClean="0"/>
              <a:t>ventralis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S</a:t>
            </a:r>
            <a:r>
              <a:rPr lang="tr-TR" sz="3400" b="1" dirty="0" smtClean="0"/>
              <a:t>olunum yolu</a:t>
            </a:r>
            <a:endParaRPr lang="tr-TR" sz="3400" b="1" dirty="0"/>
          </a:p>
          <a:p>
            <a:r>
              <a:rPr lang="tr-TR" sz="3400" b="1" dirty="0" err="1"/>
              <a:t>Meatus</a:t>
            </a:r>
            <a:r>
              <a:rPr lang="tr-TR" sz="3400" b="1" dirty="0"/>
              <a:t> </a:t>
            </a:r>
            <a:r>
              <a:rPr lang="tr-TR" sz="3400" b="1" dirty="0" err="1"/>
              <a:t>nasi</a:t>
            </a:r>
            <a:r>
              <a:rPr lang="tr-TR" sz="3400" b="1" dirty="0"/>
              <a:t> </a:t>
            </a:r>
            <a:r>
              <a:rPr lang="tr-TR" sz="3400" b="1" dirty="0" err="1" smtClean="0"/>
              <a:t>communis</a:t>
            </a:r>
            <a:endParaRPr lang="tr-TR" sz="3400" b="1" dirty="0" smtClean="0"/>
          </a:p>
          <a:p>
            <a:pPr marL="0" indent="0">
              <a:buNone/>
            </a:pPr>
            <a:endParaRPr lang="tr-TR" sz="3400" b="1" dirty="0" smtClean="0"/>
          </a:p>
          <a:p>
            <a:pPr marL="0" indent="0">
              <a:buNone/>
            </a:pPr>
            <a:endParaRPr lang="tr-TR" sz="3400" b="1" dirty="0" smtClean="0"/>
          </a:p>
          <a:p>
            <a:r>
              <a:rPr lang="tr-TR" sz="4600" b="1" dirty="0" smtClean="0">
                <a:solidFill>
                  <a:srgbClr val="C00000"/>
                </a:solidFill>
              </a:rPr>
              <a:t>Burun </a:t>
            </a:r>
            <a:r>
              <a:rPr lang="tr-TR" sz="4600" b="1" dirty="0">
                <a:solidFill>
                  <a:srgbClr val="C00000"/>
                </a:solidFill>
              </a:rPr>
              <a:t>Mukozası ;</a:t>
            </a:r>
          </a:p>
          <a:p>
            <a:endParaRPr lang="tr-TR" sz="3400" b="1" dirty="0"/>
          </a:p>
          <a:p>
            <a:r>
              <a:rPr lang="tr-TR" sz="3400" b="1" dirty="0" err="1"/>
              <a:t>Regio</a:t>
            </a:r>
            <a:r>
              <a:rPr lang="tr-TR" sz="3400" b="1" dirty="0"/>
              <a:t> </a:t>
            </a:r>
            <a:r>
              <a:rPr lang="tr-TR" sz="3400" b="1" dirty="0" err="1" smtClean="0"/>
              <a:t>vestibularis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</a:t>
            </a:r>
            <a:r>
              <a:rPr lang="tr-TR" sz="3400" b="1" dirty="0" smtClean="0"/>
              <a:t>Kutan </a:t>
            </a:r>
            <a:r>
              <a:rPr lang="tr-TR" sz="3400" b="1" dirty="0"/>
              <a:t>mukoza</a:t>
            </a:r>
          </a:p>
          <a:p>
            <a:r>
              <a:rPr lang="tr-TR" sz="3400" b="1" dirty="0" err="1"/>
              <a:t>Regio</a:t>
            </a:r>
            <a:r>
              <a:rPr lang="tr-TR" sz="3400" b="1" dirty="0"/>
              <a:t> </a:t>
            </a:r>
            <a:r>
              <a:rPr lang="tr-TR" sz="3400" b="1" dirty="0" err="1" smtClean="0"/>
              <a:t>respiratoria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</a:t>
            </a:r>
            <a:r>
              <a:rPr lang="tr-TR" sz="3400" b="1" dirty="0" err="1" smtClean="0"/>
              <a:t>Respiratorik</a:t>
            </a:r>
            <a:r>
              <a:rPr lang="tr-TR" sz="3400" b="1" dirty="0" smtClean="0"/>
              <a:t> mukoza</a:t>
            </a:r>
          </a:p>
          <a:p>
            <a:pPr lvl="1"/>
            <a:r>
              <a:rPr lang="tr-TR" sz="3000" b="1" dirty="0" smtClean="0"/>
              <a:t>Titrek tüyler ve </a:t>
            </a:r>
            <a:r>
              <a:rPr lang="tr-TR" sz="3000" b="1" dirty="0" err="1" smtClean="0"/>
              <a:t>silli</a:t>
            </a:r>
            <a:r>
              <a:rPr lang="tr-TR" sz="3000" b="1" dirty="0" smtClean="0"/>
              <a:t> hücreler</a:t>
            </a:r>
          </a:p>
          <a:p>
            <a:pPr lvl="1"/>
            <a:r>
              <a:rPr lang="tr-TR" sz="3400" b="1" dirty="0" err="1" smtClean="0"/>
              <a:t>Seröz</a:t>
            </a:r>
            <a:r>
              <a:rPr lang="tr-TR" sz="3400" b="1" dirty="0" smtClean="0"/>
              <a:t> ve </a:t>
            </a:r>
            <a:r>
              <a:rPr lang="tr-TR" sz="3400" b="1" dirty="0" err="1" smtClean="0"/>
              <a:t>müköz</a:t>
            </a:r>
            <a:r>
              <a:rPr lang="tr-TR" sz="3400" b="1" dirty="0" smtClean="0"/>
              <a:t> bezler</a:t>
            </a:r>
            <a:endParaRPr lang="tr-TR" sz="3400" b="1" dirty="0"/>
          </a:p>
          <a:p>
            <a:r>
              <a:rPr lang="tr-TR" sz="3400" b="1" dirty="0" err="1"/>
              <a:t>Regio</a:t>
            </a:r>
            <a:r>
              <a:rPr lang="tr-TR" sz="3400" b="1" dirty="0"/>
              <a:t> </a:t>
            </a:r>
            <a:r>
              <a:rPr lang="tr-TR" sz="3400" b="1" dirty="0" err="1" smtClean="0"/>
              <a:t>olfactoria</a:t>
            </a:r>
            <a:r>
              <a:rPr lang="tr-TR" sz="3400" b="1" dirty="0" smtClean="0"/>
              <a:t> </a:t>
            </a:r>
            <a:r>
              <a:rPr lang="tr-TR" sz="3400" b="1" dirty="0" smtClean="0">
                <a:sym typeface="Wingdings" pitchFamily="2" charset="2"/>
              </a:rPr>
              <a:t> </a:t>
            </a:r>
            <a:r>
              <a:rPr lang="tr-TR" sz="3400" b="1" dirty="0" err="1" smtClean="0"/>
              <a:t>Olfactorik</a:t>
            </a:r>
            <a:r>
              <a:rPr lang="tr-TR" sz="3400" b="1" dirty="0" smtClean="0"/>
              <a:t> mukoza</a:t>
            </a:r>
          </a:p>
          <a:p>
            <a:pPr lvl="1"/>
            <a:r>
              <a:rPr lang="tr-TR" sz="3000" b="1" dirty="0" smtClean="0"/>
              <a:t>Destek hücreleri</a:t>
            </a:r>
          </a:p>
          <a:p>
            <a:pPr lvl="1"/>
            <a:r>
              <a:rPr lang="tr-TR" sz="3400" b="1" dirty="0" err="1" smtClean="0"/>
              <a:t>Olfaktorik</a:t>
            </a:r>
            <a:r>
              <a:rPr lang="tr-TR" sz="3400" b="1" dirty="0" smtClean="0"/>
              <a:t> hücreler</a:t>
            </a:r>
          </a:p>
          <a:p>
            <a:pPr lvl="1"/>
            <a:r>
              <a:rPr lang="tr-TR" sz="3400" b="1" dirty="0" err="1" smtClean="0"/>
              <a:t>Bipolar</a:t>
            </a:r>
            <a:r>
              <a:rPr lang="tr-TR" sz="3400" b="1" dirty="0" smtClean="0"/>
              <a:t> </a:t>
            </a:r>
            <a:r>
              <a:rPr lang="tr-TR" sz="3400" b="1" dirty="0"/>
              <a:t>sinir </a:t>
            </a:r>
            <a:r>
              <a:rPr lang="tr-TR" sz="3400" b="1" dirty="0" smtClean="0"/>
              <a:t>hücreleri</a:t>
            </a:r>
          </a:p>
          <a:p>
            <a:pPr lvl="1"/>
            <a:r>
              <a:rPr lang="tr-TR" sz="3400" b="1" dirty="0" smtClean="0"/>
              <a:t>Bazal hücreler</a:t>
            </a:r>
          </a:p>
          <a:p>
            <a:pPr lvl="1"/>
            <a:r>
              <a:rPr lang="tr-TR" sz="3400" b="1" dirty="0" err="1" smtClean="0"/>
              <a:t>Olfaktorik</a:t>
            </a:r>
            <a:r>
              <a:rPr lang="tr-TR" sz="3400" b="1" dirty="0" smtClean="0"/>
              <a:t> bezler (</a:t>
            </a:r>
            <a:r>
              <a:rPr lang="tr-TR" sz="3400" b="1" dirty="0" err="1" smtClean="0"/>
              <a:t>Bowman</a:t>
            </a:r>
            <a:r>
              <a:rPr lang="tr-TR" sz="3400" b="1" dirty="0" smtClean="0"/>
              <a:t> </a:t>
            </a:r>
            <a:r>
              <a:rPr lang="tr-TR" sz="3400" b="1" dirty="0" err="1" smtClean="0"/>
              <a:t>glands</a:t>
            </a:r>
            <a:r>
              <a:rPr lang="tr-TR" sz="3400" b="1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40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2880320"/>
          </a:xfrm>
        </p:spPr>
        <p:txBody>
          <a:bodyPr>
            <a:normAutofit/>
          </a:bodyPr>
          <a:lstStyle/>
          <a:p>
            <a:r>
              <a:rPr lang="tr-TR" sz="3600" b="1" dirty="0" err="1"/>
              <a:t>Organum</a:t>
            </a:r>
            <a:r>
              <a:rPr lang="tr-TR" sz="3600" b="1" dirty="0"/>
              <a:t> </a:t>
            </a:r>
            <a:r>
              <a:rPr lang="tr-TR" sz="3600" b="1" dirty="0" err="1" smtClean="0"/>
              <a:t>vomeronasale</a:t>
            </a:r>
            <a:r>
              <a:rPr lang="tr-TR" sz="3600" b="1" dirty="0" smtClean="0"/>
              <a:t> (</a:t>
            </a:r>
            <a:r>
              <a:rPr lang="tr-TR" sz="3600" b="1" dirty="0" err="1" smtClean="0"/>
              <a:t>Jacobson</a:t>
            </a:r>
            <a:r>
              <a:rPr lang="tr-TR" sz="3600" b="1" dirty="0" smtClean="0"/>
              <a:t> Organı)</a:t>
            </a:r>
            <a:endParaRPr lang="tr-TR" sz="3600" b="1" dirty="0"/>
          </a:p>
          <a:p>
            <a:r>
              <a:rPr lang="tr-TR" sz="3600" b="1" dirty="0" err="1"/>
              <a:t>Ductus</a:t>
            </a:r>
            <a:r>
              <a:rPr lang="tr-TR" sz="3600" b="1" dirty="0"/>
              <a:t> </a:t>
            </a:r>
            <a:r>
              <a:rPr lang="tr-TR" sz="3600" b="1" dirty="0" err="1"/>
              <a:t>incisivus</a:t>
            </a:r>
            <a:r>
              <a:rPr lang="tr-TR" sz="3600" b="1" dirty="0"/>
              <a:t> </a:t>
            </a:r>
            <a:r>
              <a:rPr lang="tr-TR" sz="3600" b="1" dirty="0" smtClean="0"/>
              <a:t>(</a:t>
            </a:r>
            <a:r>
              <a:rPr lang="tr-TR" sz="3600" b="1" dirty="0" err="1" smtClean="0"/>
              <a:t>Duct</a:t>
            </a:r>
            <a:r>
              <a:rPr lang="tr-TR" sz="3600" b="1" dirty="0"/>
              <a:t>. </a:t>
            </a:r>
            <a:r>
              <a:rPr lang="tr-TR" sz="3600" b="1" dirty="0" err="1" smtClean="0"/>
              <a:t>nasopalatinus</a:t>
            </a:r>
            <a:r>
              <a:rPr lang="tr-TR" sz="3600" b="1" dirty="0" smtClean="0"/>
              <a:t>)</a:t>
            </a:r>
          </a:p>
          <a:p>
            <a:r>
              <a:rPr lang="tr-TR" sz="3600" b="1" dirty="0" err="1" smtClean="0"/>
              <a:t>Flehmen</a:t>
            </a:r>
            <a:r>
              <a:rPr lang="tr-TR" sz="3600" b="1" dirty="0" smtClean="0"/>
              <a:t> reaksiyonu / aksiyonu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24088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61876"/>
            <a:ext cx="8686800" cy="576064"/>
          </a:xfrm>
        </p:spPr>
        <p:txBody>
          <a:bodyPr>
            <a:noAutofit/>
          </a:bodyPr>
          <a:lstStyle/>
          <a:p>
            <a:pPr algn="l"/>
            <a:r>
              <a:rPr lang="tr-TR" b="1" dirty="0">
                <a:solidFill>
                  <a:srgbClr val="C00000"/>
                </a:solidFill>
              </a:rPr>
              <a:t>SINUS </a:t>
            </a:r>
            <a:r>
              <a:rPr lang="tr-TR" b="1" dirty="0" smtClean="0">
                <a:solidFill>
                  <a:srgbClr val="C00000"/>
                </a:solidFill>
              </a:rPr>
              <a:t>PARANASALES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340768"/>
            <a:ext cx="8244408" cy="3888432"/>
          </a:xfrm>
        </p:spPr>
        <p:txBody>
          <a:bodyPr>
            <a:normAutofit/>
          </a:bodyPr>
          <a:lstStyle/>
          <a:p>
            <a:r>
              <a:rPr lang="tr-TR" dirty="0" err="1" smtClean="0"/>
              <a:t>Sinus</a:t>
            </a:r>
            <a:r>
              <a:rPr lang="tr-TR" dirty="0" smtClean="0"/>
              <a:t> </a:t>
            </a:r>
            <a:r>
              <a:rPr lang="tr-TR" dirty="0" err="1" smtClean="0"/>
              <a:t>maxillare</a:t>
            </a:r>
            <a:endParaRPr lang="tr-TR" dirty="0"/>
          </a:p>
          <a:p>
            <a:pPr marL="0" indent="0">
              <a:buNone/>
            </a:pPr>
            <a:r>
              <a:rPr lang="tr-TR" dirty="0" err="1"/>
              <a:t>s</a:t>
            </a:r>
            <a:r>
              <a:rPr lang="tr-TR" dirty="0" err="1" smtClean="0"/>
              <a:t>inus</a:t>
            </a:r>
            <a:r>
              <a:rPr lang="tr-TR" dirty="0" smtClean="0"/>
              <a:t> </a:t>
            </a:r>
            <a:r>
              <a:rPr lang="tr-TR" dirty="0" err="1"/>
              <a:t>maxillaris</a:t>
            </a:r>
            <a:r>
              <a:rPr lang="tr-TR" dirty="0"/>
              <a:t> </a:t>
            </a:r>
            <a:r>
              <a:rPr lang="tr-TR" dirty="0" err="1"/>
              <a:t>rostralis</a:t>
            </a:r>
            <a:r>
              <a:rPr lang="tr-TR" dirty="0"/>
              <a:t> et </a:t>
            </a:r>
            <a:r>
              <a:rPr lang="tr-TR" dirty="0" err="1"/>
              <a:t>caudalis</a:t>
            </a:r>
            <a:r>
              <a:rPr lang="tr-TR" dirty="0"/>
              <a:t> </a:t>
            </a:r>
            <a:r>
              <a:rPr lang="tr-TR" dirty="0" smtClean="0"/>
              <a:t>(</a:t>
            </a:r>
            <a:r>
              <a:rPr lang="tr-TR" dirty="0" err="1" smtClean="0"/>
              <a:t>eq</a:t>
            </a:r>
            <a:r>
              <a:rPr lang="tr-TR" dirty="0" smtClean="0"/>
              <a:t>)</a:t>
            </a:r>
            <a:endParaRPr lang="tr-TR" dirty="0"/>
          </a:p>
          <a:p>
            <a:r>
              <a:rPr lang="tr-TR" dirty="0" err="1" smtClean="0"/>
              <a:t>Sinus</a:t>
            </a:r>
            <a:r>
              <a:rPr lang="tr-TR" dirty="0" smtClean="0"/>
              <a:t> </a:t>
            </a:r>
            <a:r>
              <a:rPr lang="tr-TR" dirty="0" err="1" smtClean="0"/>
              <a:t>frontalis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lacrimalis</a:t>
            </a:r>
            <a:r>
              <a:rPr lang="tr-TR" dirty="0"/>
              <a:t> </a:t>
            </a:r>
            <a:r>
              <a:rPr lang="tr-TR" dirty="0" smtClean="0"/>
              <a:t>(sus</a:t>
            </a:r>
            <a:r>
              <a:rPr lang="tr-TR" dirty="0"/>
              <a:t>, </a:t>
            </a:r>
            <a:r>
              <a:rPr lang="tr-TR" dirty="0" err="1" smtClean="0"/>
              <a:t>rum</a:t>
            </a:r>
            <a:r>
              <a:rPr lang="tr-TR" dirty="0" smtClean="0"/>
              <a:t>)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palatinus</a:t>
            </a:r>
            <a:r>
              <a:rPr lang="tr-TR" dirty="0"/>
              <a:t> </a:t>
            </a:r>
            <a:r>
              <a:rPr lang="tr-TR" dirty="0" smtClean="0"/>
              <a:t>(car</a:t>
            </a:r>
            <a:r>
              <a:rPr lang="tr-TR" dirty="0"/>
              <a:t>. ve </a:t>
            </a:r>
            <a:r>
              <a:rPr lang="tr-TR" dirty="0" err="1"/>
              <a:t>sus’ta</a:t>
            </a:r>
            <a:r>
              <a:rPr lang="tr-TR" dirty="0"/>
              <a:t> </a:t>
            </a:r>
            <a:r>
              <a:rPr lang="tr-TR" dirty="0" smtClean="0"/>
              <a:t>yok)</a:t>
            </a:r>
            <a:endParaRPr lang="tr-TR" dirty="0"/>
          </a:p>
          <a:p>
            <a:r>
              <a:rPr lang="tr-TR" dirty="0" err="1"/>
              <a:t>Sinus</a:t>
            </a:r>
            <a:r>
              <a:rPr lang="tr-TR" dirty="0"/>
              <a:t> </a:t>
            </a:r>
            <a:r>
              <a:rPr lang="tr-TR" dirty="0" err="1"/>
              <a:t>sphenoidale</a:t>
            </a:r>
            <a:r>
              <a:rPr lang="tr-TR" dirty="0"/>
              <a:t> </a:t>
            </a:r>
            <a:r>
              <a:rPr lang="tr-TR" dirty="0" smtClean="0"/>
              <a:t>(köpek </a:t>
            </a:r>
            <a:r>
              <a:rPr lang="tr-TR" dirty="0"/>
              <a:t>ve k. </a:t>
            </a:r>
            <a:r>
              <a:rPr lang="tr-TR" dirty="0" err="1"/>
              <a:t>rum’da</a:t>
            </a:r>
            <a:r>
              <a:rPr lang="tr-TR" dirty="0"/>
              <a:t> yok </a:t>
            </a:r>
            <a:r>
              <a:rPr lang="tr-TR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4816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4016" y="144016"/>
            <a:ext cx="2411760" cy="836712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C00000"/>
                </a:solidFill>
              </a:rPr>
              <a:t>LARYNX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412776"/>
            <a:ext cx="6851104" cy="3989040"/>
          </a:xfrm>
        </p:spPr>
        <p:txBody>
          <a:bodyPr>
            <a:noAutofit/>
          </a:bodyPr>
          <a:lstStyle/>
          <a:p>
            <a:r>
              <a:rPr lang="tr-TR" sz="4000" b="1" dirty="0" err="1" smtClean="0">
                <a:solidFill>
                  <a:srgbClr val="C00000"/>
                </a:solidFill>
              </a:rPr>
              <a:t>Larynx</a:t>
            </a:r>
            <a:r>
              <a:rPr lang="tr-TR" sz="4000" b="1" dirty="0" smtClean="0">
                <a:solidFill>
                  <a:srgbClr val="C00000"/>
                </a:solidFill>
              </a:rPr>
              <a:t> Kıkırdakları;</a:t>
            </a:r>
          </a:p>
          <a:p>
            <a:r>
              <a:rPr lang="tr-TR" sz="4000" b="1" dirty="0" err="1" smtClean="0"/>
              <a:t>Cartilago</a:t>
            </a:r>
            <a:r>
              <a:rPr lang="tr-TR" sz="4000" b="1" dirty="0" smtClean="0"/>
              <a:t> </a:t>
            </a:r>
            <a:r>
              <a:rPr lang="tr-TR" sz="4000" b="1" dirty="0" err="1" smtClean="0"/>
              <a:t>cricoidea</a:t>
            </a:r>
            <a:endParaRPr lang="tr-TR" sz="4000" b="1" dirty="0" smtClean="0"/>
          </a:p>
          <a:p>
            <a:r>
              <a:rPr lang="tr-TR" sz="4000" b="1" dirty="0" err="1" smtClean="0"/>
              <a:t>Cartilago</a:t>
            </a:r>
            <a:r>
              <a:rPr lang="tr-TR" sz="4000" b="1" dirty="0" smtClean="0"/>
              <a:t> </a:t>
            </a:r>
            <a:r>
              <a:rPr lang="tr-TR" sz="4000" b="1" dirty="0" err="1"/>
              <a:t>arythenoidea</a:t>
            </a:r>
            <a:endParaRPr lang="tr-TR" sz="4000" b="1" dirty="0"/>
          </a:p>
          <a:p>
            <a:r>
              <a:rPr lang="tr-TR" sz="4000" b="1" dirty="0" err="1"/>
              <a:t>Cartilago</a:t>
            </a:r>
            <a:r>
              <a:rPr lang="tr-TR" sz="4000" b="1" dirty="0"/>
              <a:t> </a:t>
            </a:r>
            <a:r>
              <a:rPr lang="tr-TR" sz="4000" b="1" dirty="0" err="1" smtClean="0"/>
              <a:t>thyroidea</a:t>
            </a:r>
            <a:endParaRPr lang="tr-TR" sz="4000" b="1" dirty="0" smtClean="0"/>
          </a:p>
          <a:p>
            <a:r>
              <a:rPr lang="tr-TR" sz="4000" b="1" dirty="0" err="1" smtClean="0"/>
              <a:t>Cartilago</a:t>
            </a:r>
            <a:r>
              <a:rPr lang="tr-TR" sz="4000" b="1" dirty="0" smtClean="0"/>
              <a:t> </a:t>
            </a:r>
            <a:r>
              <a:rPr lang="tr-TR" sz="4000" b="1" dirty="0" err="1"/>
              <a:t>epiglottis</a:t>
            </a:r>
            <a:endParaRPr lang="tr-TR" sz="4000" b="1" dirty="0"/>
          </a:p>
          <a:p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8715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260648"/>
            <a:ext cx="4067944" cy="1647244"/>
          </a:xfrm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tr-TR" sz="2400" b="1" dirty="0" err="1">
                <a:solidFill>
                  <a:srgbClr val="C00000"/>
                </a:solidFill>
              </a:rPr>
              <a:t>Cartilago</a:t>
            </a:r>
            <a:r>
              <a:rPr lang="tr-TR" sz="2400" b="1" dirty="0">
                <a:solidFill>
                  <a:srgbClr val="C00000"/>
                </a:solidFill>
              </a:rPr>
              <a:t> </a:t>
            </a:r>
            <a:r>
              <a:rPr lang="tr-TR" sz="2400" b="1" dirty="0" err="1" smtClean="0">
                <a:solidFill>
                  <a:srgbClr val="C00000"/>
                </a:solidFill>
              </a:rPr>
              <a:t>cricoidea</a:t>
            </a:r>
            <a:endParaRPr lang="tr-TR" sz="2400" b="1" dirty="0" smtClean="0">
              <a:solidFill>
                <a:srgbClr val="C00000"/>
              </a:solidFill>
            </a:endParaRPr>
          </a:p>
          <a:p>
            <a:r>
              <a:rPr lang="tr-TR" sz="2400" b="1" dirty="0" err="1" smtClean="0"/>
              <a:t>Arcus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cartilaginis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cricoidea</a:t>
            </a:r>
            <a:endParaRPr lang="tr-TR" sz="2400" b="1" dirty="0" smtClean="0"/>
          </a:p>
          <a:p>
            <a:r>
              <a:rPr lang="tr-TR" sz="2400" b="1" dirty="0" err="1" smtClean="0"/>
              <a:t>Lamina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cartilaginis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cricoidea</a:t>
            </a:r>
            <a:endParaRPr lang="tr-TR" sz="2400" b="1" dirty="0"/>
          </a:p>
        </p:txBody>
      </p:sp>
      <p:sp>
        <p:nvSpPr>
          <p:cNvPr id="4" name="Metin kutusu 3"/>
          <p:cNvSpPr txBox="1"/>
          <p:nvPr/>
        </p:nvSpPr>
        <p:spPr>
          <a:xfrm>
            <a:off x="5364088" y="40466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400" b="1" dirty="0"/>
          </a:p>
        </p:txBody>
      </p:sp>
      <p:sp>
        <p:nvSpPr>
          <p:cNvPr id="5" name="Metin kutusu 4"/>
          <p:cNvSpPr txBox="1"/>
          <p:nvPr/>
        </p:nvSpPr>
        <p:spPr>
          <a:xfrm>
            <a:off x="4332094" y="260648"/>
            <a:ext cx="4811906" cy="21605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b="1" dirty="0" err="1">
                <a:solidFill>
                  <a:srgbClr val="C00000"/>
                </a:solidFill>
              </a:rPr>
              <a:t>Cartilago</a:t>
            </a:r>
            <a:r>
              <a:rPr lang="tr-TR" sz="2400" b="1" dirty="0">
                <a:solidFill>
                  <a:srgbClr val="C00000"/>
                </a:solidFill>
              </a:rPr>
              <a:t> </a:t>
            </a:r>
            <a:r>
              <a:rPr lang="tr-TR" sz="2400" b="1" dirty="0" err="1">
                <a:solidFill>
                  <a:srgbClr val="C00000"/>
                </a:solidFill>
              </a:rPr>
              <a:t>arythenoidea</a:t>
            </a:r>
            <a:endParaRPr lang="tr-TR" sz="2400" b="1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b="1" dirty="0" err="1">
                <a:solidFill>
                  <a:prstClr val="black"/>
                </a:solidFill>
              </a:rPr>
              <a:t>Craniodorsal</a:t>
            </a:r>
            <a:r>
              <a:rPr lang="tr-TR" sz="2400" b="1" dirty="0">
                <a:solidFill>
                  <a:prstClr val="black"/>
                </a:solidFill>
              </a:rPr>
              <a:t> </a:t>
            </a:r>
            <a:r>
              <a:rPr lang="tr-TR" sz="2400" b="1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b="1" dirty="0" err="1" smtClean="0">
                <a:solidFill>
                  <a:prstClr val="black"/>
                </a:solidFill>
              </a:rPr>
              <a:t>proc</a:t>
            </a:r>
            <a:r>
              <a:rPr lang="tr-TR" sz="2400" b="1" dirty="0">
                <a:solidFill>
                  <a:prstClr val="black"/>
                </a:solidFill>
              </a:rPr>
              <a:t>. </a:t>
            </a:r>
            <a:r>
              <a:rPr lang="tr-TR" sz="2400" b="1" dirty="0" err="1" smtClean="0">
                <a:solidFill>
                  <a:prstClr val="black"/>
                </a:solidFill>
              </a:rPr>
              <a:t>corniculatus</a:t>
            </a:r>
            <a:endParaRPr lang="tr-TR" sz="2400" b="1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b="1" dirty="0" err="1">
                <a:solidFill>
                  <a:prstClr val="black"/>
                </a:solidFill>
              </a:rPr>
              <a:t>Caudodorsal</a:t>
            </a:r>
            <a:r>
              <a:rPr lang="tr-TR" sz="2400" b="1" dirty="0">
                <a:solidFill>
                  <a:prstClr val="black"/>
                </a:solidFill>
              </a:rPr>
              <a:t> </a:t>
            </a:r>
            <a:r>
              <a:rPr lang="tr-TR" sz="2400" b="1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b="1" dirty="0" err="1" smtClean="0">
                <a:solidFill>
                  <a:prstClr val="black"/>
                </a:solidFill>
              </a:rPr>
              <a:t>proc</a:t>
            </a:r>
            <a:r>
              <a:rPr lang="tr-TR" sz="2400" b="1" dirty="0">
                <a:solidFill>
                  <a:prstClr val="black"/>
                </a:solidFill>
              </a:rPr>
              <a:t>. </a:t>
            </a:r>
            <a:r>
              <a:rPr lang="tr-TR" sz="2400" b="1" dirty="0" err="1" smtClean="0">
                <a:solidFill>
                  <a:prstClr val="black"/>
                </a:solidFill>
              </a:rPr>
              <a:t>muscularis</a:t>
            </a:r>
            <a:endParaRPr lang="tr-TR" sz="2400" b="1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b="1" dirty="0" err="1" smtClean="0">
                <a:solidFill>
                  <a:prstClr val="black"/>
                </a:solidFill>
              </a:rPr>
              <a:t>Basis</a:t>
            </a:r>
            <a:r>
              <a:rPr lang="tr-TR" sz="2400" b="1" dirty="0" smtClean="0">
                <a:solidFill>
                  <a:prstClr val="black"/>
                </a:solidFill>
              </a:rPr>
              <a:t> </a:t>
            </a:r>
            <a:r>
              <a:rPr lang="tr-TR" sz="2400" b="1" dirty="0" smtClean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b="1" dirty="0" err="1" smtClean="0">
                <a:solidFill>
                  <a:prstClr val="black"/>
                </a:solidFill>
              </a:rPr>
              <a:t>proc</a:t>
            </a:r>
            <a:r>
              <a:rPr lang="tr-TR" sz="2400" b="1" dirty="0">
                <a:solidFill>
                  <a:prstClr val="black"/>
                </a:solidFill>
              </a:rPr>
              <a:t>. </a:t>
            </a:r>
            <a:r>
              <a:rPr lang="tr-TR" sz="2400" b="1" dirty="0" err="1" smtClean="0">
                <a:solidFill>
                  <a:prstClr val="black"/>
                </a:solidFill>
              </a:rPr>
              <a:t>vocalis</a:t>
            </a:r>
            <a:endParaRPr lang="tr-TR" sz="2400" b="1" dirty="0">
              <a:solidFill>
                <a:prstClr val="black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107504" y="2708920"/>
            <a:ext cx="4680520" cy="24191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>
                <a:solidFill>
                  <a:srgbClr val="C00000"/>
                </a:solidFill>
              </a:rPr>
              <a:t>Cartilago</a:t>
            </a:r>
            <a:r>
              <a:rPr lang="tr-TR" sz="2400" b="1" kern="0" dirty="0">
                <a:solidFill>
                  <a:srgbClr val="C00000"/>
                </a:solidFill>
              </a:rPr>
              <a:t> </a:t>
            </a:r>
            <a:r>
              <a:rPr lang="tr-TR" sz="2400" b="1" kern="0" dirty="0" err="1">
                <a:solidFill>
                  <a:srgbClr val="C00000"/>
                </a:solidFill>
              </a:rPr>
              <a:t>thyroidea</a:t>
            </a:r>
            <a:endParaRPr lang="tr-TR" sz="2400" b="1" kern="0" dirty="0">
              <a:solidFill>
                <a:srgbClr val="C00000"/>
              </a:solidFill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Lamina</a:t>
            </a:r>
            <a:r>
              <a:rPr lang="tr-TR" sz="2400" b="1" kern="0" dirty="0"/>
              <a:t> </a:t>
            </a:r>
            <a:r>
              <a:rPr lang="tr-TR" sz="2400" b="1" kern="0" dirty="0" err="1"/>
              <a:t>dextra</a:t>
            </a:r>
            <a:r>
              <a:rPr lang="tr-TR" sz="2400" b="1" kern="0" dirty="0"/>
              <a:t> et </a:t>
            </a:r>
            <a:r>
              <a:rPr lang="tr-TR" sz="2400" b="1" kern="0" dirty="0" err="1" smtClean="0"/>
              <a:t>sinistra</a:t>
            </a:r>
            <a:endParaRPr lang="tr-TR" sz="2400" b="1" kern="0" dirty="0" smtClean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I</a:t>
            </a:r>
            <a:r>
              <a:rPr lang="tr-TR" sz="2400" b="1" kern="0" dirty="0" err="1" smtClean="0"/>
              <a:t>nc</a:t>
            </a:r>
            <a:r>
              <a:rPr lang="tr-TR" sz="2400" b="1" kern="0" dirty="0"/>
              <a:t>. </a:t>
            </a:r>
            <a:r>
              <a:rPr lang="tr-TR" sz="2400" b="1" kern="0" dirty="0" err="1"/>
              <a:t>thyroidea</a:t>
            </a:r>
            <a:r>
              <a:rPr lang="tr-TR" sz="2400" b="1" kern="0" dirty="0"/>
              <a:t> </a:t>
            </a:r>
            <a:r>
              <a:rPr lang="tr-TR" sz="2400" b="1" kern="0" dirty="0" err="1"/>
              <a:t>rostralis</a:t>
            </a:r>
            <a:r>
              <a:rPr lang="tr-TR" sz="2400" b="1" kern="0" dirty="0"/>
              <a:t> et </a:t>
            </a:r>
            <a:r>
              <a:rPr lang="tr-TR" sz="2400" b="1" kern="0" dirty="0" err="1"/>
              <a:t>caudalis</a:t>
            </a:r>
            <a:endParaRPr lang="tr-TR" sz="2400" b="1" kern="0" dirty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Prominentia</a:t>
            </a:r>
            <a:r>
              <a:rPr lang="tr-TR" sz="2400" b="1" kern="0" dirty="0"/>
              <a:t> </a:t>
            </a:r>
            <a:r>
              <a:rPr lang="tr-TR" sz="2400" b="1" kern="0" dirty="0" err="1"/>
              <a:t>laryngea</a:t>
            </a:r>
            <a:endParaRPr lang="tr-TR" sz="2400" b="1" kern="0" dirty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Linea</a:t>
            </a:r>
            <a:r>
              <a:rPr lang="tr-TR" sz="2400" b="1" kern="0" dirty="0"/>
              <a:t> </a:t>
            </a:r>
            <a:r>
              <a:rPr lang="tr-TR" sz="2400" b="1" kern="0" dirty="0" err="1"/>
              <a:t>obliqua</a:t>
            </a:r>
            <a:endParaRPr lang="tr-TR" sz="2400" b="1" kern="0" dirty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Cornu</a:t>
            </a:r>
            <a:r>
              <a:rPr lang="tr-TR" sz="2400" b="1" kern="0" dirty="0"/>
              <a:t> </a:t>
            </a:r>
            <a:r>
              <a:rPr lang="tr-TR" sz="2400" b="1" kern="0" dirty="0" err="1"/>
              <a:t>rostrale</a:t>
            </a:r>
            <a:r>
              <a:rPr lang="tr-TR" sz="2400" b="1" kern="0" dirty="0"/>
              <a:t> et </a:t>
            </a:r>
            <a:r>
              <a:rPr lang="tr-TR" sz="2400" b="1" kern="0" dirty="0" err="1"/>
              <a:t>caudale</a:t>
            </a:r>
            <a:endParaRPr lang="tr-TR" sz="2400" b="1" kern="0" dirty="0"/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dirty="0" err="1"/>
              <a:t>Fissura</a:t>
            </a:r>
            <a:r>
              <a:rPr lang="tr-TR" sz="2400" b="1" kern="0" dirty="0"/>
              <a:t> </a:t>
            </a:r>
            <a:r>
              <a:rPr lang="tr-TR" sz="2400" b="1" kern="0" dirty="0" err="1"/>
              <a:t>thyroidea</a:t>
            </a:r>
            <a:r>
              <a:rPr lang="tr-TR" sz="2400" b="1" kern="0" dirty="0"/>
              <a:t>	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5220072" y="3012170"/>
            <a:ext cx="3600400" cy="244827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  <a:buFont typeface="Arial" pitchFamily="34" charset="0"/>
              <a:buNone/>
            </a:pPr>
            <a:endParaRPr lang="tr-TR" sz="2400" b="1" kern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>
                <a:solidFill>
                  <a:srgbClr val="C00000"/>
                </a:solidFill>
              </a:rPr>
              <a:t>Cartilago epiglottis 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Facies lingualis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Facies laryngea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Petiolus epiglottis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BA7C3E"/>
              </a:buClr>
              <a:buSzPct val="65000"/>
            </a:pPr>
            <a:r>
              <a:rPr lang="tr-TR" sz="2400" b="1" kern="0" smtClean="0"/>
              <a:t>Proc.  cuneiformis (eq.)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13908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4176464" cy="792088"/>
          </a:xfrm>
        </p:spPr>
        <p:txBody>
          <a:bodyPr>
            <a:normAutofit/>
          </a:bodyPr>
          <a:lstStyle/>
          <a:p>
            <a:pPr lvl="0" algn="l"/>
            <a:r>
              <a:rPr lang="tr-TR" b="1" kern="0" dirty="0" err="1">
                <a:solidFill>
                  <a:srgbClr val="C00000"/>
                </a:solidFill>
                <a:latin typeface="+mn-lt"/>
              </a:rPr>
              <a:t>Cavum</a:t>
            </a:r>
            <a:r>
              <a:rPr lang="tr-TR" b="1" kern="0" dirty="0">
                <a:solidFill>
                  <a:srgbClr val="C00000"/>
                </a:solidFill>
                <a:latin typeface="+mn-lt"/>
              </a:rPr>
              <a:t> </a:t>
            </a:r>
            <a:r>
              <a:rPr lang="tr-TR" b="1" kern="0" dirty="0" err="1" smtClean="0">
                <a:solidFill>
                  <a:srgbClr val="C00000"/>
                </a:solidFill>
                <a:latin typeface="+mn-lt"/>
              </a:rPr>
              <a:t>Laryngis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8494" y="860594"/>
            <a:ext cx="8549970" cy="5328592"/>
          </a:xfrm>
        </p:spPr>
        <p:txBody>
          <a:bodyPr>
            <a:normAutofit fontScale="55000" lnSpcReduction="20000"/>
          </a:bodyPr>
          <a:lstStyle/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  <a:buFont typeface="Wingdings" pitchFamily="2" charset="2"/>
              <a:buChar char="§"/>
            </a:pPr>
            <a:r>
              <a:rPr lang="tr-TR" sz="3800" b="1" kern="0" dirty="0" err="1" smtClean="0"/>
              <a:t>Aditus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laryngis</a:t>
            </a:r>
            <a:r>
              <a:rPr lang="tr-TR" sz="3800" b="1" kern="0" dirty="0" smtClean="0"/>
              <a:t> </a:t>
            </a:r>
            <a:r>
              <a:rPr lang="tr-TR" sz="3800" b="1" kern="0" dirty="0" smtClean="0">
                <a:sym typeface="Wingdings" pitchFamily="2" charset="2"/>
              </a:rPr>
              <a:t> </a:t>
            </a:r>
            <a:r>
              <a:rPr lang="tr-TR" sz="3800" b="1" kern="0" dirty="0" err="1" smtClean="0"/>
              <a:t>Plica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aryepiglottica</a:t>
            </a:r>
            <a:r>
              <a:rPr lang="tr-TR" sz="3800" b="1" kern="0" dirty="0"/>
              <a:t> ile </a:t>
            </a:r>
            <a:r>
              <a:rPr lang="tr-TR" sz="3800" b="1" kern="0" dirty="0" smtClean="0"/>
              <a:t>yanlardan sınırlandırılmıştır.</a:t>
            </a:r>
          </a:p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  <a:buFont typeface="Wingdings" pitchFamily="2" charset="2"/>
              <a:buChar char="§"/>
            </a:pPr>
            <a:r>
              <a:rPr lang="tr-TR" sz="3800" b="1" kern="0" dirty="0" err="1" smtClean="0"/>
              <a:t>Vestibulum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laryngis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Plica</a:t>
            </a:r>
            <a:r>
              <a:rPr lang="tr-TR" sz="3800" b="1" kern="0" dirty="0"/>
              <a:t> </a:t>
            </a:r>
            <a:r>
              <a:rPr lang="tr-TR" sz="3800" b="1" kern="0" dirty="0" err="1"/>
              <a:t>vestibularis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V</a:t>
            </a:r>
            <a:r>
              <a:rPr lang="tr-TR" sz="3800" b="1" kern="0" dirty="0" err="1" smtClean="0"/>
              <a:t>entriculus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laryngis</a:t>
            </a:r>
            <a:r>
              <a:rPr lang="tr-TR" sz="3800" b="1" kern="0" dirty="0"/>
              <a:t> ( </a:t>
            </a:r>
            <a:r>
              <a:rPr lang="tr-TR" sz="3800" b="1" kern="0" dirty="0" err="1"/>
              <a:t>lateralis</a:t>
            </a:r>
            <a:r>
              <a:rPr lang="tr-TR" sz="3800" b="1" kern="0" dirty="0"/>
              <a:t> )</a:t>
            </a:r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Ventriculus</a:t>
            </a:r>
            <a:r>
              <a:rPr lang="tr-TR" sz="3800" b="1" kern="0" dirty="0"/>
              <a:t> </a:t>
            </a:r>
            <a:r>
              <a:rPr lang="tr-TR" sz="3800" b="1" kern="0" dirty="0" err="1"/>
              <a:t>laryngis</a:t>
            </a:r>
            <a:r>
              <a:rPr lang="tr-TR" sz="3800" b="1" kern="0" dirty="0"/>
              <a:t> </a:t>
            </a:r>
            <a:r>
              <a:rPr lang="tr-TR" sz="3800" b="1" kern="0" dirty="0" err="1"/>
              <a:t>medianus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SzPct val="65000"/>
              <a:buFont typeface="Wingdings" pitchFamily="2" charset="2"/>
              <a:buChar char="§"/>
            </a:pPr>
            <a:r>
              <a:rPr lang="tr-TR" sz="3800" b="1" kern="0" dirty="0" err="1" smtClean="0"/>
              <a:t>Glottis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Proc</a:t>
            </a:r>
            <a:r>
              <a:rPr lang="tr-TR" sz="3800" b="1" kern="0" dirty="0"/>
              <a:t>. </a:t>
            </a:r>
            <a:r>
              <a:rPr lang="tr-TR" sz="3800" b="1" kern="0" dirty="0" err="1"/>
              <a:t>v</a:t>
            </a:r>
            <a:r>
              <a:rPr lang="tr-TR" sz="3800" b="1" kern="0" dirty="0" err="1" smtClean="0"/>
              <a:t>ocalis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Plica</a:t>
            </a:r>
            <a:r>
              <a:rPr lang="tr-TR" sz="3800" b="1" kern="0" dirty="0"/>
              <a:t> </a:t>
            </a:r>
            <a:r>
              <a:rPr lang="tr-TR" sz="3800" b="1" kern="0" dirty="0" err="1"/>
              <a:t>vocalis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Plica</a:t>
            </a:r>
            <a:r>
              <a:rPr lang="tr-TR" sz="3800" b="1" kern="0" dirty="0"/>
              <a:t> </a:t>
            </a:r>
            <a:r>
              <a:rPr lang="tr-TR" sz="3800" b="1" kern="0" dirty="0" err="1"/>
              <a:t>vocalis</a:t>
            </a:r>
            <a:r>
              <a:rPr lang="tr-TR" sz="3800" b="1" kern="0" dirty="0"/>
              <a:t> + Lig. </a:t>
            </a:r>
            <a:r>
              <a:rPr lang="tr-TR" sz="3800" b="1" kern="0" dirty="0" err="1"/>
              <a:t>Vocale</a:t>
            </a:r>
            <a:r>
              <a:rPr lang="tr-TR" sz="3800" b="1" kern="0" dirty="0"/>
              <a:t> = </a:t>
            </a:r>
            <a:r>
              <a:rPr lang="tr-TR" sz="3800" b="1" kern="0" dirty="0" err="1"/>
              <a:t>Labium</a:t>
            </a:r>
            <a:r>
              <a:rPr lang="tr-TR" sz="3800" b="1" kern="0" dirty="0"/>
              <a:t> </a:t>
            </a:r>
            <a:r>
              <a:rPr lang="tr-TR" sz="3800" b="1" kern="0" dirty="0" err="1"/>
              <a:t>vocale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M. </a:t>
            </a:r>
            <a:r>
              <a:rPr lang="tr-TR" sz="3800" b="1" kern="0" dirty="0" err="1"/>
              <a:t>vocalis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err="1"/>
              <a:t>Rima</a:t>
            </a:r>
            <a:r>
              <a:rPr lang="tr-TR" sz="3800" b="1" kern="0" dirty="0"/>
              <a:t> </a:t>
            </a:r>
            <a:r>
              <a:rPr lang="tr-TR" sz="3800" b="1" kern="0" dirty="0" err="1"/>
              <a:t>glottidis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Pars </a:t>
            </a:r>
            <a:r>
              <a:rPr lang="tr-TR" sz="3800" b="1" kern="0" dirty="0" err="1"/>
              <a:t>intermembranacea</a:t>
            </a:r>
            <a:r>
              <a:rPr lang="tr-TR" sz="3800" b="1" kern="0" dirty="0"/>
              <a:t> – </a:t>
            </a:r>
            <a:r>
              <a:rPr lang="tr-TR" sz="3800" b="1" kern="0" dirty="0" err="1"/>
              <a:t>glottis</a:t>
            </a:r>
            <a:r>
              <a:rPr lang="tr-TR" sz="3800" b="1" kern="0" dirty="0"/>
              <a:t> </a:t>
            </a:r>
            <a:r>
              <a:rPr lang="tr-TR" sz="3800" b="1" kern="0" dirty="0" err="1"/>
              <a:t>vocalis</a:t>
            </a:r>
            <a:endParaRPr lang="tr-TR" sz="3800" b="1" kern="0" dirty="0"/>
          </a:p>
          <a:p>
            <a:pPr lvl="0" fontAlgn="base">
              <a:lnSpc>
                <a:spcPct val="110000"/>
              </a:lnSpc>
              <a:spcAft>
                <a:spcPct val="0"/>
              </a:spcAft>
              <a:buClr>
                <a:srgbClr val="BA7C3E"/>
              </a:buClr>
              <a:buSzPct val="65000"/>
              <a:buNone/>
            </a:pPr>
            <a:r>
              <a:rPr lang="tr-TR" sz="3800" b="1" kern="0" dirty="0"/>
              <a:t>		</a:t>
            </a:r>
            <a:r>
              <a:rPr lang="tr-TR" sz="3800" b="1" kern="0" dirty="0" smtClean="0"/>
              <a:t>Pars </a:t>
            </a:r>
            <a:r>
              <a:rPr lang="tr-TR" sz="3800" b="1" kern="0" dirty="0" err="1"/>
              <a:t>intercartilaginea</a:t>
            </a:r>
            <a:r>
              <a:rPr lang="tr-TR" sz="3800" b="1" kern="0" dirty="0"/>
              <a:t> – </a:t>
            </a:r>
            <a:r>
              <a:rPr lang="tr-TR" sz="3800" b="1" kern="0" dirty="0" err="1"/>
              <a:t>glottis</a:t>
            </a:r>
            <a:r>
              <a:rPr lang="tr-TR" sz="3800" b="1" kern="0" dirty="0"/>
              <a:t> </a:t>
            </a:r>
            <a:r>
              <a:rPr lang="tr-TR" sz="3800" b="1" kern="0" dirty="0" err="1"/>
              <a:t>respiratoria</a:t>
            </a:r>
            <a:endParaRPr lang="tr-TR" sz="3800" b="1" kern="0" dirty="0"/>
          </a:p>
          <a:p>
            <a:pPr fontAlgn="base">
              <a:lnSpc>
                <a:spcPct val="110000"/>
              </a:lnSpc>
              <a:spcAft>
                <a:spcPct val="0"/>
              </a:spcAft>
              <a:buSzPct val="65000"/>
              <a:buFont typeface="Wingdings" pitchFamily="2" charset="2"/>
              <a:buChar char="§"/>
            </a:pPr>
            <a:r>
              <a:rPr lang="tr-TR" sz="3800" b="1" kern="0" dirty="0" err="1" smtClean="0"/>
              <a:t>Cavum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infraglotticum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920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Viborg</a:t>
            </a:r>
            <a:r>
              <a:rPr lang="tr-TR" dirty="0" smtClean="0">
                <a:solidFill>
                  <a:srgbClr val="C00000"/>
                </a:solidFill>
              </a:rPr>
              <a:t> Üçgeni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69896" y="1196752"/>
            <a:ext cx="8938608" cy="5069160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Saccus</a:t>
            </a:r>
            <a:r>
              <a:rPr lang="tr-TR" sz="2800" dirty="0" smtClean="0"/>
              <a:t> </a:t>
            </a:r>
            <a:r>
              <a:rPr lang="tr-TR" sz="2800" dirty="0" err="1" smtClean="0"/>
              <a:t>aeroforus</a:t>
            </a:r>
            <a:r>
              <a:rPr lang="tr-TR" sz="2800" dirty="0" smtClean="0"/>
              <a:t> (</a:t>
            </a:r>
            <a:r>
              <a:rPr lang="tr-TR" sz="2800" dirty="0" err="1" smtClean="0"/>
              <a:t>guttural</a:t>
            </a:r>
            <a:r>
              <a:rPr lang="tr-TR" sz="2800" dirty="0" smtClean="0"/>
              <a:t> </a:t>
            </a:r>
            <a:r>
              <a:rPr lang="tr-TR" sz="2800" dirty="0" err="1" smtClean="0"/>
              <a:t>pouch</a:t>
            </a:r>
            <a:r>
              <a:rPr lang="tr-TR" sz="2800" dirty="0" smtClean="0"/>
              <a:t>) </a:t>
            </a:r>
            <a:r>
              <a:rPr lang="tr-TR" sz="2800" dirty="0" smtClean="0">
                <a:sym typeface="Wingdings" panose="05000000000000000000" pitchFamily="2" charset="2"/>
              </a:rPr>
              <a:t>  </a:t>
            </a:r>
            <a:r>
              <a:rPr lang="tr-TR" sz="2800" dirty="0" err="1" smtClean="0">
                <a:sym typeface="Wingdings" panose="05000000000000000000" pitchFamily="2" charset="2"/>
              </a:rPr>
              <a:t>Pharynx’in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lateral’inde</a:t>
            </a:r>
            <a:r>
              <a:rPr lang="tr-TR" sz="2800" dirty="0" smtClean="0">
                <a:sym typeface="Wingdings" panose="05000000000000000000" pitchFamily="2" charset="2"/>
              </a:rPr>
              <a:t> bulunan içi boş kesedir. Klinik önemi vardır. </a:t>
            </a:r>
            <a:r>
              <a:rPr lang="tr-TR" sz="2800" dirty="0" err="1" smtClean="0">
                <a:sym typeface="Wingdings" panose="05000000000000000000" pitchFamily="2" charset="2"/>
              </a:rPr>
              <a:t>Mycosis</a:t>
            </a:r>
            <a:r>
              <a:rPr lang="tr-TR" sz="2800" dirty="0" smtClean="0">
                <a:sym typeface="Wingdings" panose="05000000000000000000" pitchFamily="2" charset="2"/>
              </a:rPr>
              <a:t> vb. hastalıklar gelişir.</a:t>
            </a:r>
          </a:p>
          <a:p>
            <a:r>
              <a:rPr lang="tr-TR" sz="2800" dirty="0" err="1" smtClean="0">
                <a:sym typeface="Wingdings" panose="05000000000000000000" pitchFamily="2" charset="2"/>
              </a:rPr>
              <a:t>Viborg</a:t>
            </a:r>
            <a:r>
              <a:rPr lang="tr-TR" sz="2800" dirty="0" smtClean="0">
                <a:sym typeface="Wingdings" panose="05000000000000000000" pitchFamily="2" charset="2"/>
              </a:rPr>
              <a:t> Üçgeni  </a:t>
            </a:r>
            <a:r>
              <a:rPr lang="tr-TR" sz="2800" dirty="0" err="1" smtClean="0">
                <a:sym typeface="Wingdings" panose="05000000000000000000" pitchFamily="2" charset="2"/>
              </a:rPr>
              <a:t>Saccus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aeroforus’a</a:t>
            </a:r>
            <a:r>
              <a:rPr lang="tr-TR" sz="2800" dirty="0" smtClean="0">
                <a:sym typeface="Wingdings" panose="05000000000000000000" pitchFamily="2" charset="2"/>
              </a:rPr>
              <a:t> ulaşmak için kullanılan </a:t>
            </a:r>
            <a:r>
              <a:rPr lang="tr-TR" sz="2800" dirty="0" err="1" smtClean="0">
                <a:sym typeface="Wingdings" panose="05000000000000000000" pitchFamily="2" charset="2"/>
              </a:rPr>
              <a:t>operasyonel</a:t>
            </a:r>
            <a:r>
              <a:rPr lang="tr-TR" sz="2800" dirty="0" smtClean="0">
                <a:sym typeface="Wingdings" panose="05000000000000000000" pitchFamily="2" charset="2"/>
              </a:rPr>
              <a:t> alandır. Bu üçgenden kulak doğrultusunda girilirse keseye ulaşılır.</a:t>
            </a:r>
          </a:p>
          <a:p>
            <a:pPr marL="0" indent="0">
              <a:buNone/>
            </a:pPr>
            <a:r>
              <a:rPr lang="tr-TR" sz="2800" dirty="0" err="1" smtClean="0">
                <a:sym typeface="Wingdings" panose="05000000000000000000" pitchFamily="2" charset="2"/>
              </a:rPr>
              <a:t>Cranial’de</a:t>
            </a:r>
            <a:r>
              <a:rPr lang="tr-TR" sz="2800" dirty="0" smtClean="0">
                <a:sym typeface="Wingdings" panose="05000000000000000000" pitchFamily="2" charset="2"/>
              </a:rPr>
              <a:t>: </a:t>
            </a:r>
            <a:r>
              <a:rPr lang="tr-TR" sz="2800" dirty="0" err="1" smtClean="0">
                <a:sym typeface="Wingdings" panose="05000000000000000000" pitchFamily="2" charset="2"/>
              </a:rPr>
              <a:t>Ramus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mandibula’nın</a:t>
            </a:r>
            <a:r>
              <a:rPr lang="tr-TR" sz="2800" dirty="0" smtClean="0">
                <a:sym typeface="Wingdings" panose="05000000000000000000" pitchFamily="2" charset="2"/>
              </a:rPr>
              <a:t> arka kenarı</a:t>
            </a:r>
          </a:p>
          <a:p>
            <a:pPr marL="0" indent="0">
              <a:buNone/>
            </a:pPr>
            <a:r>
              <a:rPr lang="tr-TR" sz="2800" dirty="0" err="1" smtClean="0">
                <a:sym typeface="Wingdings" panose="05000000000000000000" pitchFamily="2" charset="2"/>
              </a:rPr>
              <a:t>Caudal’de</a:t>
            </a:r>
            <a:r>
              <a:rPr lang="tr-TR" sz="2800" dirty="0" smtClean="0">
                <a:sym typeface="Wingdings" panose="05000000000000000000" pitchFamily="2" charset="2"/>
              </a:rPr>
              <a:t>: M. </a:t>
            </a:r>
            <a:r>
              <a:rPr lang="tr-TR" sz="2800" dirty="0" err="1" smtClean="0">
                <a:sym typeface="Wingdings" panose="05000000000000000000" pitchFamily="2" charset="2"/>
              </a:rPr>
              <a:t>sternomandibularis</a:t>
            </a:r>
            <a:r>
              <a:rPr lang="tr-TR" sz="2800" dirty="0" smtClean="0">
                <a:sym typeface="Wingdings" panose="05000000000000000000" pitchFamily="2" charset="2"/>
              </a:rPr>
              <a:t>’ in kendisi ve </a:t>
            </a:r>
            <a:r>
              <a:rPr lang="tr-TR" sz="2800" dirty="0" err="1" smtClean="0">
                <a:sym typeface="Wingdings" panose="05000000000000000000" pitchFamily="2" charset="2"/>
              </a:rPr>
              <a:t>tendo’su</a:t>
            </a:r>
            <a:r>
              <a:rPr lang="tr-TR" sz="2800" dirty="0" smtClean="0">
                <a:sym typeface="Wingdings" panose="05000000000000000000" pitchFamily="2" charset="2"/>
              </a:rPr>
              <a:t> (Kafa gergin olacak)</a:t>
            </a:r>
          </a:p>
          <a:p>
            <a:pPr marL="0" indent="0">
              <a:buNone/>
            </a:pPr>
            <a:r>
              <a:rPr lang="tr-TR" sz="2800" dirty="0" err="1" smtClean="0">
                <a:sym typeface="Wingdings" panose="05000000000000000000" pitchFamily="2" charset="2"/>
              </a:rPr>
              <a:t>Ventral’de</a:t>
            </a:r>
            <a:r>
              <a:rPr lang="tr-TR" sz="2800" dirty="0" smtClean="0">
                <a:sym typeface="Wingdings" panose="05000000000000000000" pitchFamily="2" charset="2"/>
              </a:rPr>
              <a:t>: V. </a:t>
            </a:r>
            <a:r>
              <a:rPr lang="tr-TR" sz="2800" dirty="0" err="1" smtClean="0">
                <a:sym typeface="Wingdings" panose="05000000000000000000" pitchFamily="2" charset="2"/>
              </a:rPr>
              <a:t>linguofacialis</a:t>
            </a:r>
            <a:r>
              <a:rPr lang="tr-TR" sz="2800" dirty="0" smtClean="0">
                <a:sym typeface="Wingdings" panose="05000000000000000000" pitchFamily="2" charset="2"/>
              </a:rPr>
              <a:t>. 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8985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-27384"/>
            <a:ext cx="2746648" cy="1008112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C00000"/>
                </a:solidFill>
              </a:rPr>
              <a:t>TRACHEA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79512" y="836712"/>
            <a:ext cx="5904656" cy="2881535"/>
          </a:xfrm>
        </p:spPr>
        <p:txBody>
          <a:bodyPr>
            <a:noAutofit/>
          </a:bodyPr>
          <a:lstStyle/>
          <a:p>
            <a:r>
              <a:rPr lang="tr-TR" sz="2400" dirty="0"/>
              <a:t>Pars </a:t>
            </a:r>
            <a:r>
              <a:rPr lang="tr-TR" sz="2400" dirty="0" err="1"/>
              <a:t>cervicalis</a:t>
            </a:r>
            <a:endParaRPr lang="tr-TR" sz="2400" dirty="0"/>
          </a:p>
          <a:p>
            <a:r>
              <a:rPr lang="tr-TR" sz="2400" dirty="0"/>
              <a:t>Pars </a:t>
            </a:r>
            <a:r>
              <a:rPr lang="tr-TR" sz="2400" dirty="0" err="1"/>
              <a:t>thoracalis</a:t>
            </a:r>
            <a:endParaRPr lang="tr-TR" sz="2400" dirty="0"/>
          </a:p>
          <a:p>
            <a:r>
              <a:rPr lang="tr-TR" sz="2400" dirty="0" err="1" smtClean="0"/>
              <a:t>Ligamentum</a:t>
            </a:r>
            <a:r>
              <a:rPr lang="tr-TR" sz="2400" dirty="0" smtClean="0"/>
              <a:t> </a:t>
            </a:r>
            <a:r>
              <a:rPr lang="tr-TR" sz="2400" dirty="0" err="1"/>
              <a:t>anulare</a:t>
            </a:r>
            <a:endParaRPr lang="tr-TR" sz="2400" dirty="0"/>
          </a:p>
          <a:p>
            <a:r>
              <a:rPr lang="tr-TR" sz="2400" dirty="0" err="1" smtClean="0"/>
              <a:t>Cartilago</a:t>
            </a:r>
            <a:r>
              <a:rPr lang="tr-TR" sz="2400" dirty="0" smtClean="0"/>
              <a:t> </a:t>
            </a:r>
            <a:r>
              <a:rPr lang="tr-TR" sz="2400" dirty="0" err="1" smtClean="0"/>
              <a:t>trachealis</a:t>
            </a:r>
            <a:endParaRPr lang="tr-TR" sz="2400" dirty="0"/>
          </a:p>
          <a:p>
            <a:r>
              <a:rPr lang="tr-TR" sz="2400" dirty="0"/>
              <a:t>M. </a:t>
            </a:r>
            <a:r>
              <a:rPr lang="tr-TR" sz="2400" dirty="0" err="1"/>
              <a:t>trachealis</a:t>
            </a:r>
            <a:endParaRPr lang="tr-TR" sz="2400" dirty="0"/>
          </a:p>
          <a:p>
            <a:r>
              <a:rPr lang="tr-TR" sz="2400" dirty="0" err="1"/>
              <a:t>Paries</a:t>
            </a:r>
            <a:r>
              <a:rPr lang="tr-TR" sz="2400" dirty="0"/>
              <a:t> </a:t>
            </a:r>
            <a:r>
              <a:rPr lang="tr-TR" sz="2400" dirty="0" err="1" smtClean="0"/>
              <a:t>membranaceus</a:t>
            </a:r>
            <a:endParaRPr lang="tr-TR" sz="2400" dirty="0"/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457200" y="3501008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err="1" smtClean="0">
                <a:solidFill>
                  <a:srgbClr val="C00000"/>
                </a:solidFill>
              </a:rPr>
              <a:t>Tracheostomi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07504" y="4304323"/>
            <a:ext cx="857929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800" dirty="0" err="1" smtClean="0"/>
              <a:t>Dorsal</a:t>
            </a:r>
            <a:r>
              <a:rPr lang="tr-TR" sz="2800" dirty="0" smtClean="0"/>
              <a:t> </a:t>
            </a:r>
            <a:r>
              <a:rPr lang="tr-TR" sz="2800" dirty="0" err="1" smtClean="0"/>
              <a:t>Tracheostomi</a:t>
            </a:r>
            <a:r>
              <a:rPr lang="tr-TR" sz="2800" dirty="0" smtClean="0"/>
              <a:t> </a:t>
            </a:r>
            <a:r>
              <a:rPr lang="tr-TR" sz="2800" dirty="0" smtClean="0">
                <a:sym typeface="Wingdings" panose="05000000000000000000" pitchFamily="2" charset="2"/>
              </a:rPr>
              <a:t> Cart. </a:t>
            </a:r>
            <a:r>
              <a:rPr lang="tr-TR" sz="2800" dirty="0" err="1" smtClean="0">
                <a:sym typeface="Wingdings" panose="05000000000000000000" pitchFamily="2" charset="2"/>
              </a:rPr>
              <a:t>cricoidea’nın</a:t>
            </a:r>
            <a:r>
              <a:rPr lang="tr-TR" sz="2800" dirty="0" smtClean="0">
                <a:sym typeface="Wingdings" panose="05000000000000000000" pitchFamily="2" charset="2"/>
              </a:rPr>
              <a:t> 3 cm altından.   M. </a:t>
            </a:r>
            <a:r>
              <a:rPr lang="tr-TR" sz="2800" dirty="0" err="1" smtClean="0">
                <a:sym typeface="Wingdings" panose="05000000000000000000" pitchFamily="2" charset="2"/>
              </a:rPr>
              <a:t>sternothyrohyoideus’ları</a:t>
            </a:r>
            <a:r>
              <a:rPr lang="tr-TR" sz="2800" dirty="0" smtClean="0">
                <a:sym typeface="Wingdings" panose="05000000000000000000" pitchFamily="2" charset="2"/>
              </a:rPr>
              <a:t> </a:t>
            </a:r>
            <a:r>
              <a:rPr lang="tr-TR" sz="2800" dirty="0" err="1" smtClean="0">
                <a:sym typeface="Wingdings" panose="05000000000000000000" pitchFamily="2" charset="2"/>
              </a:rPr>
              <a:t>laterale</a:t>
            </a:r>
            <a:r>
              <a:rPr lang="tr-TR" sz="2800" dirty="0" smtClean="0">
                <a:sym typeface="Wingdings" panose="05000000000000000000" pitchFamily="2" charset="2"/>
              </a:rPr>
              <a:t> ekarte edip girilir.</a:t>
            </a:r>
          </a:p>
          <a:p>
            <a:r>
              <a:rPr lang="tr-TR" sz="2800" dirty="0" err="1" smtClean="0"/>
              <a:t>Ventral</a:t>
            </a:r>
            <a:r>
              <a:rPr lang="tr-TR" sz="2800" dirty="0" smtClean="0"/>
              <a:t> </a:t>
            </a:r>
            <a:r>
              <a:rPr lang="tr-TR" sz="2800" dirty="0" err="1" smtClean="0"/>
              <a:t>Tracheostomi</a:t>
            </a:r>
            <a:r>
              <a:rPr lang="tr-TR" sz="2800" dirty="0" smtClean="0"/>
              <a:t> </a:t>
            </a:r>
            <a:r>
              <a:rPr lang="tr-TR" sz="2800" dirty="0" smtClean="0">
                <a:sym typeface="Wingdings" panose="05000000000000000000" pitchFamily="2" charset="2"/>
              </a:rPr>
              <a:t> Boynun orta 1/3’ünden girilir.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094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-27384"/>
            <a:ext cx="9133293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kern="0" dirty="0" err="1">
                <a:solidFill>
                  <a:srgbClr val="C00000"/>
                </a:solidFill>
                <a:latin typeface="+mn-lt"/>
              </a:rPr>
              <a:t>Trachea’nın</a:t>
            </a:r>
            <a:r>
              <a:rPr lang="tr-TR" b="1" kern="0" dirty="0">
                <a:solidFill>
                  <a:srgbClr val="C00000"/>
                </a:solidFill>
                <a:latin typeface="+mn-lt"/>
              </a:rPr>
              <a:t> akciğer içinde kollara ayrılması</a:t>
            </a:r>
            <a:r>
              <a:rPr lang="tr-TR" b="1" kern="0" dirty="0" smtClean="0">
                <a:solidFill>
                  <a:srgbClr val="C00000"/>
                </a:solidFill>
                <a:latin typeface="+mn-lt"/>
              </a:rPr>
              <a:t>;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68760"/>
            <a:ext cx="7380312" cy="5040560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Bifurcatio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tracheae</a:t>
            </a:r>
            <a:endParaRPr lang="tr-TR" sz="3800" b="1" kern="0" dirty="0" smtClean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Bronchus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principalis</a:t>
            </a:r>
            <a:r>
              <a:rPr lang="tr-TR" sz="3800" b="1" kern="0" dirty="0"/>
              <a:t> </a:t>
            </a:r>
            <a:r>
              <a:rPr lang="tr-TR" sz="3800" b="1" kern="0" dirty="0" err="1"/>
              <a:t>dexter</a:t>
            </a:r>
            <a:r>
              <a:rPr lang="tr-TR" sz="3800" b="1" kern="0" dirty="0"/>
              <a:t> et </a:t>
            </a:r>
            <a:r>
              <a:rPr lang="tr-TR" sz="3800" b="1" kern="0" dirty="0" err="1" smtClean="0"/>
              <a:t>sinister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Bronchus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trachealis</a:t>
            </a:r>
            <a:r>
              <a:rPr lang="tr-TR" sz="3800" b="1" kern="0" dirty="0"/>
              <a:t> ( </a:t>
            </a:r>
            <a:r>
              <a:rPr lang="tr-TR" sz="3800" b="1" kern="0" dirty="0" err="1"/>
              <a:t>rum</a:t>
            </a:r>
            <a:r>
              <a:rPr lang="tr-TR" sz="3800" b="1" kern="0" dirty="0"/>
              <a:t>, sus </a:t>
            </a:r>
            <a:r>
              <a:rPr lang="tr-TR" sz="3800" b="1" kern="0" dirty="0" smtClean="0"/>
              <a:t>)</a:t>
            </a:r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lobaris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segmentalis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subsegmentalis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Bronchuli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terminales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Bronchuli</a:t>
            </a:r>
            <a:r>
              <a:rPr lang="tr-TR" sz="3800" b="1" kern="0" dirty="0" smtClean="0"/>
              <a:t> </a:t>
            </a:r>
            <a:r>
              <a:rPr lang="tr-TR" sz="3800" b="1" kern="0" dirty="0" err="1"/>
              <a:t>respiratoria</a:t>
            </a:r>
            <a:r>
              <a:rPr lang="tr-TR" sz="3800" b="1" kern="0" dirty="0"/>
              <a:t> = </a:t>
            </a:r>
            <a:r>
              <a:rPr lang="tr-TR" sz="3800" b="1" kern="0" dirty="0" err="1"/>
              <a:t>Bronchuli</a:t>
            </a:r>
            <a:r>
              <a:rPr lang="tr-TR" sz="3800" b="1" kern="0" dirty="0"/>
              <a:t> </a:t>
            </a:r>
            <a:r>
              <a:rPr lang="tr-TR" sz="3800" b="1" kern="0" dirty="0" err="1" smtClean="0"/>
              <a:t>alveolares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Ductus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alveolaris</a:t>
            </a:r>
            <a:endParaRPr lang="tr-TR" sz="3800" b="1" kern="0" dirty="0"/>
          </a:p>
          <a:p>
            <a:pPr fontAlgn="base">
              <a:lnSpc>
                <a:spcPct val="120000"/>
              </a:lnSpc>
              <a:spcAft>
                <a:spcPct val="0"/>
              </a:spcAft>
              <a:buSzPct val="80000"/>
            </a:pPr>
            <a:r>
              <a:rPr lang="tr-TR" sz="3800" b="1" kern="0" dirty="0" err="1" smtClean="0"/>
              <a:t>Sacculus</a:t>
            </a:r>
            <a:r>
              <a:rPr lang="tr-TR" sz="3800" b="1" kern="0" dirty="0" smtClean="0"/>
              <a:t> </a:t>
            </a:r>
            <a:r>
              <a:rPr lang="tr-TR" sz="3800" b="1" kern="0" dirty="0" err="1" smtClean="0"/>
              <a:t>alveolaris</a:t>
            </a:r>
            <a:endParaRPr lang="tr-TR" sz="3800" b="1" kern="0" dirty="0"/>
          </a:p>
        </p:txBody>
      </p:sp>
    </p:spTree>
    <p:extLst>
      <p:ext uri="{BB962C8B-B14F-4D97-AF65-F5344CB8AC3E}">
        <p14:creationId xmlns:p14="http://schemas.microsoft.com/office/powerpoint/2010/main" val="26055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1"/>
            <a:ext cx="8229600" cy="836712"/>
          </a:xfrm>
        </p:spPr>
        <p:txBody>
          <a:bodyPr/>
          <a:lstStyle/>
          <a:p>
            <a:pPr algn="l"/>
            <a:r>
              <a:rPr lang="tr-TR" dirty="0" err="1" smtClean="0">
                <a:solidFill>
                  <a:srgbClr val="C00000"/>
                </a:solidFill>
              </a:rPr>
              <a:t>Systema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Respiratorium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9651" y="980728"/>
            <a:ext cx="8928992" cy="4032448"/>
          </a:xfrm>
        </p:spPr>
        <p:txBody>
          <a:bodyPr>
            <a:normAutofit lnSpcReduction="10000"/>
          </a:bodyPr>
          <a:lstStyle/>
          <a:p>
            <a:r>
              <a:rPr lang="tr-TR" sz="4000" dirty="0">
                <a:sym typeface="Wingdings" pitchFamily="2" charset="2"/>
              </a:rPr>
              <a:t>Solunum + Soluma</a:t>
            </a:r>
            <a:endParaRPr lang="tr-TR" sz="4000" dirty="0"/>
          </a:p>
          <a:p>
            <a:r>
              <a:rPr lang="tr-TR" sz="4000" dirty="0" err="1" smtClean="0"/>
              <a:t>Respiration</a:t>
            </a:r>
            <a:r>
              <a:rPr lang="tr-TR" sz="4000" dirty="0" smtClean="0"/>
              <a:t> </a:t>
            </a:r>
            <a:r>
              <a:rPr lang="tr-TR" sz="4000" dirty="0" smtClean="0">
                <a:sym typeface="Wingdings" pitchFamily="2" charset="2"/>
              </a:rPr>
              <a:t> </a:t>
            </a:r>
            <a:r>
              <a:rPr lang="tr-TR" sz="4000" dirty="0" err="1" smtClean="0">
                <a:sym typeface="Wingdings" pitchFamily="2" charset="2"/>
              </a:rPr>
              <a:t>Inspiration</a:t>
            </a:r>
            <a:r>
              <a:rPr lang="tr-TR" sz="4000" dirty="0" smtClean="0">
                <a:sym typeface="Wingdings" pitchFamily="2" charset="2"/>
              </a:rPr>
              <a:t> + </a:t>
            </a:r>
            <a:r>
              <a:rPr lang="tr-TR" sz="4000" dirty="0" err="1" smtClean="0">
                <a:sym typeface="Wingdings" pitchFamily="2" charset="2"/>
              </a:rPr>
              <a:t>Expiration</a:t>
            </a:r>
            <a:endParaRPr lang="tr-TR" sz="4000" dirty="0" smtClean="0">
              <a:sym typeface="Wingdings" pitchFamily="2" charset="2"/>
            </a:endParaRPr>
          </a:p>
          <a:p>
            <a:r>
              <a:rPr lang="tr-TR" sz="4000" dirty="0" err="1" smtClean="0">
                <a:sym typeface="Wingdings" pitchFamily="2" charset="2"/>
              </a:rPr>
              <a:t>Inspiration</a:t>
            </a:r>
            <a:r>
              <a:rPr lang="tr-TR" sz="4000" dirty="0">
                <a:sym typeface="Wingdings" pitchFamily="2" charset="2"/>
              </a:rPr>
              <a:t> </a:t>
            </a:r>
            <a:r>
              <a:rPr lang="tr-TR" sz="4000" dirty="0" smtClean="0">
                <a:sym typeface="Wingdings" pitchFamily="2" charset="2"/>
              </a:rPr>
              <a:t> </a:t>
            </a:r>
            <a:r>
              <a:rPr lang="tr-TR" sz="4000" dirty="0">
                <a:sym typeface="Wingdings" pitchFamily="2" charset="2"/>
              </a:rPr>
              <a:t>A</a:t>
            </a:r>
            <a:r>
              <a:rPr lang="tr-TR" sz="4000" dirty="0" smtClean="0">
                <a:sym typeface="Wingdings" pitchFamily="2" charset="2"/>
              </a:rPr>
              <a:t>ktif faz	</a:t>
            </a:r>
            <a:r>
              <a:rPr lang="tr-TR" sz="4000" dirty="0" err="1" smtClean="0">
                <a:sym typeface="Wingdings" pitchFamily="2" charset="2"/>
              </a:rPr>
              <a:t>Expiration</a:t>
            </a:r>
            <a:r>
              <a:rPr lang="tr-TR" sz="4000" dirty="0" smtClean="0">
                <a:sym typeface="Wingdings" pitchFamily="2" charset="2"/>
              </a:rPr>
              <a:t>  Pasif faz</a:t>
            </a:r>
          </a:p>
          <a:p>
            <a:r>
              <a:rPr lang="tr-TR" sz="4000" dirty="0" smtClean="0">
                <a:sym typeface="Wingdings" pitchFamily="2" charset="2"/>
              </a:rPr>
              <a:t>En küçük yapıtaşı ve değişim organı alveoller</a:t>
            </a:r>
          </a:p>
          <a:p>
            <a:endParaRPr lang="tr-TR" sz="24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77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564904"/>
            <a:ext cx="9144000" cy="2636912"/>
          </a:xfrm>
        </p:spPr>
        <p:txBody>
          <a:bodyPr>
            <a:noAutofit/>
          </a:bodyPr>
          <a:lstStyle/>
          <a:p>
            <a:r>
              <a:rPr lang="tr-TR" sz="4400" b="1" dirty="0" smtClean="0"/>
              <a:t>Evcil memelilerde </a:t>
            </a:r>
            <a:r>
              <a:rPr lang="tr-TR" sz="4400" b="1" dirty="0" err="1" smtClean="0">
                <a:solidFill>
                  <a:srgbClr val="C00000"/>
                </a:solidFill>
              </a:rPr>
              <a:t>Esophagus’un</a:t>
            </a:r>
            <a:r>
              <a:rPr lang="tr-TR" sz="4400" b="1" dirty="0" smtClean="0">
                <a:solidFill>
                  <a:srgbClr val="C00000"/>
                </a:solidFill>
              </a:rPr>
              <a:t>, </a:t>
            </a:r>
            <a:r>
              <a:rPr lang="tr-TR" sz="4400" b="1" dirty="0" err="1" smtClean="0">
                <a:solidFill>
                  <a:srgbClr val="C00000"/>
                </a:solidFill>
              </a:rPr>
              <a:t>Trachea’ya</a:t>
            </a:r>
            <a:r>
              <a:rPr lang="tr-TR" sz="4400" b="1" dirty="0" smtClean="0">
                <a:solidFill>
                  <a:srgbClr val="C00000"/>
                </a:solidFill>
              </a:rPr>
              <a:t> göre seyri </a:t>
            </a:r>
          </a:p>
          <a:p>
            <a:r>
              <a:rPr lang="tr-TR" sz="4400" b="1" dirty="0" err="1" smtClean="0"/>
              <a:t>Dorsal</a:t>
            </a:r>
            <a:r>
              <a:rPr lang="tr-TR" sz="4400" b="1" dirty="0" smtClean="0"/>
              <a:t> </a:t>
            </a:r>
            <a:r>
              <a:rPr lang="tr-TR" sz="4400" b="1" dirty="0" smtClean="0">
                <a:sym typeface="Wingdings" pitchFamily="2" charset="2"/>
              </a:rPr>
              <a:t> Sol  </a:t>
            </a:r>
            <a:r>
              <a:rPr lang="tr-TR" sz="4400" b="1" dirty="0" err="1" smtClean="0">
                <a:sym typeface="Wingdings" pitchFamily="2" charset="2"/>
              </a:rPr>
              <a:t>Dorsal</a:t>
            </a:r>
            <a:endParaRPr lang="tr-TR" sz="4400" b="1" dirty="0"/>
          </a:p>
        </p:txBody>
      </p:sp>
      <p:sp>
        <p:nvSpPr>
          <p:cNvPr id="7" name="5-Nokta Yıldız 6"/>
          <p:cNvSpPr/>
          <p:nvPr/>
        </p:nvSpPr>
        <p:spPr>
          <a:xfrm>
            <a:off x="3750596" y="1148660"/>
            <a:ext cx="540000" cy="540000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5-Nokta Yıldız 7"/>
          <p:cNvSpPr/>
          <p:nvPr/>
        </p:nvSpPr>
        <p:spPr>
          <a:xfrm>
            <a:off x="3750596" y="1888310"/>
            <a:ext cx="540000" cy="540000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5-Nokta Yıldız 8"/>
          <p:cNvSpPr/>
          <p:nvPr/>
        </p:nvSpPr>
        <p:spPr>
          <a:xfrm>
            <a:off x="3242793" y="1556792"/>
            <a:ext cx="540000" cy="540000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09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664" y="44624"/>
            <a:ext cx="3142184" cy="764704"/>
          </a:xfrm>
        </p:spPr>
        <p:txBody>
          <a:bodyPr/>
          <a:lstStyle/>
          <a:p>
            <a:pPr algn="l"/>
            <a:r>
              <a:rPr lang="tr-TR" b="1" dirty="0" smtClean="0">
                <a:solidFill>
                  <a:srgbClr val="C00000"/>
                </a:solidFill>
              </a:rPr>
              <a:t>PULMONES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836712"/>
            <a:ext cx="4860032" cy="4464496"/>
          </a:xfrm>
          <a:ln>
            <a:solidFill>
              <a:srgbClr val="FF0000"/>
            </a:solidFill>
          </a:ln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tr-TR" dirty="0" err="1"/>
              <a:t>Basis</a:t>
            </a:r>
            <a:r>
              <a:rPr lang="tr-TR" dirty="0"/>
              <a:t> </a:t>
            </a:r>
            <a:r>
              <a:rPr lang="tr-TR" dirty="0" err="1"/>
              <a:t>pulmonis</a:t>
            </a:r>
            <a:endParaRPr lang="tr-TR" dirty="0"/>
          </a:p>
          <a:p>
            <a:pPr>
              <a:lnSpc>
                <a:spcPct val="120000"/>
              </a:lnSpc>
            </a:pPr>
            <a:r>
              <a:rPr lang="tr-TR" dirty="0" err="1"/>
              <a:t>Apex</a:t>
            </a:r>
            <a:r>
              <a:rPr lang="tr-TR" dirty="0"/>
              <a:t> </a:t>
            </a:r>
            <a:r>
              <a:rPr lang="tr-TR" dirty="0" err="1"/>
              <a:t>pulmonis</a:t>
            </a:r>
            <a:endParaRPr lang="tr-TR" dirty="0"/>
          </a:p>
          <a:p>
            <a:pPr>
              <a:lnSpc>
                <a:spcPct val="120000"/>
              </a:lnSpc>
            </a:pPr>
            <a:r>
              <a:rPr lang="tr-TR" dirty="0" err="1" smtClean="0"/>
              <a:t>Facies</a:t>
            </a:r>
            <a:r>
              <a:rPr lang="tr-TR" dirty="0" smtClean="0"/>
              <a:t> </a:t>
            </a:r>
            <a:r>
              <a:rPr lang="tr-TR" dirty="0" err="1" smtClean="0"/>
              <a:t>costalis</a:t>
            </a:r>
            <a:endParaRPr lang="tr-TR" dirty="0" smtClean="0"/>
          </a:p>
          <a:p>
            <a:pPr>
              <a:lnSpc>
                <a:spcPct val="120000"/>
              </a:lnSpc>
            </a:pPr>
            <a:r>
              <a:rPr lang="tr-TR" dirty="0" err="1" smtClean="0"/>
              <a:t>Facies</a:t>
            </a:r>
            <a:r>
              <a:rPr lang="tr-TR" dirty="0" smtClean="0"/>
              <a:t> </a:t>
            </a:r>
            <a:r>
              <a:rPr lang="tr-TR" dirty="0" err="1" smtClean="0"/>
              <a:t>diaphragmatica</a:t>
            </a:r>
            <a:endParaRPr lang="tr-TR" dirty="0" smtClean="0"/>
          </a:p>
          <a:p>
            <a:pPr>
              <a:lnSpc>
                <a:spcPct val="120000"/>
              </a:lnSpc>
            </a:pPr>
            <a:r>
              <a:rPr lang="tr-TR" dirty="0" err="1" smtClean="0"/>
              <a:t>Facies</a:t>
            </a:r>
            <a:r>
              <a:rPr lang="tr-TR" dirty="0" smtClean="0"/>
              <a:t> </a:t>
            </a:r>
            <a:r>
              <a:rPr lang="tr-TR" dirty="0" err="1" smtClean="0"/>
              <a:t>interlobaris</a:t>
            </a:r>
            <a:endParaRPr lang="tr-TR" dirty="0"/>
          </a:p>
          <a:p>
            <a:pPr>
              <a:lnSpc>
                <a:spcPct val="120000"/>
              </a:lnSpc>
            </a:pPr>
            <a:r>
              <a:rPr lang="tr-TR" dirty="0" err="1"/>
              <a:t>Facies</a:t>
            </a:r>
            <a:r>
              <a:rPr lang="tr-TR" dirty="0"/>
              <a:t> </a:t>
            </a:r>
            <a:r>
              <a:rPr lang="tr-TR" dirty="0" err="1" smtClean="0"/>
              <a:t>medialis</a:t>
            </a:r>
            <a:endParaRPr lang="tr-TR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dirty="0"/>
              <a:t>	</a:t>
            </a:r>
            <a:r>
              <a:rPr lang="tr-TR" dirty="0" smtClean="0"/>
              <a:t>Pars </a:t>
            </a:r>
            <a:r>
              <a:rPr lang="tr-TR" dirty="0" err="1"/>
              <a:t>vertebralis</a:t>
            </a:r>
            <a:r>
              <a:rPr lang="tr-TR" dirty="0"/>
              <a:t> / Pars </a:t>
            </a:r>
            <a:r>
              <a:rPr lang="tr-TR" dirty="0" err="1"/>
              <a:t>mediastinalis</a:t>
            </a:r>
            <a:endParaRPr lang="tr-TR" dirty="0"/>
          </a:p>
          <a:p>
            <a:pPr marL="0" indent="0">
              <a:lnSpc>
                <a:spcPct val="120000"/>
              </a:lnSpc>
              <a:buNone/>
            </a:pPr>
            <a:r>
              <a:rPr lang="tr-TR" dirty="0" smtClean="0"/>
              <a:t>	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/>
              <a:t>cardiaca</a:t>
            </a:r>
            <a:endParaRPr lang="tr-TR" dirty="0"/>
          </a:p>
          <a:p>
            <a:pPr marL="0" indent="0">
              <a:lnSpc>
                <a:spcPct val="120000"/>
              </a:lnSpc>
              <a:buNone/>
            </a:pPr>
            <a:r>
              <a:rPr lang="tr-TR" dirty="0" smtClean="0"/>
              <a:t>	</a:t>
            </a:r>
            <a:r>
              <a:rPr lang="tr-TR" dirty="0" err="1" smtClean="0"/>
              <a:t>Hilus</a:t>
            </a:r>
            <a:r>
              <a:rPr lang="tr-TR" dirty="0" smtClean="0"/>
              <a:t> </a:t>
            </a:r>
            <a:r>
              <a:rPr lang="tr-TR" dirty="0" err="1" smtClean="0"/>
              <a:t>pulmonis</a:t>
            </a:r>
            <a:endParaRPr lang="tr-TR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dirty="0"/>
              <a:t>	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 smtClean="0"/>
              <a:t>aortica</a:t>
            </a:r>
            <a:endParaRPr lang="tr-TR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tr-TR" dirty="0" smtClean="0"/>
              <a:t>	</a:t>
            </a:r>
            <a:r>
              <a:rPr lang="tr-TR" dirty="0" err="1" smtClean="0"/>
              <a:t>Impressio</a:t>
            </a:r>
            <a:r>
              <a:rPr lang="tr-TR" dirty="0" smtClean="0"/>
              <a:t> </a:t>
            </a:r>
            <a:r>
              <a:rPr lang="tr-TR" dirty="0" err="1" smtClean="0"/>
              <a:t>esophagea</a:t>
            </a:r>
            <a:endParaRPr lang="tr-TR" dirty="0"/>
          </a:p>
        </p:txBody>
      </p:sp>
      <p:sp>
        <p:nvSpPr>
          <p:cNvPr id="6" name="Dikdörtgen 5"/>
          <p:cNvSpPr/>
          <p:nvPr/>
        </p:nvSpPr>
        <p:spPr>
          <a:xfrm>
            <a:off x="5148064" y="2276872"/>
            <a:ext cx="3888432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tr-TR" dirty="0" err="1"/>
              <a:t>Margo</a:t>
            </a:r>
            <a:r>
              <a:rPr lang="tr-TR" dirty="0"/>
              <a:t> </a:t>
            </a:r>
            <a:r>
              <a:rPr lang="tr-TR" dirty="0" err="1"/>
              <a:t>dorsalis</a:t>
            </a:r>
            <a:r>
              <a:rPr lang="tr-TR" dirty="0"/>
              <a:t> ( </a:t>
            </a:r>
            <a:r>
              <a:rPr lang="tr-TR" dirty="0" err="1"/>
              <a:t>obtusus</a:t>
            </a:r>
            <a:r>
              <a:rPr lang="tr-TR" dirty="0"/>
              <a:t> </a:t>
            </a:r>
            <a:r>
              <a:rPr lang="tr-TR" dirty="0" smtClean="0"/>
              <a:t>)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tr-TR" dirty="0" err="1" smtClean="0"/>
              <a:t>Margo</a:t>
            </a:r>
            <a:r>
              <a:rPr lang="tr-TR" dirty="0" smtClean="0"/>
              <a:t> </a:t>
            </a:r>
            <a:r>
              <a:rPr lang="tr-TR" dirty="0" err="1"/>
              <a:t>ventralis</a:t>
            </a:r>
            <a:r>
              <a:rPr lang="tr-TR" dirty="0"/>
              <a:t> ( </a:t>
            </a:r>
            <a:r>
              <a:rPr lang="tr-TR" dirty="0" err="1"/>
              <a:t>acutus</a:t>
            </a:r>
            <a:r>
              <a:rPr lang="tr-TR" dirty="0"/>
              <a:t> </a:t>
            </a:r>
            <a:r>
              <a:rPr lang="tr-TR" dirty="0" smtClean="0"/>
              <a:t>)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tr-TR" dirty="0" err="1" smtClean="0"/>
              <a:t>Incisura</a:t>
            </a:r>
            <a:r>
              <a:rPr lang="tr-TR" dirty="0" smtClean="0"/>
              <a:t> </a:t>
            </a:r>
            <a:r>
              <a:rPr lang="tr-TR" dirty="0" err="1" smtClean="0"/>
              <a:t>cardiaca</a:t>
            </a:r>
            <a:endParaRPr lang="tr-TR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tr-TR" dirty="0" err="1" smtClean="0"/>
              <a:t>Fissura</a:t>
            </a:r>
            <a:r>
              <a:rPr lang="tr-TR" dirty="0" smtClean="0"/>
              <a:t> </a:t>
            </a:r>
            <a:r>
              <a:rPr lang="tr-TR" dirty="0" err="1" smtClean="0"/>
              <a:t>interlobaris</a:t>
            </a:r>
            <a:endParaRPr lang="tr-TR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tr-TR" dirty="0" err="1" smtClean="0">
                <a:solidFill>
                  <a:srgbClr val="C00000"/>
                </a:solidFill>
              </a:rPr>
              <a:t>Lobuli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pulmones</a:t>
            </a:r>
            <a:r>
              <a:rPr lang="tr-TR" dirty="0">
                <a:solidFill>
                  <a:srgbClr val="C00000"/>
                </a:solidFill>
              </a:rPr>
              <a:t> (sığır, domuz, keçi)</a:t>
            </a:r>
          </a:p>
        </p:txBody>
      </p:sp>
    </p:spTree>
    <p:extLst>
      <p:ext uri="{BB962C8B-B14F-4D97-AF65-F5344CB8AC3E}">
        <p14:creationId xmlns:p14="http://schemas.microsoft.com/office/powerpoint/2010/main" val="300002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-14749" y="620688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AKCİĞERLERİN LOPLARA AYRILMASI</a:t>
            </a:r>
            <a:br>
              <a:rPr lang="tr-TR" dirty="0" smtClean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C00000"/>
                </a:solidFill>
              </a:rPr>
              <a:t>EQUIDAE’DE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539552" y="2479338"/>
            <a:ext cx="3024336" cy="138499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FR" sz="2800" b="1" dirty="0"/>
              <a:t>SOL</a:t>
            </a:r>
          </a:p>
          <a:p>
            <a:r>
              <a:rPr lang="fr-FR" sz="2800" b="1" dirty="0"/>
              <a:t>1)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cranialis</a:t>
            </a:r>
            <a:endParaRPr lang="fr-FR" sz="2800" b="1" dirty="0"/>
          </a:p>
          <a:p>
            <a:r>
              <a:rPr lang="fr-FR" sz="2800" b="1" dirty="0"/>
              <a:t>2)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caudalis</a:t>
            </a:r>
            <a:endParaRPr lang="fr-FR" sz="2800" b="1" dirty="0"/>
          </a:p>
        </p:txBody>
      </p:sp>
      <p:sp>
        <p:nvSpPr>
          <p:cNvPr id="11" name="Dikdörtgen 10"/>
          <p:cNvSpPr/>
          <p:nvPr/>
        </p:nvSpPr>
        <p:spPr>
          <a:xfrm>
            <a:off x="4716016" y="2479338"/>
            <a:ext cx="3276600" cy="18158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FR" sz="2800" b="1" dirty="0"/>
              <a:t>SAĞ</a:t>
            </a:r>
          </a:p>
          <a:p>
            <a:r>
              <a:rPr lang="fr-FR" sz="2800" b="1" dirty="0"/>
              <a:t>1)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cranialis</a:t>
            </a:r>
            <a:endParaRPr lang="fr-FR" sz="2800" b="1" dirty="0"/>
          </a:p>
          <a:p>
            <a:r>
              <a:rPr lang="fr-FR" sz="2800" b="1" dirty="0"/>
              <a:t>2)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caudalis</a:t>
            </a:r>
            <a:endParaRPr lang="fr-FR" sz="2800" b="1" dirty="0"/>
          </a:p>
          <a:p>
            <a:r>
              <a:rPr lang="fr-FR" sz="2800" b="1" dirty="0"/>
              <a:t>3) </a:t>
            </a:r>
            <a:r>
              <a:rPr lang="fr-FR" sz="2800" b="1" dirty="0" err="1"/>
              <a:t>Lobus</a:t>
            </a:r>
            <a:r>
              <a:rPr lang="fr-FR" sz="2800" b="1" dirty="0"/>
              <a:t> </a:t>
            </a:r>
            <a:r>
              <a:rPr lang="fr-FR" sz="2800" b="1" dirty="0" err="1"/>
              <a:t>accessorius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5226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0" y="-42242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AKCİĞERLERİN LOPLARA AYRILMASI</a:t>
            </a:r>
            <a:br>
              <a:rPr lang="tr-TR" dirty="0" smtClean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C00000"/>
                </a:solidFill>
              </a:rPr>
              <a:t>CARNIVORA’DA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2008" y="2564904"/>
            <a:ext cx="4283968" cy="156966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/>
              <a:t>SOL</a:t>
            </a:r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caudalis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caudalis</a:t>
            </a:r>
            <a:endParaRPr lang="fr-FR" sz="2400" b="1" dirty="0"/>
          </a:p>
        </p:txBody>
      </p:sp>
      <p:sp>
        <p:nvSpPr>
          <p:cNvPr id="6" name="Dikdörtgen 5"/>
          <p:cNvSpPr/>
          <p:nvPr/>
        </p:nvSpPr>
        <p:spPr>
          <a:xfrm>
            <a:off x="4766379" y="2380238"/>
            <a:ext cx="4248472" cy="193899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 smtClean="0"/>
              <a:t>S</a:t>
            </a:r>
            <a:r>
              <a:rPr lang="tr-TR" sz="2400" b="1" dirty="0" smtClean="0"/>
              <a:t>AĞ</a:t>
            </a:r>
            <a:endParaRPr lang="fr-FR" sz="2400" b="1" dirty="0"/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 smtClean="0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 smtClean="0"/>
              <a:t>Lobu</a:t>
            </a:r>
            <a:r>
              <a:rPr lang="tr-TR" sz="2400" b="1" dirty="0" smtClean="0"/>
              <a:t>s </a:t>
            </a:r>
            <a:r>
              <a:rPr lang="tr-TR" sz="2400" b="1" dirty="0" err="1" smtClean="0"/>
              <a:t>medius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 smtClean="0"/>
              <a:t>caudalis</a:t>
            </a:r>
            <a:endParaRPr lang="tr-TR" sz="2400" b="1" dirty="0" smtClean="0"/>
          </a:p>
          <a:p>
            <a:r>
              <a:rPr lang="tr-TR" sz="2400" b="1" dirty="0" smtClean="0"/>
              <a:t>4) </a:t>
            </a:r>
            <a:r>
              <a:rPr lang="tr-TR" sz="2400" b="1" dirty="0" err="1" smtClean="0"/>
              <a:t>Lobus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accessorius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4477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0" y="-42242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AKCİĞERLERİN LOPLARA AYRILMASI</a:t>
            </a:r>
            <a:br>
              <a:rPr lang="tr-TR" dirty="0" smtClean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C00000"/>
                </a:solidFill>
              </a:rPr>
              <a:t>RUMINANTIA’DA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179512" y="1700808"/>
            <a:ext cx="4860032" cy="1569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/>
              <a:t>SOL</a:t>
            </a:r>
          </a:p>
          <a:p>
            <a:r>
              <a:rPr lang="fr-FR" sz="2400" b="1" dirty="0"/>
              <a:t>1)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cranialis</a:t>
            </a:r>
            <a:endParaRPr lang="fr-FR" sz="2400" b="1" dirty="0"/>
          </a:p>
          <a:p>
            <a:r>
              <a:rPr lang="fr-FR" sz="2400" b="1" dirty="0"/>
              <a:t>2)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cranialis</a:t>
            </a:r>
            <a:r>
              <a:rPr lang="fr-FR" sz="2400" b="1" dirty="0"/>
              <a:t> pars </a:t>
            </a:r>
            <a:r>
              <a:rPr lang="fr-FR" sz="2400" b="1" dirty="0" err="1"/>
              <a:t>caudalis</a:t>
            </a:r>
            <a:endParaRPr lang="fr-FR" sz="2400" b="1" dirty="0"/>
          </a:p>
          <a:p>
            <a:r>
              <a:rPr lang="fr-FR" sz="2400" b="1" dirty="0"/>
              <a:t>3) </a:t>
            </a:r>
            <a:r>
              <a:rPr lang="fr-FR" sz="2400" b="1" dirty="0" err="1"/>
              <a:t>Lobus</a:t>
            </a:r>
            <a:r>
              <a:rPr lang="fr-FR" sz="2400" b="1" dirty="0"/>
              <a:t> </a:t>
            </a:r>
            <a:r>
              <a:rPr lang="fr-FR" sz="2400" b="1" dirty="0" err="1"/>
              <a:t>caudalis</a:t>
            </a:r>
            <a:endParaRPr lang="fr-FR" sz="2400" b="1" dirty="0"/>
          </a:p>
        </p:txBody>
      </p:sp>
      <p:sp>
        <p:nvSpPr>
          <p:cNvPr id="8" name="Dikdörtgen 7"/>
          <p:cNvSpPr/>
          <p:nvPr/>
        </p:nvSpPr>
        <p:spPr>
          <a:xfrm>
            <a:off x="4211960" y="3645024"/>
            <a:ext cx="4572000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tr-TR" sz="2400" b="1" dirty="0"/>
              <a:t>SAĞ</a:t>
            </a:r>
          </a:p>
          <a:p>
            <a:r>
              <a:rPr lang="tr-TR" sz="2400" b="1" dirty="0"/>
              <a:t>1)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cranialis</a:t>
            </a:r>
            <a:r>
              <a:rPr lang="tr-TR" sz="2400" b="1" dirty="0"/>
              <a:t> pars </a:t>
            </a:r>
            <a:r>
              <a:rPr lang="tr-TR" sz="2400" b="1" dirty="0" err="1"/>
              <a:t>cranialis</a:t>
            </a:r>
            <a:endParaRPr lang="tr-TR" sz="2400" b="1" dirty="0"/>
          </a:p>
          <a:p>
            <a:r>
              <a:rPr lang="tr-TR" sz="2400" b="1" dirty="0"/>
              <a:t>2)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cranialis</a:t>
            </a:r>
            <a:r>
              <a:rPr lang="tr-TR" sz="2400" b="1" dirty="0"/>
              <a:t> pars </a:t>
            </a:r>
            <a:r>
              <a:rPr lang="tr-TR" sz="2400" b="1" dirty="0" err="1"/>
              <a:t>caudalis</a:t>
            </a:r>
            <a:endParaRPr lang="tr-TR" sz="2400" b="1" dirty="0"/>
          </a:p>
          <a:p>
            <a:r>
              <a:rPr lang="tr-TR" sz="2400" b="1" dirty="0"/>
              <a:t>3)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medius</a:t>
            </a:r>
            <a:endParaRPr lang="tr-TR" sz="2400" b="1" dirty="0"/>
          </a:p>
          <a:p>
            <a:r>
              <a:rPr lang="tr-TR" sz="2400" b="1" dirty="0"/>
              <a:t>4)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caudalis</a:t>
            </a:r>
            <a:endParaRPr lang="tr-TR" sz="2400" b="1" dirty="0"/>
          </a:p>
          <a:p>
            <a:r>
              <a:rPr lang="tr-TR" sz="2400" b="1" dirty="0"/>
              <a:t>5)</a:t>
            </a:r>
            <a:r>
              <a:rPr lang="tr-TR" sz="2400" b="1" dirty="0" err="1"/>
              <a:t>Lobus</a:t>
            </a:r>
            <a:r>
              <a:rPr lang="tr-TR" sz="2400" b="1" dirty="0"/>
              <a:t> </a:t>
            </a:r>
            <a:r>
              <a:rPr lang="tr-TR" sz="2400" b="1" dirty="0" err="1"/>
              <a:t>accessorius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265915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130" y="144016"/>
            <a:ext cx="4427984" cy="764704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C00000"/>
                </a:solidFill>
              </a:rPr>
              <a:t>CAVUM THORACIS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44016" y="1988840"/>
            <a:ext cx="8892480" cy="25299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srgbClr val="C00000"/>
                </a:solidFill>
              </a:rPr>
              <a:t>Apertura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dirty="0" err="1">
                <a:solidFill>
                  <a:srgbClr val="C00000"/>
                </a:solidFill>
              </a:rPr>
              <a:t>thoracis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dirty="0" err="1">
                <a:solidFill>
                  <a:srgbClr val="C00000"/>
                </a:solidFill>
              </a:rPr>
              <a:t>cranialis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 1.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thoracal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vertebra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, ilk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costa’lar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manubrium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sterni</a:t>
            </a:r>
            <a:endParaRPr lang="tr-TR" sz="2400" dirty="0">
              <a:solidFill>
                <a:prstClr val="black"/>
              </a:solidFill>
              <a:sym typeface="Wingdings" pitchFamily="2" charset="2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Apertura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thoracis</a:t>
            </a:r>
            <a:r>
              <a:rPr lang="tr-TR" sz="24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srgbClr val="C00000"/>
                </a:solidFill>
                <a:sym typeface="Wingdings" pitchFamily="2" charset="2"/>
              </a:rPr>
              <a:t>caudalis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 Son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thoracal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vert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., son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costa’lar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proc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.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xiphoideus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ve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diaphragma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parietalis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,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visceralis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(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pulmonalis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).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Cupulae</a:t>
            </a:r>
            <a:r>
              <a:rPr lang="tr-TR" sz="2400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tr-TR" sz="2400" dirty="0" err="1">
                <a:solidFill>
                  <a:prstClr val="black"/>
                </a:solidFill>
                <a:sym typeface="Wingdings" pitchFamily="2" charset="2"/>
              </a:rPr>
              <a:t>pleura</a:t>
            </a:r>
            <a:endParaRPr lang="tr-TR" sz="2400" dirty="0">
              <a:solidFill>
                <a:prstClr val="black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466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MEDIASTINUM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72008" y="1484784"/>
            <a:ext cx="8964488" cy="4752528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tr-TR" sz="2800" dirty="0" err="1" smtClean="0">
                <a:sym typeface="Wingdings" pitchFamily="2" charset="2"/>
              </a:rPr>
              <a:t>Mediastinum</a:t>
            </a:r>
            <a:r>
              <a:rPr lang="tr-TR" sz="2800" dirty="0" smtClean="0">
                <a:sym typeface="Wingdings" pitchFamily="2" charset="2"/>
              </a:rPr>
              <a:t>; kısa ve basit anlamıyla iki akciğer arasındaki koridordur.</a:t>
            </a:r>
          </a:p>
          <a:p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8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craniale</a:t>
            </a:r>
            <a:r>
              <a:rPr lang="tr-TR" sz="2800" dirty="0" smtClean="0">
                <a:sym typeface="Wingdings" pitchFamily="2" charset="2"/>
              </a:rPr>
              <a:t> </a:t>
            </a:r>
            <a:r>
              <a:rPr lang="tr-TR" sz="2800" dirty="0" err="1" smtClean="0">
                <a:sym typeface="Wingdings" pitchFamily="2" charset="2"/>
              </a:rPr>
              <a:t>Esophagus</a:t>
            </a:r>
            <a:r>
              <a:rPr lang="tr-TR" sz="2800" dirty="0" smtClean="0">
                <a:sym typeface="Wingdings" pitchFamily="2" charset="2"/>
              </a:rPr>
              <a:t>, </a:t>
            </a:r>
            <a:r>
              <a:rPr lang="tr-TR" sz="2800" dirty="0" err="1" smtClean="0">
                <a:sym typeface="Wingdings" pitchFamily="2" charset="2"/>
              </a:rPr>
              <a:t>trachea</a:t>
            </a:r>
            <a:r>
              <a:rPr lang="tr-TR" sz="2800" dirty="0" smtClean="0">
                <a:sym typeface="Wingdings" pitchFamily="2" charset="2"/>
              </a:rPr>
              <a:t>, tr. </a:t>
            </a:r>
            <a:r>
              <a:rPr lang="tr-TR" sz="2800" dirty="0" err="1" smtClean="0">
                <a:sym typeface="Wingdings" pitchFamily="2" charset="2"/>
              </a:rPr>
              <a:t>Brachiocephalicus</a:t>
            </a:r>
            <a:r>
              <a:rPr lang="tr-TR" sz="2800" dirty="0" smtClean="0">
                <a:sym typeface="Wingdings" pitchFamily="2" charset="2"/>
              </a:rPr>
              <a:t>, a. </a:t>
            </a:r>
            <a:r>
              <a:rPr lang="tr-TR" sz="2800" dirty="0" err="1" smtClean="0">
                <a:sym typeface="Wingdings" pitchFamily="2" charset="2"/>
              </a:rPr>
              <a:t>carotis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communis</a:t>
            </a:r>
            <a:r>
              <a:rPr lang="tr-TR" sz="2800" dirty="0" smtClean="0">
                <a:sym typeface="Wingdings" pitchFamily="2" charset="2"/>
              </a:rPr>
              <a:t>, v. cava </a:t>
            </a:r>
            <a:r>
              <a:rPr lang="tr-TR" sz="2800" dirty="0" err="1" smtClean="0">
                <a:sym typeface="Wingdings" pitchFamily="2" charset="2"/>
              </a:rPr>
              <a:t>cranialis</a:t>
            </a:r>
            <a:r>
              <a:rPr lang="tr-TR" sz="2800" dirty="0" smtClean="0">
                <a:sym typeface="Wingdings" pitchFamily="2" charset="2"/>
              </a:rPr>
              <a:t>, n. </a:t>
            </a:r>
            <a:r>
              <a:rPr lang="tr-TR" sz="2800" dirty="0" err="1" smtClean="0">
                <a:sym typeface="Wingdings" pitchFamily="2" charset="2"/>
              </a:rPr>
              <a:t>vagus</a:t>
            </a:r>
            <a:r>
              <a:rPr lang="tr-TR" sz="2800" dirty="0" smtClean="0">
                <a:sym typeface="Wingdings" pitchFamily="2" charset="2"/>
              </a:rPr>
              <a:t>, n. </a:t>
            </a:r>
            <a:r>
              <a:rPr lang="tr-TR" sz="2800" dirty="0" err="1" smtClean="0">
                <a:sym typeface="Wingdings" pitchFamily="2" charset="2"/>
              </a:rPr>
              <a:t>phrenicus</a:t>
            </a:r>
            <a:r>
              <a:rPr lang="tr-TR" sz="2800" dirty="0" smtClean="0">
                <a:sym typeface="Wingdings" pitchFamily="2" charset="2"/>
              </a:rPr>
              <a:t>…</a:t>
            </a:r>
          </a:p>
          <a:p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8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medium</a:t>
            </a:r>
            <a:r>
              <a:rPr lang="tr-TR" sz="2800" dirty="0" smtClean="0">
                <a:sym typeface="Wingdings" pitchFamily="2" charset="2"/>
              </a:rPr>
              <a:t> </a:t>
            </a:r>
            <a:r>
              <a:rPr lang="tr-TR" sz="2800" dirty="0" err="1" smtClean="0">
                <a:sym typeface="Wingdings" pitchFamily="2" charset="2"/>
              </a:rPr>
              <a:t>Trachea’nın</a:t>
            </a:r>
            <a:r>
              <a:rPr lang="tr-TR" sz="2800" dirty="0" smtClean="0">
                <a:sym typeface="Wingdings" pitchFamily="2" charset="2"/>
              </a:rPr>
              <a:t> son kısmı, </a:t>
            </a:r>
            <a:r>
              <a:rPr lang="tr-TR" sz="2800" dirty="0" err="1" smtClean="0">
                <a:sym typeface="Wingdings" pitchFamily="2" charset="2"/>
              </a:rPr>
              <a:t>esophagus</a:t>
            </a:r>
            <a:r>
              <a:rPr lang="tr-TR" sz="2800" dirty="0" smtClean="0">
                <a:sym typeface="Wingdings" pitchFamily="2" charset="2"/>
              </a:rPr>
              <a:t>, kalp, </a:t>
            </a:r>
            <a:r>
              <a:rPr lang="tr-TR" sz="2800" dirty="0" err="1" smtClean="0">
                <a:sym typeface="Wingdings" pitchFamily="2" charset="2"/>
              </a:rPr>
              <a:t>pericardium</a:t>
            </a:r>
            <a:r>
              <a:rPr lang="tr-TR" sz="2800" dirty="0" smtClean="0">
                <a:sym typeface="Wingdings" pitchFamily="2" charset="2"/>
              </a:rPr>
              <a:t>, kalbe giren çıkan damarlar…</a:t>
            </a:r>
          </a:p>
          <a:p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Mediastinum</a:t>
            </a:r>
            <a:r>
              <a:rPr lang="tr-TR" sz="28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tr-TR" sz="2800" dirty="0" err="1" smtClean="0">
                <a:solidFill>
                  <a:srgbClr val="C00000"/>
                </a:solidFill>
                <a:sym typeface="Wingdings" pitchFamily="2" charset="2"/>
              </a:rPr>
              <a:t>caudale</a:t>
            </a:r>
            <a:r>
              <a:rPr lang="tr-TR" sz="2800" dirty="0" smtClean="0">
                <a:sym typeface="Wingdings" pitchFamily="2" charset="2"/>
              </a:rPr>
              <a:t> Aorta </a:t>
            </a:r>
            <a:r>
              <a:rPr lang="tr-TR" sz="2800" dirty="0" err="1" smtClean="0">
                <a:sym typeface="Wingdings" pitchFamily="2" charset="2"/>
              </a:rPr>
              <a:t>thoracica</a:t>
            </a:r>
            <a:r>
              <a:rPr lang="tr-TR" sz="2800" dirty="0" smtClean="0">
                <a:sym typeface="Wingdings" pitchFamily="2" charset="2"/>
              </a:rPr>
              <a:t>, v. </a:t>
            </a:r>
            <a:r>
              <a:rPr lang="tr-TR" sz="2800" dirty="0" err="1" smtClean="0">
                <a:sym typeface="Wingdings" pitchFamily="2" charset="2"/>
              </a:rPr>
              <a:t>azygos</a:t>
            </a:r>
            <a:r>
              <a:rPr lang="tr-TR" sz="2800" dirty="0" smtClean="0">
                <a:sym typeface="Wingdings" pitchFamily="2" charset="2"/>
              </a:rPr>
              <a:t>, </a:t>
            </a:r>
            <a:r>
              <a:rPr lang="tr-TR" sz="2800" dirty="0" err="1" smtClean="0">
                <a:sym typeface="Wingdings" pitchFamily="2" charset="2"/>
              </a:rPr>
              <a:t>ductus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thoracicus</a:t>
            </a:r>
            <a:r>
              <a:rPr lang="tr-TR" sz="2800" dirty="0" smtClean="0">
                <a:sym typeface="Wingdings" pitchFamily="2" charset="2"/>
              </a:rPr>
              <a:t>, n. </a:t>
            </a:r>
            <a:r>
              <a:rPr lang="tr-TR" sz="2800" dirty="0" err="1" smtClean="0">
                <a:sym typeface="Wingdings" pitchFamily="2" charset="2"/>
              </a:rPr>
              <a:t>phrenicus</a:t>
            </a:r>
            <a:r>
              <a:rPr lang="tr-TR" sz="2800" dirty="0" smtClean="0">
                <a:sym typeface="Wingdings" pitchFamily="2" charset="2"/>
              </a:rPr>
              <a:t>, v. cava </a:t>
            </a:r>
            <a:r>
              <a:rPr lang="tr-TR" sz="2800" dirty="0" err="1" smtClean="0">
                <a:sym typeface="Wingdings" pitchFamily="2" charset="2"/>
              </a:rPr>
              <a:t>caudalis</a:t>
            </a:r>
            <a:r>
              <a:rPr lang="tr-TR" sz="2800" dirty="0" smtClean="0">
                <a:sym typeface="Wingdings" pitchFamily="2" charset="2"/>
              </a:rPr>
              <a:t>.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4548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858218"/>
          </a:xfrm>
        </p:spPr>
        <p:txBody>
          <a:bodyPr>
            <a:noAutofit/>
          </a:bodyPr>
          <a:lstStyle/>
          <a:p>
            <a:r>
              <a:rPr lang="tr-TR" sz="5400" b="1" dirty="0" smtClean="0">
                <a:solidFill>
                  <a:srgbClr val="C00000"/>
                </a:solidFill>
              </a:rPr>
              <a:t>BENİ DİNLEDİĞİNİZ İÇİN TEŞEKKÜR EDERİM…</a:t>
            </a:r>
            <a:endParaRPr lang="tr-TR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1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C00000"/>
                </a:solidFill>
              </a:rPr>
              <a:t>Solunum Sistemi ile İlgili Bazı Fizyolojik Terimler</a:t>
            </a:r>
            <a:endParaRPr lang="tr-TR" sz="3600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124744"/>
            <a:ext cx="9036496" cy="4680519"/>
          </a:xfrm>
        </p:spPr>
        <p:txBody>
          <a:bodyPr>
            <a:normAutofit lnSpcReduction="10000"/>
          </a:bodyPr>
          <a:lstStyle/>
          <a:p>
            <a:r>
              <a:rPr lang="tr-TR" dirty="0" err="1" smtClean="0"/>
              <a:t>Respirasyon</a:t>
            </a:r>
            <a:r>
              <a:rPr lang="tr-TR" dirty="0" smtClean="0"/>
              <a:t> </a:t>
            </a:r>
            <a:r>
              <a:rPr lang="tr-TR" dirty="0" smtClean="0">
                <a:sym typeface="Wingdings" pitchFamily="2" charset="2"/>
              </a:rPr>
              <a:t> Solunum veya soluma</a:t>
            </a:r>
          </a:p>
          <a:p>
            <a:r>
              <a:rPr lang="tr-TR" dirty="0" err="1" smtClean="0">
                <a:sym typeface="Wingdings" pitchFamily="2" charset="2"/>
              </a:rPr>
              <a:t>İnspirasyon</a:t>
            </a:r>
            <a:r>
              <a:rPr lang="tr-TR" dirty="0" smtClean="0">
                <a:sym typeface="Wingdings" pitchFamily="2" charset="2"/>
              </a:rPr>
              <a:t>  Soluk alma</a:t>
            </a:r>
          </a:p>
          <a:p>
            <a:r>
              <a:rPr lang="tr-TR" dirty="0" err="1" smtClean="0">
                <a:sym typeface="Wingdings" pitchFamily="2" charset="2"/>
              </a:rPr>
              <a:t>Ekspirasyon</a:t>
            </a:r>
            <a:r>
              <a:rPr lang="tr-TR" dirty="0" smtClean="0">
                <a:sym typeface="Wingdings" pitchFamily="2" charset="2"/>
              </a:rPr>
              <a:t>  Soluk verme</a:t>
            </a:r>
          </a:p>
          <a:p>
            <a:r>
              <a:rPr lang="tr-TR" dirty="0" err="1"/>
              <a:t>Vital</a:t>
            </a:r>
            <a:r>
              <a:rPr lang="tr-TR" dirty="0"/>
              <a:t> </a:t>
            </a:r>
            <a:r>
              <a:rPr lang="tr-TR" dirty="0" smtClean="0"/>
              <a:t>kapasite </a:t>
            </a:r>
            <a:r>
              <a:rPr lang="tr-TR" dirty="0" smtClean="0">
                <a:sym typeface="Wingdings" panose="05000000000000000000" pitchFamily="2" charset="2"/>
              </a:rPr>
              <a:t></a:t>
            </a:r>
            <a:r>
              <a:rPr lang="tr-TR" dirty="0" smtClean="0"/>
              <a:t> </a:t>
            </a:r>
            <a:r>
              <a:rPr lang="tr-TR" dirty="0"/>
              <a:t>Tam bir </a:t>
            </a:r>
            <a:r>
              <a:rPr lang="tr-TR" dirty="0" err="1"/>
              <a:t>inspirasyondan</a:t>
            </a:r>
            <a:r>
              <a:rPr lang="tr-TR" dirty="0"/>
              <a:t> sonra tam bir </a:t>
            </a:r>
            <a:r>
              <a:rPr lang="tr-TR" dirty="0" err="1"/>
              <a:t>ekspirasyonla</a:t>
            </a:r>
            <a:r>
              <a:rPr lang="tr-TR" dirty="0"/>
              <a:t> çıkarılan hava miktarıdır</a:t>
            </a:r>
            <a:r>
              <a:rPr lang="tr-TR" dirty="0" smtClean="0"/>
              <a:t>.</a:t>
            </a:r>
          </a:p>
          <a:p>
            <a:r>
              <a:rPr lang="tr-TR" dirty="0" err="1" smtClean="0">
                <a:sym typeface="Wingdings" pitchFamily="2" charset="2"/>
              </a:rPr>
              <a:t>Ventilasyon</a:t>
            </a:r>
            <a:r>
              <a:rPr lang="tr-TR" dirty="0" smtClean="0">
                <a:sym typeface="Wingdings" pitchFamily="2" charset="2"/>
              </a:rPr>
              <a:t>  Havalanma</a:t>
            </a:r>
          </a:p>
          <a:p>
            <a:r>
              <a:rPr lang="tr-TR" dirty="0"/>
              <a:t>Fonksiyonel </a:t>
            </a:r>
            <a:r>
              <a:rPr lang="tr-TR" dirty="0" err="1"/>
              <a:t>reziduel</a:t>
            </a:r>
            <a:r>
              <a:rPr lang="tr-TR" dirty="0"/>
              <a:t> kapasite </a:t>
            </a:r>
            <a:r>
              <a:rPr lang="tr-TR" dirty="0" smtClean="0">
                <a:sym typeface="Wingdings" panose="05000000000000000000" pitchFamily="2" charset="2"/>
              </a:rPr>
              <a:t></a:t>
            </a:r>
            <a:r>
              <a:rPr lang="tr-TR" dirty="0" smtClean="0"/>
              <a:t> </a:t>
            </a:r>
            <a:r>
              <a:rPr lang="tr-TR" dirty="0"/>
              <a:t>Normal bir </a:t>
            </a:r>
            <a:r>
              <a:rPr lang="tr-TR" dirty="0" err="1"/>
              <a:t>ekspirasyondan</a:t>
            </a:r>
            <a:r>
              <a:rPr lang="tr-TR" dirty="0"/>
              <a:t> sonra akciğerde kalan hava miktarıdır</a:t>
            </a:r>
            <a:r>
              <a:rPr lang="tr-TR" dirty="0" smtClean="0"/>
              <a:t>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1365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496" y="826143"/>
            <a:ext cx="9108504" cy="5483177"/>
          </a:xfrm>
        </p:spPr>
        <p:txBody>
          <a:bodyPr>
            <a:normAutofit fontScale="70000" lnSpcReduction="20000"/>
          </a:bodyPr>
          <a:lstStyle/>
          <a:p>
            <a:r>
              <a:rPr lang="tr-TR" dirty="0" err="1" smtClean="0"/>
              <a:t>Dipsine</a:t>
            </a:r>
            <a:r>
              <a:rPr lang="tr-TR" dirty="0" smtClean="0"/>
              <a:t> </a:t>
            </a:r>
            <a:r>
              <a:rPr lang="tr-TR" dirty="0"/>
              <a:t>: Nefes darlığı</a:t>
            </a:r>
          </a:p>
          <a:p>
            <a:r>
              <a:rPr lang="tr-TR" dirty="0" err="1"/>
              <a:t>Apnea</a:t>
            </a:r>
            <a:r>
              <a:rPr lang="tr-TR" dirty="0"/>
              <a:t> : Geçici olarak solunum yapamama</a:t>
            </a:r>
          </a:p>
          <a:p>
            <a:r>
              <a:rPr lang="tr-TR" dirty="0" err="1"/>
              <a:t>Orthapnea</a:t>
            </a:r>
            <a:r>
              <a:rPr lang="tr-TR" dirty="0"/>
              <a:t> : Hasta sırt üstü yatarken ortaya çıkan solunum sıkıntısıdır.</a:t>
            </a:r>
          </a:p>
          <a:p>
            <a:r>
              <a:rPr lang="tr-TR" dirty="0" err="1"/>
              <a:t>Paroksismal</a:t>
            </a:r>
            <a:r>
              <a:rPr lang="tr-TR" dirty="0"/>
              <a:t> </a:t>
            </a:r>
            <a:r>
              <a:rPr lang="tr-TR" dirty="0" err="1"/>
              <a:t>noktürnal</a:t>
            </a:r>
            <a:r>
              <a:rPr lang="tr-TR" dirty="0"/>
              <a:t> </a:t>
            </a:r>
            <a:r>
              <a:rPr lang="tr-TR" dirty="0" err="1"/>
              <a:t>dispne</a:t>
            </a:r>
            <a:r>
              <a:rPr lang="tr-TR" dirty="0"/>
              <a:t> : Gece nöbetler halinde gelen </a:t>
            </a:r>
            <a:r>
              <a:rPr lang="tr-TR" dirty="0" err="1"/>
              <a:t>dispnedir</a:t>
            </a:r>
            <a:r>
              <a:rPr lang="tr-TR" dirty="0"/>
              <a:t>.</a:t>
            </a:r>
          </a:p>
          <a:p>
            <a:r>
              <a:rPr lang="tr-TR" dirty="0" err="1"/>
              <a:t>Hemoptysis</a:t>
            </a:r>
            <a:r>
              <a:rPr lang="tr-TR" dirty="0"/>
              <a:t> : Öksürükle kan gelmesi.</a:t>
            </a:r>
          </a:p>
          <a:p>
            <a:r>
              <a:rPr lang="tr-TR" dirty="0" err="1"/>
              <a:t>Tachypnea</a:t>
            </a:r>
            <a:r>
              <a:rPr lang="tr-TR" dirty="0"/>
              <a:t> : Sık soluma</a:t>
            </a:r>
          </a:p>
          <a:p>
            <a:r>
              <a:rPr lang="tr-TR" dirty="0" err="1"/>
              <a:t>Hyperpnea</a:t>
            </a:r>
            <a:r>
              <a:rPr lang="tr-TR" dirty="0"/>
              <a:t> : Derinlik ve sayı olarak fazla solunum</a:t>
            </a:r>
          </a:p>
          <a:p>
            <a:r>
              <a:rPr lang="tr-TR" dirty="0" err="1"/>
              <a:t>Hypexemia</a:t>
            </a:r>
            <a:r>
              <a:rPr lang="tr-TR" dirty="0"/>
              <a:t> : Kanda oksijen azalması</a:t>
            </a:r>
          </a:p>
          <a:p>
            <a:r>
              <a:rPr lang="tr-TR" dirty="0" err="1"/>
              <a:t>Hypercapnia</a:t>
            </a:r>
            <a:r>
              <a:rPr lang="tr-TR" dirty="0"/>
              <a:t> : Kanda CO2 artması.</a:t>
            </a:r>
          </a:p>
          <a:p>
            <a:r>
              <a:rPr lang="tr-TR" dirty="0" err="1"/>
              <a:t>Hyperventilation</a:t>
            </a:r>
            <a:r>
              <a:rPr lang="tr-TR" dirty="0"/>
              <a:t> : Akciğerde hava değişiminin hızlanması.</a:t>
            </a:r>
          </a:p>
          <a:p>
            <a:r>
              <a:rPr lang="tr-TR" dirty="0" err="1"/>
              <a:t>Hypoventilation</a:t>
            </a:r>
            <a:r>
              <a:rPr lang="tr-TR" dirty="0"/>
              <a:t> : Akciğerlerde hava değişiminin yetersiz oluşu.</a:t>
            </a:r>
          </a:p>
          <a:p>
            <a:r>
              <a:rPr lang="tr-TR" dirty="0" err="1"/>
              <a:t>Aphonia</a:t>
            </a:r>
            <a:r>
              <a:rPr lang="tr-TR" dirty="0"/>
              <a:t>: Ses kaybı</a:t>
            </a:r>
          </a:p>
          <a:p>
            <a:r>
              <a:rPr lang="tr-TR" dirty="0" err="1"/>
              <a:t>Dysphonia</a:t>
            </a:r>
            <a:r>
              <a:rPr lang="tr-TR" dirty="0"/>
              <a:t> : Ses kısıklığı nedeniyle konuşmada güçlük.</a:t>
            </a:r>
          </a:p>
          <a:p>
            <a:r>
              <a:rPr lang="tr-TR" dirty="0" err="1"/>
              <a:t>Ekpectorition</a:t>
            </a:r>
            <a:r>
              <a:rPr lang="tr-TR" dirty="0"/>
              <a:t> : Akciğer ve soluk borusundaki maddelerin öksürükle dışarı çıkarılması , öksürerek balgam çıkarma.</a:t>
            </a:r>
          </a:p>
          <a:p>
            <a:r>
              <a:rPr lang="tr-TR" dirty="0" err="1"/>
              <a:t>Epixtaxis</a:t>
            </a:r>
            <a:r>
              <a:rPr lang="tr-TR" dirty="0"/>
              <a:t> </a:t>
            </a:r>
            <a:r>
              <a:rPr lang="tr-TR" dirty="0" err="1"/>
              <a:t>rhinorrhea</a:t>
            </a:r>
            <a:r>
              <a:rPr lang="tr-TR" dirty="0"/>
              <a:t> : Burun Kanaması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0" y="841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rgbClr val="C00000"/>
                </a:solidFill>
              </a:rPr>
              <a:t>Solunum </a:t>
            </a:r>
            <a:r>
              <a:rPr lang="tr-TR" sz="3600" b="1" dirty="0" smtClean="0">
                <a:solidFill>
                  <a:srgbClr val="C00000"/>
                </a:solidFill>
              </a:rPr>
              <a:t>Sisteminin </a:t>
            </a:r>
            <a:r>
              <a:rPr lang="tr-TR" sz="3600" b="1" dirty="0" err="1">
                <a:solidFill>
                  <a:srgbClr val="C00000"/>
                </a:solidFill>
              </a:rPr>
              <a:t>Semptomatik</a:t>
            </a:r>
            <a:r>
              <a:rPr lang="tr-TR" sz="3600" b="1" dirty="0">
                <a:solidFill>
                  <a:srgbClr val="C00000"/>
                </a:solidFill>
              </a:rPr>
              <a:t> Terimleri</a:t>
            </a:r>
          </a:p>
        </p:txBody>
      </p:sp>
    </p:spTree>
    <p:extLst>
      <p:ext uri="{BB962C8B-B14F-4D97-AF65-F5344CB8AC3E}">
        <p14:creationId xmlns:p14="http://schemas.microsoft.com/office/powerpoint/2010/main" val="295050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Solunum Sisteminin Tanısal Terimleri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tr-TR" dirty="0" err="1" smtClean="0"/>
              <a:t>Septum</a:t>
            </a:r>
            <a:r>
              <a:rPr lang="tr-TR" dirty="0" smtClean="0"/>
              <a:t> </a:t>
            </a:r>
            <a:r>
              <a:rPr lang="tr-TR" dirty="0" err="1" smtClean="0"/>
              <a:t>deviasyonu</a:t>
            </a:r>
            <a:r>
              <a:rPr lang="tr-TR" dirty="0" smtClean="0"/>
              <a:t> </a:t>
            </a:r>
            <a:r>
              <a:rPr lang="tr-TR" dirty="0"/>
              <a:t>: Burun bölmesinin sağa veya sola doğru eğrilik göstermesi.</a:t>
            </a:r>
          </a:p>
          <a:p>
            <a:r>
              <a:rPr lang="tr-TR" dirty="0" err="1"/>
              <a:t>Rhinitis</a:t>
            </a:r>
            <a:r>
              <a:rPr lang="tr-TR" dirty="0"/>
              <a:t> : Burun mukozasının iltihabı.</a:t>
            </a:r>
          </a:p>
          <a:p>
            <a:r>
              <a:rPr lang="tr-TR" dirty="0" err="1"/>
              <a:t>Pharyngitis</a:t>
            </a:r>
            <a:r>
              <a:rPr lang="tr-TR" dirty="0"/>
              <a:t> : Gırtlak İltihabı</a:t>
            </a:r>
          </a:p>
          <a:p>
            <a:r>
              <a:rPr lang="tr-TR" dirty="0" err="1"/>
              <a:t>Laryngeal</a:t>
            </a:r>
            <a:r>
              <a:rPr lang="tr-TR" dirty="0"/>
              <a:t>: </a:t>
            </a:r>
            <a:r>
              <a:rPr lang="tr-TR" dirty="0" err="1"/>
              <a:t>Larinksteki</a:t>
            </a:r>
            <a:r>
              <a:rPr lang="tr-TR" dirty="0"/>
              <a:t> kasılma nedeniyle solunumun sesli olması.</a:t>
            </a:r>
          </a:p>
          <a:p>
            <a:r>
              <a:rPr lang="tr-TR" dirty="0" err="1"/>
              <a:t>Sinusitis</a:t>
            </a:r>
            <a:r>
              <a:rPr lang="tr-TR" dirty="0"/>
              <a:t> : </a:t>
            </a:r>
            <a:r>
              <a:rPr lang="tr-TR" dirty="0" err="1"/>
              <a:t>Sünusların</a:t>
            </a:r>
            <a:r>
              <a:rPr lang="tr-TR" dirty="0"/>
              <a:t> duvarını döşeyen bağ dokusunun iltihabı.</a:t>
            </a:r>
          </a:p>
          <a:p>
            <a:r>
              <a:rPr lang="tr-TR" dirty="0" err="1"/>
              <a:t>Pansinusitis</a:t>
            </a:r>
            <a:r>
              <a:rPr lang="tr-TR" dirty="0"/>
              <a:t> : Bütün sinüslerin iltihabı.</a:t>
            </a:r>
          </a:p>
          <a:p>
            <a:r>
              <a:rPr lang="tr-TR" dirty="0" err="1"/>
              <a:t>Bronchitis</a:t>
            </a:r>
            <a:r>
              <a:rPr lang="tr-TR" dirty="0"/>
              <a:t> : Bronşların iltihabı</a:t>
            </a:r>
          </a:p>
          <a:p>
            <a:r>
              <a:rPr lang="tr-TR" dirty="0" err="1"/>
              <a:t>Bronchial</a:t>
            </a:r>
            <a:r>
              <a:rPr lang="tr-TR" dirty="0"/>
              <a:t> </a:t>
            </a:r>
            <a:r>
              <a:rPr lang="tr-TR" dirty="0" err="1"/>
              <a:t>asthma</a:t>
            </a:r>
            <a:r>
              <a:rPr lang="tr-TR" dirty="0"/>
              <a:t> : Hava yollarının başka bir hastalığa bağlı olmayan geçici daralması veya tıkanması.</a:t>
            </a:r>
          </a:p>
          <a:p>
            <a:r>
              <a:rPr lang="tr-TR" dirty="0" err="1"/>
              <a:t>Ateleotasis</a:t>
            </a:r>
            <a:r>
              <a:rPr lang="tr-TR" dirty="0"/>
              <a:t> : Akciğerlerin bir bölümünün sönmesi.</a:t>
            </a:r>
          </a:p>
          <a:p>
            <a:r>
              <a:rPr lang="tr-TR" dirty="0" err="1"/>
              <a:t>Bronchiectasis</a:t>
            </a:r>
            <a:r>
              <a:rPr lang="tr-TR" dirty="0"/>
              <a:t> : Bronşların genişlemesi.</a:t>
            </a:r>
          </a:p>
          <a:p>
            <a:r>
              <a:rPr lang="tr-TR" dirty="0" err="1"/>
              <a:t>Pnömotoraks</a:t>
            </a:r>
            <a:r>
              <a:rPr lang="tr-TR" dirty="0"/>
              <a:t> : Plevra boşluğuna hava dolması.</a:t>
            </a:r>
          </a:p>
          <a:p>
            <a:r>
              <a:rPr lang="tr-TR" dirty="0" err="1"/>
              <a:t>Hidropnömotoraks</a:t>
            </a:r>
            <a:r>
              <a:rPr lang="tr-TR" dirty="0"/>
              <a:t> : Hava ve sıvı dolması.</a:t>
            </a:r>
          </a:p>
          <a:p>
            <a:r>
              <a:rPr lang="tr-TR" dirty="0" err="1"/>
              <a:t>Hemothoraks</a:t>
            </a:r>
            <a:r>
              <a:rPr lang="tr-TR" dirty="0"/>
              <a:t> : Kan dolması</a:t>
            </a:r>
          </a:p>
          <a:p>
            <a:r>
              <a:rPr lang="tr-TR" dirty="0" err="1"/>
              <a:t>Pnönokonyoz</a:t>
            </a:r>
            <a:r>
              <a:rPr lang="tr-TR" dirty="0"/>
              <a:t>: Tozların solunmasına bağlı olarak oluşan akciğer rahatsızlığı.</a:t>
            </a:r>
          </a:p>
          <a:p>
            <a:r>
              <a:rPr lang="tr-TR" dirty="0" err="1"/>
              <a:t>Bronşial</a:t>
            </a:r>
            <a:r>
              <a:rPr lang="tr-TR" dirty="0"/>
              <a:t> CA : Bronş kanseri.</a:t>
            </a:r>
          </a:p>
          <a:p>
            <a:r>
              <a:rPr lang="tr-TR" dirty="0"/>
              <a:t>Amfizem :Aşırı hava sonucu oluşan dolaşım yetmezliği ve göğüste şekil bozukluğu.</a:t>
            </a:r>
          </a:p>
          <a:p>
            <a:r>
              <a:rPr lang="tr-TR" dirty="0" err="1"/>
              <a:t>Ampiyem</a:t>
            </a:r>
            <a:r>
              <a:rPr lang="tr-TR" dirty="0"/>
              <a:t> : Plevra boşluğunda cerahat toplanması.</a:t>
            </a:r>
          </a:p>
          <a:p>
            <a:r>
              <a:rPr lang="tr-TR" dirty="0" err="1"/>
              <a:t>Plörit</a:t>
            </a:r>
            <a:r>
              <a:rPr lang="tr-TR" dirty="0"/>
              <a:t> : Plevra iltihabı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1050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Solunum Sisteminin Cerrahi Terimleri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tr-TR" sz="2300" dirty="0" err="1" smtClean="0"/>
              <a:t>Torakosentez</a:t>
            </a:r>
            <a:r>
              <a:rPr lang="tr-TR" sz="2300" dirty="0" smtClean="0"/>
              <a:t> </a:t>
            </a:r>
            <a:r>
              <a:rPr lang="tr-TR" sz="2300" dirty="0"/>
              <a:t>: </a:t>
            </a:r>
            <a:r>
              <a:rPr lang="tr-TR" sz="2300" dirty="0" smtClean="0"/>
              <a:t>Plevra (göğüs) </a:t>
            </a:r>
            <a:r>
              <a:rPr lang="tr-TR" sz="2300" dirty="0"/>
              <a:t>boşluğunda sıvı boşaltılması.</a:t>
            </a:r>
          </a:p>
          <a:p>
            <a:r>
              <a:rPr lang="tr-TR" sz="2300" dirty="0" err="1"/>
              <a:t>Torakaskopi</a:t>
            </a:r>
            <a:r>
              <a:rPr lang="tr-TR" sz="2300" dirty="0"/>
              <a:t> : </a:t>
            </a:r>
            <a:r>
              <a:rPr lang="tr-TR" sz="2300" dirty="0" err="1"/>
              <a:t>Toraks</a:t>
            </a:r>
            <a:r>
              <a:rPr lang="tr-TR" sz="2300" dirty="0"/>
              <a:t> boşluğunun </a:t>
            </a:r>
            <a:r>
              <a:rPr lang="tr-TR" sz="2300" dirty="0" err="1"/>
              <a:t>feberoptik</a:t>
            </a:r>
            <a:r>
              <a:rPr lang="tr-TR" sz="2300" dirty="0"/>
              <a:t> bir aletle incelenmesi.</a:t>
            </a:r>
          </a:p>
          <a:p>
            <a:r>
              <a:rPr lang="tr-TR" sz="2300" dirty="0" err="1" smtClean="0"/>
              <a:t>Bronkoskopi</a:t>
            </a:r>
            <a:r>
              <a:rPr lang="tr-TR" sz="2300" dirty="0" smtClean="0"/>
              <a:t> </a:t>
            </a:r>
            <a:r>
              <a:rPr lang="tr-TR" sz="2300" dirty="0"/>
              <a:t>: </a:t>
            </a:r>
            <a:r>
              <a:rPr lang="tr-TR" sz="2300" dirty="0" err="1"/>
              <a:t>Trakeabronşinal</a:t>
            </a:r>
            <a:r>
              <a:rPr lang="tr-TR" sz="2300" dirty="0"/>
              <a:t> yolların incelenmesi.</a:t>
            </a:r>
          </a:p>
          <a:p>
            <a:r>
              <a:rPr lang="tr-TR" sz="2300" dirty="0" err="1" smtClean="0"/>
              <a:t>Mediastinoskopi:Mediastinum’un</a:t>
            </a:r>
            <a:r>
              <a:rPr lang="tr-TR" sz="2300" dirty="0" smtClean="0"/>
              <a:t> </a:t>
            </a:r>
            <a:r>
              <a:rPr lang="tr-TR" sz="2300" dirty="0"/>
              <a:t>incelenmesi.</a:t>
            </a:r>
          </a:p>
          <a:p>
            <a:r>
              <a:rPr lang="tr-TR" sz="2300" dirty="0" err="1"/>
              <a:t>Endotrakeal</a:t>
            </a:r>
            <a:r>
              <a:rPr lang="tr-TR" sz="2300" dirty="0"/>
              <a:t> </a:t>
            </a:r>
            <a:r>
              <a:rPr lang="tr-TR" sz="2300" dirty="0" err="1"/>
              <a:t>entubasyon</a:t>
            </a:r>
            <a:r>
              <a:rPr lang="tr-TR" sz="2300" dirty="0"/>
              <a:t> : Kontrollü bir hava yolu başka türlü sağlanmazsa </a:t>
            </a:r>
            <a:r>
              <a:rPr lang="tr-TR" sz="2300" dirty="0" err="1"/>
              <a:t>trakeya</a:t>
            </a:r>
            <a:r>
              <a:rPr lang="tr-TR" sz="2300" dirty="0"/>
              <a:t> bir tüp yerleştirilerek solunumun sağlanması.</a:t>
            </a:r>
          </a:p>
          <a:p>
            <a:r>
              <a:rPr lang="tr-TR" sz="2300" dirty="0" err="1" smtClean="0"/>
              <a:t>Trakeostomi</a:t>
            </a:r>
            <a:r>
              <a:rPr lang="tr-TR" sz="2300" dirty="0" smtClean="0"/>
              <a:t> </a:t>
            </a:r>
            <a:r>
              <a:rPr lang="tr-TR" sz="2300" dirty="0"/>
              <a:t>: </a:t>
            </a:r>
            <a:r>
              <a:rPr lang="tr-TR" sz="2300" dirty="0" err="1"/>
              <a:t>Trakeanın</a:t>
            </a:r>
            <a:r>
              <a:rPr lang="tr-TR" sz="2300" dirty="0"/>
              <a:t> deri ile </a:t>
            </a:r>
            <a:r>
              <a:rPr lang="tr-TR" sz="2300" dirty="0" err="1"/>
              <a:t>ağızlaştırılarak</a:t>
            </a:r>
            <a:r>
              <a:rPr lang="tr-TR" sz="2300" dirty="0"/>
              <a:t> hava yolu açılmasıdır.</a:t>
            </a:r>
          </a:p>
          <a:p>
            <a:r>
              <a:rPr lang="tr-TR" sz="2300" dirty="0" err="1"/>
              <a:t>Pulmoner</a:t>
            </a:r>
            <a:r>
              <a:rPr lang="tr-TR" sz="2300" dirty="0"/>
              <a:t> nez </a:t>
            </a:r>
            <a:r>
              <a:rPr lang="tr-TR" sz="2300" dirty="0" err="1"/>
              <a:t>eksiyon</a:t>
            </a:r>
            <a:r>
              <a:rPr lang="tr-TR" sz="2300" dirty="0"/>
              <a:t> : Akciğerin bir kısmının ameliyatla alınması.</a:t>
            </a:r>
          </a:p>
          <a:p>
            <a:r>
              <a:rPr lang="tr-TR" sz="2300" dirty="0" err="1" smtClean="0"/>
              <a:t>Pnömonektomi</a:t>
            </a:r>
            <a:r>
              <a:rPr lang="tr-TR" sz="2300" dirty="0" smtClean="0"/>
              <a:t> </a:t>
            </a:r>
            <a:r>
              <a:rPr lang="tr-TR" sz="2300" dirty="0"/>
              <a:t>: Akciğerin birinin ameliyatla alınması.</a:t>
            </a:r>
          </a:p>
          <a:p>
            <a:r>
              <a:rPr lang="tr-TR" sz="2300" dirty="0" err="1"/>
              <a:t>Segmentektomi</a:t>
            </a:r>
            <a:r>
              <a:rPr lang="tr-TR" sz="2300" dirty="0"/>
              <a:t> : Akciğerin bir </a:t>
            </a:r>
            <a:r>
              <a:rPr lang="tr-TR" sz="2300" dirty="0" err="1"/>
              <a:t>segmentinin</a:t>
            </a:r>
            <a:r>
              <a:rPr lang="tr-TR" sz="2300" dirty="0"/>
              <a:t> çıkarılması.</a:t>
            </a:r>
          </a:p>
          <a:p>
            <a:r>
              <a:rPr lang="tr-TR" sz="2300" dirty="0" err="1"/>
              <a:t>Torakatomi</a:t>
            </a:r>
            <a:r>
              <a:rPr lang="tr-TR" sz="2300" dirty="0"/>
              <a:t> : Göğsün açılması.</a:t>
            </a:r>
          </a:p>
          <a:p>
            <a:r>
              <a:rPr lang="tr-TR" sz="2300" dirty="0" err="1"/>
              <a:t>Mediastinotam</a:t>
            </a:r>
            <a:r>
              <a:rPr lang="tr-TR" sz="2300" dirty="0"/>
              <a:t> : </a:t>
            </a:r>
            <a:r>
              <a:rPr lang="tr-TR" sz="2300" dirty="0" err="1" smtClean="0"/>
              <a:t>Mediastinumun</a:t>
            </a:r>
            <a:r>
              <a:rPr lang="tr-TR" sz="2300" dirty="0" smtClean="0"/>
              <a:t> </a:t>
            </a:r>
            <a:r>
              <a:rPr lang="tr-TR" sz="2300" dirty="0"/>
              <a:t>açılması.</a:t>
            </a:r>
          </a:p>
          <a:p>
            <a:r>
              <a:rPr lang="tr-TR" sz="2300" dirty="0" err="1"/>
              <a:t>Larinks</a:t>
            </a:r>
            <a:r>
              <a:rPr lang="tr-TR" sz="2300" dirty="0"/>
              <a:t> </a:t>
            </a:r>
            <a:r>
              <a:rPr lang="tr-TR" sz="2300" dirty="0" err="1"/>
              <a:t>dilatasyonu</a:t>
            </a:r>
            <a:r>
              <a:rPr lang="tr-TR" sz="2300" dirty="0"/>
              <a:t> : Gırtlağın genişletilmesi .</a:t>
            </a:r>
          </a:p>
          <a:p>
            <a:r>
              <a:rPr lang="tr-TR" sz="2300" dirty="0" err="1" smtClean="0"/>
              <a:t>Rhinoplasti</a:t>
            </a:r>
            <a:r>
              <a:rPr lang="tr-TR" sz="2300" dirty="0" smtClean="0"/>
              <a:t> </a:t>
            </a:r>
            <a:r>
              <a:rPr lang="tr-TR" sz="2300" dirty="0"/>
              <a:t>: Burnun </a:t>
            </a:r>
            <a:r>
              <a:rPr lang="tr-TR" sz="2300" dirty="0" smtClean="0"/>
              <a:t>şekillendirilmesi</a:t>
            </a:r>
            <a:endParaRPr lang="tr-TR" sz="2300" dirty="0"/>
          </a:p>
        </p:txBody>
      </p:sp>
    </p:spTree>
    <p:extLst>
      <p:ext uri="{BB962C8B-B14F-4D97-AF65-F5344CB8AC3E}">
        <p14:creationId xmlns:p14="http://schemas.microsoft.com/office/powerpoint/2010/main" val="1167168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44624"/>
            <a:ext cx="6876256" cy="792088"/>
          </a:xfrm>
        </p:spPr>
        <p:txBody>
          <a:bodyPr/>
          <a:lstStyle/>
          <a:p>
            <a:pPr algn="l"/>
            <a:r>
              <a:rPr lang="tr-TR" dirty="0">
                <a:solidFill>
                  <a:srgbClr val="C00000"/>
                </a:solidFill>
              </a:rPr>
              <a:t>APPARATUS RESPIRATORIUS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496" y="1484784"/>
            <a:ext cx="8856984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/>
              <a:t>Nasus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Burun</a:t>
            </a:r>
          </a:p>
          <a:p>
            <a:r>
              <a:rPr lang="tr-TR" sz="2400" dirty="0" err="1" smtClean="0">
                <a:sym typeface="Wingdings" pitchFamily="2" charset="2"/>
              </a:rPr>
              <a:t>Nares</a:t>
            </a:r>
            <a:r>
              <a:rPr lang="tr-TR" sz="2400" dirty="0" smtClean="0">
                <a:sym typeface="Wingdings" pitchFamily="2" charset="2"/>
              </a:rPr>
              <a:t>  Burun delikleri</a:t>
            </a:r>
            <a:endParaRPr lang="tr-TR" sz="2400" dirty="0" smtClean="0"/>
          </a:p>
          <a:p>
            <a:r>
              <a:rPr lang="tr-TR" sz="2400" dirty="0" err="1" smtClean="0"/>
              <a:t>Cavum</a:t>
            </a:r>
            <a:r>
              <a:rPr lang="tr-TR" sz="2400" dirty="0" smtClean="0"/>
              <a:t> </a:t>
            </a:r>
            <a:r>
              <a:rPr lang="tr-TR" sz="2400" dirty="0" err="1" smtClean="0"/>
              <a:t>nasi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Burun boşluğu</a:t>
            </a:r>
            <a:endParaRPr lang="tr-TR" sz="2400" dirty="0" smtClean="0"/>
          </a:p>
          <a:p>
            <a:r>
              <a:rPr lang="tr-TR" sz="2400" dirty="0" err="1" smtClean="0"/>
              <a:t>Pharynx</a:t>
            </a:r>
            <a:r>
              <a:rPr lang="tr-TR" sz="2400" dirty="0" smtClean="0"/>
              <a:t> (Pars </a:t>
            </a:r>
            <a:r>
              <a:rPr lang="tr-TR" sz="2400" dirty="0" err="1" smtClean="0"/>
              <a:t>respiratoria</a:t>
            </a:r>
            <a:r>
              <a:rPr lang="tr-TR" sz="2400" dirty="0" smtClean="0"/>
              <a:t>) </a:t>
            </a:r>
            <a:r>
              <a:rPr lang="tr-TR" sz="2400" dirty="0" smtClean="0">
                <a:sym typeface="Wingdings" pitchFamily="2" charset="2"/>
              </a:rPr>
              <a:t> Yutak (solunuma yardımcı kısmı)</a:t>
            </a:r>
            <a:endParaRPr lang="tr-TR" sz="2400" dirty="0" smtClean="0"/>
          </a:p>
          <a:p>
            <a:r>
              <a:rPr lang="tr-TR" sz="2400" dirty="0" err="1" smtClean="0"/>
              <a:t>Larynx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Gırtlak</a:t>
            </a:r>
            <a:endParaRPr lang="tr-TR" sz="2400" dirty="0" smtClean="0"/>
          </a:p>
          <a:p>
            <a:r>
              <a:rPr lang="tr-TR" sz="2400" dirty="0" err="1" smtClean="0"/>
              <a:t>Trachea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Soluk borusu</a:t>
            </a:r>
          </a:p>
          <a:p>
            <a:r>
              <a:rPr lang="tr-TR" sz="2400" dirty="0" err="1" smtClean="0">
                <a:sym typeface="Wingdings" pitchFamily="2" charset="2"/>
              </a:rPr>
              <a:t>Pulmones</a:t>
            </a:r>
            <a:r>
              <a:rPr lang="tr-TR" sz="2400" dirty="0" smtClean="0">
                <a:sym typeface="Wingdings" pitchFamily="2" charset="2"/>
              </a:rPr>
              <a:t> Akciğerler</a:t>
            </a:r>
            <a:endParaRPr lang="tr-TR" sz="2400" dirty="0">
              <a:sym typeface="Wingdings" pitchFamily="2" charset="2"/>
            </a:endParaRPr>
          </a:p>
          <a:p>
            <a:r>
              <a:rPr lang="tr-TR" sz="2400" dirty="0" err="1" smtClean="0"/>
              <a:t>Bronchus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Bronş</a:t>
            </a:r>
            <a:endParaRPr lang="tr-TR" sz="2400" dirty="0">
              <a:sym typeface="Wingdings" pitchFamily="2" charset="2"/>
            </a:endParaRPr>
          </a:p>
          <a:p>
            <a:r>
              <a:rPr lang="tr-TR" sz="2400" dirty="0" err="1" smtClean="0"/>
              <a:t>Alveoli</a:t>
            </a:r>
            <a:r>
              <a:rPr lang="tr-TR" sz="2400" dirty="0" smtClean="0"/>
              <a:t> </a:t>
            </a:r>
            <a:r>
              <a:rPr lang="tr-TR" sz="2400" dirty="0" smtClean="0">
                <a:sym typeface="Wingdings" pitchFamily="2" charset="2"/>
              </a:rPr>
              <a:t> Alveoller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8852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44624"/>
            <a:ext cx="3168352" cy="926976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NASUS (</a:t>
            </a:r>
            <a:r>
              <a:rPr lang="tr-TR" dirty="0" err="1" smtClean="0">
                <a:solidFill>
                  <a:srgbClr val="C00000"/>
                </a:solidFill>
              </a:rPr>
              <a:t>Rhin</a:t>
            </a:r>
            <a:r>
              <a:rPr lang="tr-TR" dirty="0" smtClean="0">
                <a:solidFill>
                  <a:srgbClr val="C00000"/>
                </a:solidFill>
              </a:rPr>
              <a:t>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908720"/>
            <a:ext cx="5256584" cy="561662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Nares</a:t>
            </a:r>
            <a:endParaRPr lang="tr-TR" sz="6200" b="1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Alae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nasi</a:t>
            </a:r>
            <a:endParaRPr lang="tr-TR" sz="6200" b="1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b="1" dirty="0">
                <a:latin typeface="Calibri" pitchFamily="34" charset="0"/>
                <a:cs typeface="Calibri" pitchFamily="34" charset="0"/>
              </a:rPr>
              <a:t>Ala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nasalis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lateralis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et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medialis</a:t>
            </a:r>
            <a:endParaRPr lang="tr-TR" sz="6200" b="1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Nasus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cutaneus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eq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Angulus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nasalis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dorsalis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et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ventralis</a:t>
            </a:r>
            <a:endParaRPr lang="tr-TR" sz="6200" b="1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Diverticulum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nasi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eq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)</a:t>
            </a:r>
            <a:endParaRPr lang="tr-TR" sz="6200" b="1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Sulcus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alaris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b="1" dirty="0" err="1">
                <a:latin typeface="Calibri" pitchFamily="34" charset="0"/>
                <a:cs typeface="Calibri" pitchFamily="34" charset="0"/>
              </a:rPr>
              <a:t>Planum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nasolabiale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(B.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tr-TR" sz="6200" b="1" dirty="0" err="1">
                <a:latin typeface="Calibri" pitchFamily="34" charset="0"/>
                <a:cs typeface="Calibri" pitchFamily="34" charset="0"/>
              </a:rPr>
              <a:t>Planum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nasale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(K.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rum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, car)</a:t>
            </a:r>
          </a:p>
          <a:p>
            <a:pPr>
              <a:lnSpc>
                <a:spcPct val="120000"/>
              </a:lnSpc>
            </a:pPr>
            <a:r>
              <a:rPr lang="tr-TR" sz="6200" b="1" dirty="0" err="1">
                <a:latin typeface="Calibri" pitchFamily="34" charset="0"/>
                <a:cs typeface="Calibri" pitchFamily="34" charset="0"/>
              </a:rPr>
              <a:t>Planum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6200" b="1" dirty="0" err="1">
                <a:latin typeface="Calibri" pitchFamily="34" charset="0"/>
                <a:cs typeface="Calibri" pitchFamily="34" charset="0"/>
              </a:rPr>
              <a:t>rostrale</a:t>
            </a:r>
            <a:r>
              <a:rPr lang="tr-TR" sz="6200" b="1" dirty="0">
                <a:latin typeface="Calibri" pitchFamily="34" charset="0"/>
                <a:cs typeface="Calibri" pitchFamily="34" charset="0"/>
              </a:rPr>
              <a:t> (Sus)</a:t>
            </a:r>
          </a:p>
          <a:p>
            <a:pPr>
              <a:lnSpc>
                <a:spcPct val="120000"/>
              </a:lnSpc>
            </a:pP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Philtrum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tr-TR" sz="6200" b="1" dirty="0" err="1" smtClean="0">
                <a:latin typeface="Calibri" pitchFamily="34" charset="0"/>
                <a:cs typeface="Calibri" pitchFamily="34" charset="0"/>
              </a:rPr>
              <a:t>K.rum</a:t>
            </a:r>
            <a:r>
              <a:rPr lang="tr-TR" sz="6200" b="1" dirty="0" smtClean="0">
                <a:latin typeface="Calibri" pitchFamily="34" charset="0"/>
                <a:cs typeface="Calibri" pitchFamily="34" charset="0"/>
              </a:rPr>
              <a:t> ve car.)</a:t>
            </a:r>
            <a:endParaRPr lang="tr-TR" sz="6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37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5496" y="0"/>
            <a:ext cx="4320480" cy="908720"/>
          </a:xfrm>
        </p:spPr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CARTILAGO NASI 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980728"/>
            <a:ext cx="6372200" cy="54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tr-TR" sz="2400" b="1" dirty="0" err="1" smtClean="0"/>
              <a:t>Septum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nasi</a:t>
            </a:r>
            <a:endParaRPr lang="tr-TR" sz="2400" b="1" dirty="0" smtClean="0"/>
          </a:p>
          <a:p>
            <a:pPr>
              <a:lnSpc>
                <a:spcPct val="120000"/>
              </a:lnSpc>
            </a:pPr>
            <a:r>
              <a:rPr lang="tr-TR" sz="2400" b="1" dirty="0" err="1" smtClean="0"/>
              <a:t>Cartilago</a:t>
            </a:r>
            <a:r>
              <a:rPr lang="tr-TR" sz="2400" b="1" dirty="0"/>
              <a:t> </a:t>
            </a:r>
            <a:r>
              <a:rPr lang="tr-TR" sz="2400" b="1" dirty="0" err="1" smtClean="0"/>
              <a:t>alaris</a:t>
            </a:r>
            <a:r>
              <a:rPr lang="tr-TR" sz="2400" b="1" dirty="0" smtClean="0"/>
              <a:t> (</a:t>
            </a:r>
            <a:r>
              <a:rPr lang="tr-TR" sz="2400" b="1" dirty="0" err="1" smtClean="0"/>
              <a:t>lamina</a:t>
            </a:r>
            <a:r>
              <a:rPr lang="tr-TR" sz="2400" b="1" dirty="0" smtClean="0"/>
              <a:t> </a:t>
            </a:r>
            <a:r>
              <a:rPr lang="tr-TR" sz="2400" b="1" dirty="0"/>
              <a:t>, </a:t>
            </a:r>
            <a:r>
              <a:rPr lang="tr-TR" sz="2400" b="1" dirty="0" err="1" smtClean="0"/>
              <a:t>cornu</a:t>
            </a:r>
            <a:r>
              <a:rPr lang="tr-TR" sz="2400" b="1" dirty="0" smtClean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sz="2400" b="1" dirty="0" smtClean="0"/>
              <a:t>		(</a:t>
            </a:r>
            <a:r>
              <a:rPr lang="tr-TR" sz="2400" b="1" dirty="0" err="1" smtClean="0"/>
              <a:t>equidae’de</a:t>
            </a:r>
            <a:r>
              <a:rPr lang="tr-TR" sz="2400" b="1" dirty="0" smtClean="0"/>
              <a:t> tam bulunur)</a:t>
            </a:r>
            <a:endParaRPr lang="tr-TR" sz="2400" b="1" dirty="0"/>
          </a:p>
          <a:p>
            <a:pPr>
              <a:lnSpc>
                <a:spcPct val="120000"/>
              </a:lnSpc>
            </a:pPr>
            <a:r>
              <a:rPr lang="tr-TR" sz="2400" b="1" dirty="0" err="1" smtClean="0"/>
              <a:t>Cartilago</a:t>
            </a:r>
            <a:r>
              <a:rPr lang="tr-TR" sz="2400" b="1" dirty="0" smtClean="0"/>
              <a:t> </a:t>
            </a:r>
            <a:r>
              <a:rPr lang="tr-TR" sz="2400" b="1" dirty="0" err="1"/>
              <a:t>nasi</a:t>
            </a:r>
            <a:r>
              <a:rPr lang="tr-TR" sz="2400" b="1" dirty="0"/>
              <a:t> </a:t>
            </a:r>
            <a:r>
              <a:rPr lang="tr-TR" sz="2400" b="1" dirty="0" err="1"/>
              <a:t>lateralis</a:t>
            </a:r>
            <a:r>
              <a:rPr lang="tr-TR" sz="2400" b="1" dirty="0"/>
              <a:t> </a:t>
            </a:r>
            <a:r>
              <a:rPr lang="tr-TR" sz="2400" b="1" dirty="0" err="1" smtClean="0"/>
              <a:t>dorsalis</a:t>
            </a:r>
            <a:endParaRPr lang="tr-TR" sz="2400" b="1" dirty="0" smtClean="0"/>
          </a:p>
          <a:p>
            <a:pPr>
              <a:lnSpc>
                <a:spcPct val="120000"/>
              </a:lnSpc>
            </a:pPr>
            <a:r>
              <a:rPr lang="tr-TR" sz="2400" b="1" dirty="0" err="1" smtClean="0"/>
              <a:t>Cartilago</a:t>
            </a:r>
            <a:r>
              <a:rPr lang="tr-TR" sz="2400" b="1" dirty="0" smtClean="0"/>
              <a:t> </a:t>
            </a:r>
            <a:r>
              <a:rPr lang="tr-TR" sz="2400" b="1" dirty="0" err="1"/>
              <a:t>nasi</a:t>
            </a:r>
            <a:r>
              <a:rPr lang="tr-TR" sz="2400" b="1" dirty="0"/>
              <a:t> </a:t>
            </a:r>
            <a:r>
              <a:rPr lang="tr-TR" sz="2400" b="1" dirty="0" err="1"/>
              <a:t>lateralis</a:t>
            </a:r>
            <a:r>
              <a:rPr lang="tr-TR" sz="2400" b="1" dirty="0"/>
              <a:t> </a:t>
            </a:r>
            <a:r>
              <a:rPr lang="tr-TR" sz="2400" b="1" dirty="0" err="1" smtClean="0"/>
              <a:t>ventralis</a:t>
            </a:r>
            <a:r>
              <a:rPr lang="tr-TR" sz="2400" b="1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sz="2400" b="1" dirty="0"/>
              <a:t>	</a:t>
            </a:r>
            <a:r>
              <a:rPr lang="tr-TR" sz="2400" b="1" dirty="0" smtClean="0"/>
              <a:t>(</a:t>
            </a:r>
            <a:r>
              <a:rPr lang="tr-TR" sz="2400" b="1" dirty="0" err="1" smtClean="0"/>
              <a:t>equidae’de</a:t>
            </a:r>
            <a:r>
              <a:rPr lang="tr-TR" sz="2400" b="1" dirty="0" smtClean="0"/>
              <a:t> yok) </a:t>
            </a:r>
          </a:p>
          <a:p>
            <a:pPr>
              <a:lnSpc>
                <a:spcPct val="120000"/>
              </a:lnSpc>
            </a:pPr>
            <a:r>
              <a:rPr lang="tr-TR" sz="2400" b="1" dirty="0" err="1" smtClean="0"/>
              <a:t>Cartilago</a:t>
            </a:r>
            <a:r>
              <a:rPr lang="tr-TR" sz="2400" b="1" dirty="0" smtClean="0"/>
              <a:t> </a:t>
            </a:r>
            <a:r>
              <a:rPr lang="tr-TR" sz="2400" b="1" dirty="0" err="1"/>
              <a:t>nasalis</a:t>
            </a:r>
            <a:r>
              <a:rPr lang="tr-TR" sz="2400" b="1" dirty="0"/>
              <a:t> </a:t>
            </a:r>
            <a:r>
              <a:rPr lang="tr-TR" sz="2400" b="1" dirty="0" err="1"/>
              <a:t>accessoria</a:t>
            </a:r>
            <a:r>
              <a:rPr lang="tr-TR" sz="2400" b="1" dirty="0"/>
              <a:t> </a:t>
            </a:r>
            <a:r>
              <a:rPr lang="tr-TR" sz="2400" b="1" dirty="0" err="1" smtClean="0"/>
              <a:t>medialis</a:t>
            </a:r>
            <a:r>
              <a:rPr lang="tr-TR" sz="2400" b="1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tr-TR" sz="2400" b="1" dirty="0"/>
              <a:t>	</a:t>
            </a:r>
            <a:r>
              <a:rPr lang="tr-TR" sz="2400" b="1" dirty="0" smtClean="0"/>
              <a:t>(Car ve </a:t>
            </a:r>
            <a:r>
              <a:rPr lang="tr-TR" sz="2400" b="1" dirty="0" err="1" smtClean="0"/>
              <a:t>sus’ta</a:t>
            </a:r>
            <a:r>
              <a:rPr lang="tr-TR" sz="2400" b="1" dirty="0" smtClean="0"/>
              <a:t> görünmez)</a:t>
            </a:r>
          </a:p>
          <a:p>
            <a:pPr>
              <a:lnSpc>
                <a:spcPct val="120000"/>
              </a:lnSpc>
            </a:pPr>
            <a:r>
              <a:rPr lang="tr-TR" sz="2400" b="1" dirty="0" err="1" smtClean="0"/>
              <a:t>Cartilago</a:t>
            </a:r>
            <a:r>
              <a:rPr lang="tr-TR" sz="2400" b="1" dirty="0" smtClean="0"/>
              <a:t> </a:t>
            </a:r>
            <a:r>
              <a:rPr lang="tr-TR" sz="2400" b="1" dirty="0" err="1"/>
              <a:t>nasalis</a:t>
            </a:r>
            <a:r>
              <a:rPr lang="tr-TR" sz="2400" b="1" dirty="0"/>
              <a:t> </a:t>
            </a:r>
            <a:r>
              <a:rPr lang="tr-TR" sz="2400" b="1" dirty="0" err="1"/>
              <a:t>accessoria</a:t>
            </a:r>
            <a:r>
              <a:rPr lang="tr-TR" sz="2400" b="1" dirty="0"/>
              <a:t> </a:t>
            </a:r>
            <a:r>
              <a:rPr lang="tr-TR" sz="2400" b="1" dirty="0" err="1" smtClean="0"/>
              <a:t>lateralis</a:t>
            </a:r>
            <a:endParaRPr lang="tr-TR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tr-TR" sz="2400" b="1" dirty="0" smtClean="0"/>
              <a:t>	( </a:t>
            </a:r>
            <a:r>
              <a:rPr lang="tr-TR" sz="2400" b="1" dirty="0" err="1" smtClean="0"/>
              <a:t>equidae’de</a:t>
            </a:r>
            <a:r>
              <a:rPr lang="tr-TR" sz="2400" b="1" dirty="0" smtClean="0"/>
              <a:t> </a:t>
            </a:r>
            <a:r>
              <a:rPr lang="tr-TR" sz="2400" b="1" dirty="0"/>
              <a:t>yok ) </a:t>
            </a:r>
          </a:p>
        </p:txBody>
      </p:sp>
    </p:spTree>
    <p:extLst>
      <p:ext uri="{BB962C8B-B14F-4D97-AF65-F5344CB8AC3E}">
        <p14:creationId xmlns:p14="http://schemas.microsoft.com/office/powerpoint/2010/main" val="3965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</TotalTime>
  <Words>1147</Words>
  <Application>Microsoft Office PowerPoint</Application>
  <PresentationFormat>Ekran Gösterisi (4:3)</PresentationFormat>
  <Paragraphs>263</Paragraphs>
  <Slides>27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Ofis Teması</vt:lpstr>
      <vt:lpstr>SYSTEMA RESPIRATORIUM SOLUNUM SİSTEMİ (2016)</vt:lpstr>
      <vt:lpstr>Systema Respiratorium</vt:lpstr>
      <vt:lpstr>Solunum Sistemi ile İlgili Bazı Fizyolojik Terimler</vt:lpstr>
      <vt:lpstr>PowerPoint Sunusu</vt:lpstr>
      <vt:lpstr>Solunum Sisteminin Tanısal Terimleri</vt:lpstr>
      <vt:lpstr>Solunum Sisteminin Cerrahi Terimleri</vt:lpstr>
      <vt:lpstr>APPARATUS RESPIRATORIUS</vt:lpstr>
      <vt:lpstr>NASUS (Rhin)</vt:lpstr>
      <vt:lpstr>CARTILAGO NASI </vt:lpstr>
      <vt:lpstr>CAVUM NASI</vt:lpstr>
      <vt:lpstr>PowerPoint Sunusu</vt:lpstr>
      <vt:lpstr>PowerPoint Sunusu</vt:lpstr>
      <vt:lpstr>SINUS PARANASALES</vt:lpstr>
      <vt:lpstr>LARYNX</vt:lpstr>
      <vt:lpstr>PowerPoint Sunusu</vt:lpstr>
      <vt:lpstr>Cavum Laryngis</vt:lpstr>
      <vt:lpstr>Viborg Üçgeni</vt:lpstr>
      <vt:lpstr>TRACHEA</vt:lpstr>
      <vt:lpstr>Trachea’nın akciğer içinde kollara ayrılması;</vt:lpstr>
      <vt:lpstr>PowerPoint Sunusu</vt:lpstr>
      <vt:lpstr>PULMONES</vt:lpstr>
      <vt:lpstr>AKCİĞERLERİN LOPLARA AYRILMASI EQUIDAE’DE</vt:lpstr>
      <vt:lpstr>AKCİĞERLERİN LOPLARA AYRILMASI CARNIVORA’DA</vt:lpstr>
      <vt:lpstr>AKCİĞERLERİN LOPLARA AYRILMASI RUMINANTIA’DA</vt:lpstr>
      <vt:lpstr>CAVUM THORACIS</vt:lpstr>
      <vt:lpstr>MEDIASTINUM</vt:lpstr>
      <vt:lpstr>BENİ DİNLEDİĞİNİZ İÇİN TEŞEKKÜR EDERİM…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ANATOMİK PREPARAT HAZIRLAMA TEKNİKLERİ</dc:title>
  <dc:creator>BURCU</dc:creator>
  <cp:lastModifiedBy>tuna zengin</cp:lastModifiedBy>
  <cp:revision>140</cp:revision>
  <dcterms:created xsi:type="dcterms:W3CDTF">2012-09-30T20:00:50Z</dcterms:created>
  <dcterms:modified xsi:type="dcterms:W3CDTF">2017-06-14T09:03:30Z</dcterms:modified>
</cp:coreProperties>
</file>