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78" r:id="rId1"/>
  </p:sldMasterIdLst>
  <p:notesMasterIdLst>
    <p:notesMasterId r:id="rId37"/>
  </p:notesMasterIdLst>
  <p:handoutMasterIdLst>
    <p:handoutMasterId r:id="rId38"/>
  </p:handoutMasterIdLst>
  <p:sldIdLst>
    <p:sldId id="257" r:id="rId2"/>
    <p:sldId id="258" r:id="rId3"/>
    <p:sldId id="259" r:id="rId4"/>
    <p:sldId id="260" r:id="rId5"/>
    <p:sldId id="261" r:id="rId6"/>
    <p:sldId id="262" r:id="rId7"/>
    <p:sldId id="263" r:id="rId8"/>
    <p:sldId id="265" r:id="rId9"/>
    <p:sldId id="266" r:id="rId10"/>
    <p:sldId id="267" r:id="rId11"/>
    <p:sldId id="268" r:id="rId12"/>
    <p:sldId id="269" r:id="rId13"/>
    <p:sldId id="270" r:id="rId14"/>
    <p:sldId id="271" r:id="rId15"/>
    <p:sldId id="272" r:id="rId16"/>
    <p:sldId id="273" r:id="rId17"/>
    <p:sldId id="290" r:id="rId18"/>
    <p:sldId id="274" r:id="rId19"/>
    <p:sldId id="275" r:id="rId20"/>
    <p:sldId id="276" r:id="rId21"/>
    <p:sldId id="277" r:id="rId22"/>
    <p:sldId id="278" r:id="rId23"/>
    <p:sldId id="279" r:id="rId24"/>
    <p:sldId id="291" r:id="rId25"/>
    <p:sldId id="280" r:id="rId26"/>
    <p:sldId id="281" r:id="rId27"/>
    <p:sldId id="282" r:id="rId28"/>
    <p:sldId id="283" r:id="rId29"/>
    <p:sldId id="284" r:id="rId30"/>
    <p:sldId id="285" r:id="rId31"/>
    <p:sldId id="286" r:id="rId32"/>
    <p:sldId id="287" r:id="rId33"/>
    <p:sldId id="288" r:id="rId34"/>
    <p:sldId id="289" r:id="rId35"/>
    <p:sldId id="292" r:id="rId36"/>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99FF9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87" d="100"/>
          <a:sy n="87" d="100"/>
        </p:scale>
        <p:origin x="96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3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FB61FA-0549-452E-A384-4090DFD4E996}" type="datetimeFigureOut">
              <a:rPr lang="tr-TR" smtClean="0"/>
              <a:pPr/>
              <a:t>12.01.2017</a:t>
            </a:fld>
            <a:endParaRPr lang="tr-TR"/>
          </a:p>
        </p:txBody>
      </p:sp>
      <p:sp>
        <p:nvSpPr>
          <p:cNvPr id="4" name="Altbilgi Yer Tutucusu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9126484-3854-433E-A223-1225D40C84A2}" type="slidenum">
              <a:rPr lang="tr-TR" smtClean="0"/>
              <a:pPr/>
              <a:t>‹#›</a:t>
            </a:fld>
            <a:endParaRPr lang="tr-TR"/>
          </a:p>
        </p:txBody>
      </p:sp>
    </p:spTree>
    <p:extLst>
      <p:ext uri="{BB962C8B-B14F-4D97-AF65-F5344CB8AC3E}">
        <p14:creationId xmlns:p14="http://schemas.microsoft.com/office/powerpoint/2010/main" val="16070816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4C82AF1-71F0-4672-9737-A3D1E17ABCA2}" type="datetimeFigureOut">
              <a:rPr lang="tr-TR"/>
              <a:pPr>
                <a:defRPr/>
              </a:pPr>
              <a:t>12.01.2017</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smtClean="0"/>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587F66A-A86A-4F4C-A2ED-1E23F9492A3D}" type="slidenum">
              <a:rPr lang="tr-TR"/>
              <a:pPr>
                <a:defRPr/>
              </a:pPr>
              <a:t>‹#›</a:t>
            </a:fld>
            <a:endParaRPr lang="tr-TR"/>
          </a:p>
        </p:txBody>
      </p:sp>
    </p:spTree>
    <p:extLst>
      <p:ext uri="{BB962C8B-B14F-4D97-AF65-F5344CB8AC3E}">
        <p14:creationId xmlns:p14="http://schemas.microsoft.com/office/powerpoint/2010/main" val="11857737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tr-TR" smtClean="0"/>
              <a:t>Asıl başlık stili için tıklatın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pPr>
              <a:defRPr/>
            </a:pPr>
            <a:fld id="{21B3A69D-8D43-4E94-AD66-7DECE77B7BEF}" type="datetime1">
              <a:rPr lang="tr-TR" smtClean="0"/>
              <a:pPr>
                <a:defRPr/>
              </a:pPr>
              <a:t>12.01.2017</a:t>
            </a:fld>
            <a:endParaRPr lang="tr-TR"/>
          </a:p>
        </p:txBody>
      </p:sp>
      <p:sp>
        <p:nvSpPr>
          <p:cNvPr id="5" name="Footer Placeholder 4"/>
          <p:cNvSpPr>
            <a:spLocks noGrp="1"/>
          </p:cNvSpPr>
          <p:nvPr>
            <p:ph type="ftr" sz="quarter" idx="11"/>
          </p:nvPr>
        </p:nvSpPr>
        <p:spPr/>
        <p:txBody>
          <a:bodyPr/>
          <a:lstStyle/>
          <a:p>
            <a:pPr>
              <a:defRPr/>
            </a:pPr>
            <a:endParaRPr lang="tr-TR"/>
          </a:p>
        </p:txBody>
      </p:sp>
      <p:sp>
        <p:nvSpPr>
          <p:cNvPr id="6" name="Slide Number Placeholder 5"/>
          <p:cNvSpPr>
            <a:spLocks noGrp="1"/>
          </p:cNvSpPr>
          <p:nvPr>
            <p:ph type="sldNum" sz="quarter" idx="12"/>
          </p:nvPr>
        </p:nvSpPr>
        <p:spPr/>
        <p:txBody>
          <a:bodyPr/>
          <a:lstStyle/>
          <a:p>
            <a:pPr>
              <a:defRPr/>
            </a:pPr>
            <a:fld id="{9817AC21-28A8-4882-BFF3-68CC5C548CE1}" type="slidenum">
              <a:rPr lang="tr-TR" smtClean="0"/>
              <a:pPr>
                <a:defRP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pPr>
              <a:defRPr/>
            </a:pPr>
            <a:fld id="{9D7A544C-EFBC-474A-ABF2-40C3497E7872}" type="datetime1">
              <a:rPr lang="tr-TR" smtClean="0"/>
              <a:pPr>
                <a:defRPr/>
              </a:pPr>
              <a:t>12.01.2017</a:t>
            </a:fld>
            <a:endParaRPr lang="tr-TR"/>
          </a:p>
        </p:txBody>
      </p:sp>
      <p:sp>
        <p:nvSpPr>
          <p:cNvPr id="5" name="Footer Placeholder 4"/>
          <p:cNvSpPr>
            <a:spLocks noGrp="1"/>
          </p:cNvSpPr>
          <p:nvPr>
            <p:ph type="ftr" sz="quarter" idx="11"/>
          </p:nvPr>
        </p:nvSpPr>
        <p:spPr/>
        <p:txBody>
          <a:bodyPr/>
          <a:lstStyle/>
          <a:p>
            <a:pPr>
              <a:defRPr/>
            </a:pPr>
            <a:endParaRPr lang="tr-TR"/>
          </a:p>
        </p:txBody>
      </p:sp>
      <p:sp>
        <p:nvSpPr>
          <p:cNvPr id="6" name="Slide Number Placeholder 5"/>
          <p:cNvSpPr>
            <a:spLocks noGrp="1"/>
          </p:cNvSpPr>
          <p:nvPr>
            <p:ph type="sldNum" sz="quarter" idx="12"/>
          </p:nvPr>
        </p:nvSpPr>
        <p:spPr/>
        <p:txBody>
          <a:bodyPr/>
          <a:lstStyle/>
          <a:p>
            <a:pPr>
              <a:defRPr/>
            </a:pPr>
            <a:fld id="{8AB24C88-1BBF-4688-9129-C64C35E4F93B}" type="slidenum">
              <a:rPr lang="tr-TR" smtClean="0"/>
              <a:pPr>
                <a:defRP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pPr>
              <a:defRPr/>
            </a:pPr>
            <a:fld id="{D9B42AD3-3E1E-40B8-9959-3966256B25F5}" type="datetime1">
              <a:rPr lang="tr-TR" smtClean="0"/>
              <a:pPr>
                <a:defRPr/>
              </a:pPr>
              <a:t>12.01.2017</a:t>
            </a:fld>
            <a:endParaRPr lang="tr-TR"/>
          </a:p>
        </p:txBody>
      </p:sp>
      <p:sp>
        <p:nvSpPr>
          <p:cNvPr id="5" name="Footer Placeholder 4"/>
          <p:cNvSpPr>
            <a:spLocks noGrp="1"/>
          </p:cNvSpPr>
          <p:nvPr>
            <p:ph type="ftr" sz="quarter" idx="11"/>
          </p:nvPr>
        </p:nvSpPr>
        <p:spPr/>
        <p:txBody>
          <a:bodyPr/>
          <a:lstStyle/>
          <a:p>
            <a:pPr>
              <a:defRPr/>
            </a:pPr>
            <a:endParaRPr lang="tr-TR"/>
          </a:p>
        </p:txBody>
      </p:sp>
      <p:sp>
        <p:nvSpPr>
          <p:cNvPr id="6" name="Slide Number Placeholder 5"/>
          <p:cNvSpPr>
            <a:spLocks noGrp="1"/>
          </p:cNvSpPr>
          <p:nvPr>
            <p:ph type="sldNum" sz="quarter" idx="12"/>
          </p:nvPr>
        </p:nvSpPr>
        <p:spPr/>
        <p:txBody>
          <a:bodyPr/>
          <a:lstStyle/>
          <a:p>
            <a:pPr>
              <a:defRPr/>
            </a:pPr>
            <a:fld id="{F73D3E3C-9BE0-45E0-A3FB-6F87809B4611}" type="slidenum">
              <a:rPr lang="tr-TR" smtClean="0"/>
              <a:pPr>
                <a:defRP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pPr>
              <a:defRPr/>
            </a:pPr>
            <a:fld id="{71D223A1-A6A4-4C6A-97AA-359244C255AE}" type="datetime1">
              <a:rPr lang="tr-TR" smtClean="0"/>
              <a:pPr>
                <a:defRPr/>
              </a:pPr>
              <a:t>12.01.2017</a:t>
            </a:fld>
            <a:endParaRPr lang="tr-TR"/>
          </a:p>
        </p:txBody>
      </p:sp>
      <p:sp>
        <p:nvSpPr>
          <p:cNvPr id="5" name="Footer Placeholder 4"/>
          <p:cNvSpPr>
            <a:spLocks noGrp="1"/>
          </p:cNvSpPr>
          <p:nvPr>
            <p:ph type="ftr" sz="quarter" idx="11"/>
          </p:nvPr>
        </p:nvSpPr>
        <p:spPr/>
        <p:txBody>
          <a:bodyPr/>
          <a:lstStyle/>
          <a:p>
            <a:pPr>
              <a:defRPr/>
            </a:pPr>
            <a:endParaRPr lang="tr-TR"/>
          </a:p>
        </p:txBody>
      </p:sp>
      <p:sp>
        <p:nvSpPr>
          <p:cNvPr id="6" name="Slide Number Placeholder 5"/>
          <p:cNvSpPr>
            <a:spLocks noGrp="1"/>
          </p:cNvSpPr>
          <p:nvPr>
            <p:ph type="sldNum" sz="quarter" idx="12"/>
          </p:nvPr>
        </p:nvSpPr>
        <p:spPr/>
        <p:txBody>
          <a:bodyPr/>
          <a:lstStyle/>
          <a:p>
            <a:pPr>
              <a:defRPr/>
            </a:pPr>
            <a:fld id="{B467792E-8B89-4E5C-86CB-3000B7E655A9}" type="slidenum">
              <a:rPr lang="tr-TR" smtClean="0"/>
              <a:pPr>
                <a:defRP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tr-TR" smtClean="0"/>
              <a:t>Asıl başlık stili için tıklatın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pPr>
              <a:defRPr/>
            </a:pPr>
            <a:fld id="{A08C9899-211C-400C-BA6A-781BA9538666}" type="datetime1">
              <a:rPr lang="tr-TR" smtClean="0"/>
              <a:pPr>
                <a:defRPr/>
              </a:pPr>
              <a:t>12.01.2017</a:t>
            </a:fld>
            <a:endParaRPr lang="tr-TR"/>
          </a:p>
        </p:txBody>
      </p:sp>
      <p:sp>
        <p:nvSpPr>
          <p:cNvPr id="5" name="Footer Placeholder 4"/>
          <p:cNvSpPr>
            <a:spLocks noGrp="1"/>
          </p:cNvSpPr>
          <p:nvPr>
            <p:ph type="ftr" sz="quarter" idx="11"/>
          </p:nvPr>
        </p:nvSpPr>
        <p:spPr/>
        <p:txBody>
          <a:bodyPr/>
          <a:lstStyle/>
          <a:p>
            <a:pPr>
              <a:defRPr/>
            </a:pPr>
            <a:endParaRPr lang="tr-TR"/>
          </a:p>
        </p:txBody>
      </p:sp>
      <p:sp>
        <p:nvSpPr>
          <p:cNvPr id="6" name="Slide Number Placeholder 5"/>
          <p:cNvSpPr>
            <a:spLocks noGrp="1"/>
          </p:cNvSpPr>
          <p:nvPr>
            <p:ph type="sldNum" sz="quarter" idx="12"/>
          </p:nvPr>
        </p:nvSpPr>
        <p:spPr/>
        <p:txBody>
          <a:bodyPr/>
          <a:lstStyle/>
          <a:p>
            <a:pPr>
              <a:defRPr/>
            </a:pPr>
            <a:fld id="{1133995C-D74D-4BE3-A548-D604CA0C7519}" type="slidenum">
              <a:rPr lang="tr-TR" smtClean="0"/>
              <a:pPr>
                <a:defRPr/>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pPr>
              <a:defRPr/>
            </a:pPr>
            <a:fld id="{820F1509-C78B-4348-8643-0574E40F4708}" type="datetime1">
              <a:rPr lang="tr-TR" smtClean="0"/>
              <a:pPr>
                <a:defRPr/>
              </a:pPr>
              <a:t>12.01.2017</a:t>
            </a:fld>
            <a:endParaRPr lang="tr-TR"/>
          </a:p>
        </p:txBody>
      </p:sp>
      <p:sp>
        <p:nvSpPr>
          <p:cNvPr id="6" name="Footer Placeholder 5"/>
          <p:cNvSpPr>
            <a:spLocks noGrp="1"/>
          </p:cNvSpPr>
          <p:nvPr>
            <p:ph type="ftr" sz="quarter" idx="11"/>
          </p:nvPr>
        </p:nvSpPr>
        <p:spPr/>
        <p:txBody>
          <a:bodyPr/>
          <a:lstStyle/>
          <a:p>
            <a:pPr>
              <a:defRPr/>
            </a:pPr>
            <a:endParaRPr lang="tr-TR"/>
          </a:p>
        </p:txBody>
      </p:sp>
      <p:sp>
        <p:nvSpPr>
          <p:cNvPr id="7" name="Slide Number Placeholder 6"/>
          <p:cNvSpPr>
            <a:spLocks noGrp="1"/>
          </p:cNvSpPr>
          <p:nvPr>
            <p:ph type="sldNum" sz="quarter" idx="12"/>
          </p:nvPr>
        </p:nvSpPr>
        <p:spPr/>
        <p:txBody>
          <a:bodyPr/>
          <a:lstStyle/>
          <a:p>
            <a:pPr>
              <a:defRPr/>
            </a:pPr>
            <a:fld id="{36C5B942-0ADD-40E4-91B9-6127AFB9D2DA}" type="slidenum">
              <a:rPr lang="tr-TR" smtClean="0"/>
              <a:pPr>
                <a:defRP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7" name="Date Placeholder 6"/>
          <p:cNvSpPr>
            <a:spLocks noGrp="1"/>
          </p:cNvSpPr>
          <p:nvPr>
            <p:ph type="dt" sz="half" idx="10"/>
          </p:nvPr>
        </p:nvSpPr>
        <p:spPr/>
        <p:txBody>
          <a:bodyPr/>
          <a:lstStyle/>
          <a:p>
            <a:pPr>
              <a:defRPr/>
            </a:pPr>
            <a:fld id="{510C9889-EE14-4FB0-B5E7-89D46C47E937}" type="datetime1">
              <a:rPr lang="tr-TR" smtClean="0"/>
              <a:pPr>
                <a:defRPr/>
              </a:pPr>
              <a:t>12.01.2017</a:t>
            </a:fld>
            <a:endParaRPr lang="tr-TR"/>
          </a:p>
        </p:txBody>
      </p:sp>
      <p:sp>
        <p:nvSpPr>
          <p:cNvPr id="8" name="Footer Placeholder 7"/>
          <p:cNvSpPr>
            <a:spLocks noGrp="1"/>
          </p:cNvSpPr>
          <p:nvPr>
            <p:ph type="ftr" sz="quarter" idx="11"/>
          </p:nvPr>
        </p:nvSpPr>
        <p:spPr/>
        <p:txBody>
          <a:bodyPr/>
          <a:lstStyle/>
          <a:p>
            <a:pPr>
              <a:defRPr/>
            </a:pPr>
            <a:endParaRPr lang="tr-TR"/>
          </a:p>
        </p:txBody>
      </p:sp>
      <p:sp>
        <p:nvSpPr>
          <p:cNvPr id="9" name="Slide Number Placeholder 8"/>
          <p:cNvSpPr>
            <a:spLocks noGrp="1"/>
          </p:cNvSpPr>
          <p:nvPr>
            <p:ph type="sldNum" sz="quarter" idx="12"/>
          </p:nvPr>
        </p:nvSpPr>
        <p:spPr/>
        <p:txBody>
          <a:bodyPr/>
          <a:lstStyle/>
          <a:p>
            <a:pPr>
              <a:defRPr/>
            </a:pPr>
            <a:fld id="{F46B9E72-69A9-4FB8-B9E1-1E81B573076B}" type="slidenum">
              <a:rPr lang="tr-TR" smtClean="0"/>
              <a:pPr>
                <a:defRP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Date Placeholder 2"/>
          <p:cNvSpPr>
            <a:spLocks noGrp="1"/>
          </p:cNvSpPr>
          <p:nvPr>
            <p:ph type="dt" sz="half" idx="10"/>
          </p:nvPr>
        </p:nvSpPr>
        <p:spPr/>
        <p:txBody>
          <a:bodyPr/>
          <a:lstStyle/>
          <a:p>
            <a:pPr>
              <a:defRPr/>
            </a:pPr>
            <a:fld id="{6A5BE5E8-CCB8-4B61-BA96-1E8945394075}" type="datetime1">
              <a:rPr lang="tr-TR" smtClean="0"/>
              <a:pPr>
                <a:defRPr/>
              </a:pPr>
              <a:t>12.01.2017</a:t>
            </a:fld>
            <a:endParaRPr lang="tr-TR"/>
          </a:p>
        </p:txBody>
      </p:sp>
      <p:sp>
        <p:nvSpPr>
          <p:cNvPr id="4" name="Footer Placeholder 3"/>
          <p:cNvSpPr>
            <a:spLocks noGrp="1"/>
          </p:cNvSpPr>
          <p:nvPr>
            <p:ph type="ftr" sz="quarter" idx="11"/>
          </p:nvPr>
        </p:nvSpPr>
        <p:spPr/>
        <p:txBody>
          <a:bodyPr/>
          <a:lstStyle/>
          <a:p>
            <a:pPr>
              <a:defRPr/>
            </a:pPr>
            <a:endParaRPr lang="tr-TR"/>
          </a:p>
        </p:txBody>
      </p:sp>
      <p:sp>
        <p:nvSpPr>
          <p:cNvPr id="5" name="Slide Number Placeholder 4"/>
          <p:cNvSpPr>
            <a:spLocks noGrp="1"/>
          </p:cNvSpPr>
          <p:nvPr>
            <p:ph type="sldNum" sz="quarter" idx="12"/>
          </p:nvPr>
        </p:nvSpPr>
        <p:spPr/>
        <p:txBody>
          <a:bodyPr/>
          <a:lstStyle/>
          <a:p>
            <a:pPr>
              <a:defRPr/>
            </a:pPr>
            <a:fld id="{24050F9A-6BA1-46B6-A180-A845946275D9}" type="slidenum">
              <a:rPr lang="tr-TR" smtClean="0"/>
              <a:pPr>
                <a:defRP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96F04E2-7705-4122-8B26-16A483266C05}" type="datetime1">
              <a:rPr lang="tr-TR" smtClean="0"/>
              <a:pPr>
                <a:defRPr/>
              </a:pPr>
              <a:t>12.01.2017</a:t>
            </a:fld>
            <a:endParaRPr lang="tr-TR"/>
          </a:p>
        </p:txBody>
      </p:sp>
      <p:sp>
        <p:nvSpPr>
          <p:cNvPr id="3" name="Footer Placeholder 2"/>
          <p:cNvSpPr>
            <a:spLocks noGrp="1"/>
          </p:cNvSpPr>
          <p:nvPr>
            <p:ph type="ftr" sz="quarter" idx="11"/>
          </p:nvPr>
        </p:nvSpPr>
        <p:spPr/>
        <p:txBody>
          <a:bodyPr/>
          <a:lstStyle/>
          <a:p>
            <a:pPr>
              <a:defRPr/>
            </a:pPr>
            <a:endParaRPr lang="tr-TR"/>
          </a:p>
        </p:txBody>
      </p:sp>
      <p:sp>
        <p:nvSpPr>
          <p:cNvPr id="4" name="Slide Number Placeholder 3"/>
          <p:cNvSpPr>
            <a:spLocks noGrp="1"/>
          </p:cNvSpPr>
          <p:nvPr>
            <p:ph type="sldNum" sz="quarter" idx="12"/>
          </p:nvPr>
        </p:nvSpPr>
        <p:spPr/>
        <p:txBody>
          <a:bodyPr/>
          <a:lstStyle/>
          <a:p>
            <a:pPr>
              <a:defRPr/>
            </a:pPr>
            <a:fld id="{C020ABF8-9AC6-465F-80ED-85EC557D0F48}" type="slidenum">
              <a:rPr lang="tr-TR" smtClean="0"/>
              <a:pPr>
                <a:defRP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pPr>
              <a:defRPr/>
            </a:pPr>
            <a:fld id="{582AB8D1-F5C5-476D-B018-1EEBEA3AD003}" type="datetime1">
              <a:rPr lang="tr-TR" smtClean="0"/>
              <a:pPr>
                <a:defRPr/>
              </a:pPr>
              <a:t>12.01.2017</a:t>
            </a:fld>
            <a:endParaRPr lang="tr-TR"/>
          </a:p>
        </p:txBody>
      </p:sp>
      <p:sp>
        <p:nvSpPr>
          <p:cNvPr id="6" name="Footer Placeholder 5"/>
          <p:cNvSpPr>
            <a:spLocks noGrp="1"/>
          </p:cNvSpPr>
          <p:nvPr>
            <p:ph type="ftr" sz="quarter" idx="11"/>
          </p:nvPr>
        </p:nvSpPr>
        <p:spPr/>
        <p:txBody>
          <a:bodyPr/>
          <a:lstStyle/>
          <a:p>
            <a:pPr>
              <a:defRPr/>
            </a:pPr>
            <a:endParaRPr lang="tr-TR"/>
          </a:p>
        </p:txBody>
      </p:sp>
      <p:sp>
        <p:nvSpPr>
          <p:cNvPr id="7" name="Slide Number Placeholder 6"/>
          <p:cNvSpPr>
            <a:spLocks noGrp="1"/>
          </p:cNvSpPr>
          <p:nvPr>
            <p:ph type="sldNum" sz="quarter" idx="12"/>
          </p:nvPr>
        </p:nvSpPr>
        <p:spPr/>
        <p:txBody>
          <a:bodyPr/>
          <a:lstStyle/>
          <a:p>
            <a:pPr>
              <a:defRPr/>
            </a:pPr>
            <a:fld id="{07C5FF3B-D219-4D57-ACB0-25169333C8A6}" type="slidenum">
              <a:rPr lang="tr-TR" smtClean="0"/>
              <a:pPr>
                <a:defRPr/>
              </a:pPr>
              <a:t>‹#›</a:t>
            </a:fld>
            <a:endParaRPr lang="tr-TR"/>
          </a:p>
        </p:txBody>
      </p:sp>
      <p:sp>
        <p:nvSpPr>
          <p:cNvPr id="9" name="Content Placeholder 8"/>
          <p:cNvSpPr>
            <a:spLocks noGrp="1"/>
          </p:cNvSpPr>
          <p:nvPr>
            <p:ph sz="quarter" idx="13"/>
          </p:nvPr>
        </p:nvSpPr>
        <p:spPr>
          <a:xfrm>
            <a:off x="304800" y="381000"/>
            <a:ext cx="7772400" cy="494284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tr-TR" smtClean="0"/>
              <a:t>Asıl başlık stili için tıklatın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8" name="Date Placeholder 7"/>
          <p:cNvSpPr>
            <a:spLocks noGrp="1"/>
          </p:cNvSpPr>
          <p:nvPr>
            <p:ph type="dt" sz="half" idx="10"/>
          </p:nvPr>
        </p:nvSpPr>
        <p:spPr/>
        <p:txBody>
          <a:bodyPr/>
          <a:lstStyle/>
          <a:p>
            <a:pPr>
              <a:defRPr/>
            </a:pPr>
            <a:fld id="{3871B8B9-4359-46D0-810B-FE4A0EC8CC8C}" type="datetime1">
              <a:rPr lang="tr-TR" smtClean="0"/>
              <a:pPr>
                <a:defRPr/>
              </a:pPr>
              <a:t>12.01.2017</a:t>
            </a:fld>
            <a:endParaRPr lang="tr-TR"/>
          </a:p>
        </p:txBody>
      </p:sp>
      <p:sp>
        <p:nvSpPr>
          <p:cNvPr id="9" name="Slide Number Placeholder 8"/>
          <p:cNvSpPr>
            <a:spLocks noGrp="1"/>
          </p:cNvSpPr>
          <p:nvPr>
            <p:ph type="sldNum" sz="quarter" idx="11"/>
          </p:nvPr>
        </p:nvSpPr>
        <p:spPr/>
        <p:txBody>
          <a:bodyPr/>
          <a:lstStyle/>
          <a:p>
            <a:pPr>
              <a:defRPr/>
            </a:pPr>
            <a:fld id="{9A06070F-3E1A-442A-8C10-43AA81F13E16}" type="slidenum">
              <a:rPr lang="tr-TR" smtClean="0"/>
              <a:pPr>
                <a:defRPr/>
              </a:pPr>
              <a:t>‹#›</a:t>
            </a:fld>
            <a:endParaRPr lang="tr-TR"/>
          </a:p>
        </p:txBody>
      </p:sp>
      <p:sp>
        <p:nvSpPr>
          <p:cNvPr id="10" name="Footer Placeholder 9"/>
          <p:cNvSpPr>
            <a:spLocks noGrp="1"/>
          </p:cNvSpPr>
          <p:nvPr>
            <p:ph type="ftr" sz="quarter" idx="12"/>
          </p:nvPr>
        </p:nvSpPr>
        <p:spPr/>
        <p:txBody>
          <a:bodyPr/>
          <a:lstStyle/>
          <a:p>
            <a:pPr>
              <a:defRPr/>
            </a:pPr>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a:defRPr/>
            </a:pPr>
            <a:fld id="{8C38F2E0-4ADF-453E-A7B9-2C600C3E4C6E}" type="slidenum">
              <a:rPr lang="tr-TR" smtClean="0"/>
              <a:pPr>
                <a:defRPr/>
              </a:pPr>
              <a:t>‹#›</a:t>
            </a:fld>
            <a:endParaRPr lang="tr-TR"/>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a:defRPr/>
            </a:pPr>
            <a:endParaRPr lang="tr-T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a:defRPr/>
            </a:pPr>
            <a:fld id="{E873FC68-C67D-4982-B650-7118DC50284D}" type="datetime1">
              <a:rPr lang="tr-TR" smtClean="0"/>
              <a:pPr>
                <a:defRPr/>
              </a:pPr>
              <a:t>12.01.2017</a:t>
            </a:fld>
            <a:endParaRPr lang="tr-TR"/>
          </a:p>
        </p:txBody>
      </p:sp>
    </p:spTree>
  </p:cSld>
  <p:clrMap bg1="lt1" tx1="dk1" bg2="lt2" tx2="dk2" accent1="accent1" accent2="accent2" accent3="accent3" accent4="accent4" accent5="accent5" accent6="accent6" hlink="hlink" folHlink="folHlink"/>
  <p:sldLayoutIdLst>
    <p:sldLayoutId id="2147484279" r:id="rId1"/>
    <p:sldLayoutId id="2147484280" r:id="rId2"/>
    <p:sldLayoutId id="2147484281" r:id="rId3"/>
    <p:sldLayoutId id="2147484282" r:id="rId4"/>
    <p:sldLayoutId id="2147484283" r:id="rId5"/>
    <p:sldLayoutId id="2147484284" r:id="rId6"/>
    <p:sldLayoutId id="2147484285" r:id="rId7"/>
    <p:sldLayoutId id="2147484286" r:id="rId8"/>
    <p:sldLayoutId id="2147484287" r:id="rId9"/>
    <p:sldLayoutId id="2147484288" r:id="rId10"/>
    <p:sldLayoutId id="2147484289"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talwin42/talwin_installed/TAL.exe" TargetMode="Externa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The%20Known%20Universe%20by%20AMNH.avi"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411869" y="4005064"/>
            <a:ext cx="5905500" cy="1582738"/>
          </a:xfrm>
        </p:spPr>
        <p:txBody>
          <a:bodyPr>
            <a:normAutofit/>
          </a:bodyPr>
          <a:lstStyle/>
          <a:p>
            <a:pPr marR="0" eaLnBrk="1" hangingPunct="1"/>
            <a:endParaRPr lang="tr-TR" b="1" dirty="0" smtClean="0">
              <a:solidFill>
                <a:schemeClr val="tx1"/>
              </a:solidFill>
            </a:endParaRPr>
          </a:p>
          <a:p>
            <a:pPr marR="0" algn="ctr" eaLnBrk="1" hangingPunct="1"/>
            <a:r>
              <a:rPr lang="tr-TR" sz="2400" dirty="0" smtClean="0">
                <a:solidFill>
                  <a:schemeClr val="tx1"/>
                </a:solidFill>
              </a:rPr>
              <a:t>Prof. Dr. Halit APAYDIN</a:t>
            </a:r>
          </a:p>
          <a:p>
            <a:pPr marR="0" algn="ctr" eaLnBrk="1" hangingPunct="1"/>
            <a:r>
              <a:rPr lang="tr-TR" sz="2400" dirty="0" smtClean="0">
                <a:solidFill>
                  <a:schemeClr val="tx1"/>
                </a:solidFill>
                <a:latin typeface="Arial" charset="0"/>
              </a:rPr>
              <a:t>Tarımsal Yapılar ve Sulama Bölümü</a:t>
            </a:r>
          </a:p>
          <a:p>
            <a:pPr marR="0" algn="ctr" eaLnBrk="1" hangingPunct="1"/>
            <a:endParaRPr lang="tr-TR" sz="2400" dirty="0" smtClean="0">
              <a:solidFill>
                <a:schemeClr val="tx1"/>
              </a:solidFill>
              <a:latin typeface="Arial" charset="0"/>
            </a:endParaRPr>
          </a:p>
        </p:txBody>
      </p:sp>
      <p:sp>
        <p:nvSpPr>
          <p:cNvPr id="13315" name="Text Box 5"/>
          <p:cNvSpPr txBox="1">
            <a:spLocks noChangeArrowheads="1"/>
          </p:cNvSpPr>
          <p:nvPr/>
        </p:nvSpPr>
        <p:spPr bwMode="auto">
          <a:xfrm>
            <a:off x="1331913" y="981075"/>
            <a:ext cx="59769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tr-TR" sz="4800" b="1" dirty="0" smtClean="0"/>
              <a:t>ZEMİN MEKANİĞİ</a:t>
            </a:r>
            <a:endParaRPr lang="tr-TR" sz="4800" dirty="0"/>
          </a:p>
        </p:txBody>
      </p:sp>
      <p:sp>
        <p:nvSpPr>
          <p:cNvPr id="2" name="Slayt Numarası Yer Tutucusu 1"/>
          <p:cNvSpPr>
            <a:spLocks noGrp="1"/>
          </p:cNvSpPr>
          <p:nvPr>
            <p:ph type="sldNum" sz="quarter" idx="12"/>
          </p:nvPr>
        </p:nvSpPr>
        <p:spPr/>
        <p:txBody>
          <a:bodyPr/>
          <a:lstStyle/>
          <a:p>
            <a:pPr>
              <a:defRPr/>
            </a:pPr>
            <a:fld id="{9817AC21-28A8-4882-BFF3-68CC5C548CE1}" type="slidenum">
              <a:rPr lang="tr-TR" smtClean="0"/>
              <a:pPr>
                <a:defRPr/>
              </a:pPr>
              <a:t>1</a:t>
            </a:fld>
            <a:endParaRPr lang="tr-TR"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z="4400" b="1" dirty="0"/>
              <a:t>1.3. Zemin Mekaniğinin </a:t>
            </a:r>
            <a:r>
              <a:rPr lang="tr-TR" sz="4400" b="1" dirty="0" smtClean="0"/>
              <a:t>Tarihi</a:t>
            </a:r>
            <a:endParaRPr lang="tr-TR" dirty="0"/>
          </a:p>
        </p:txBody>
      </p:sp>
      <p:sp>
        <p:nvSpPr>
          <p:cNvPr id="3" name="İçerik Yer Tutucusu 2"/>
          <p:cNvSpPr>
            <a:spLocks noGrp="1"/>
          </p:cNvSpPr>
          <p:nvPr>
            <p:ph idx="1"/>
          </p:nvPr>
        </p:nvSpPr>
        <p:spPr/>
        <p:txBody>
          <a:bodyPr>
            <a:normAutofit fontScale="70000" lnSpcReduction="20000"/>
          </a:bodyPr>
          <a:lstStyle/>
          <a:p>
            <a:pPr algn="just"/>
            <a:r>
              <a:rPr lang="tr-TR" dirty="0" smtClean="0"/>
              <a:t>Fransız </a:t>
            </a:r>
            <a:r>
              <a:rPr lang="tr-TR" dirty="0"/>
              <a:t>askeri mühendis </a:t>
            </a:r>
            <a:r>
              <a:rPr lang="tr-TR" dirty="0" err="1"/>
              <a:t>Vauban</a:t>
            </a:r>
            <a:r>
              <a:rPr lang="tr-TR" dirty="0"/>
              <a:t> (1687), şev yüzeylerindeki kaplamaların, toprak basıncına göre projelenmesinin gerektiğini belirtmiş ve buna ilişkin bazı kurallar vermiştir.</a:t>
            </a:r>
          </a:p>
          <a:p>
            <a:pPr algn="just"/>
            <a:r>
              <a:rPr lang="tr-TR" dirty="0"/>
              <a:t>Fransa’da Kraliyet Mimarlık Akademisinde çalışan </a:t>
            </a:r>
            <a:r>
              <a:rPr lang="tr-TR" dirty="0" err="1"/>
              <a:t>Bullet</a:t>
            </a:r>
            <a:r>
              <a:rPr lang="tr-TR" dirty="0"/>
              <a:t> (1691), istinat duvarını etkileyen toprak basıncının, topuktan geçen ve eğimi 45</a:t>
            </a:r>
            <a:r>
              <a:rPr lang="tr-TR" baseline="30000" dirty="0"/>
              <a:t>o</a:t>
            </a:r>
            <a:r>
              <a:rPr lang="tr-TR" dirty="0"/>
              <a:t> olan düzlemin üzerindeki kütleye bağlı olduğunu belirtmiş ve bu basınç ile ilgili bir teori ortaya koymuştur.</a:t>
            </a:r>
          </a:p>
          <a:p>
            <a:pPr algn="just"/>
            <a:r>
              <a:rPr lang="tr-TR" dirty="0"/>
              <a:t>Fransız mühendis </a:t>
            </a:r>
            <a:r>
              <a:rPr lang="tr-TR" dirty="0" err="1"/>
              <a:t>Coulomb</a:t>
            </a:r>
            <a:r>
              <a:rPr lang="tr-TR" dirty="0"/>
              <a:t> (1773), </a:t>
            </a:r>
            <a:r>
              <a:rPr lang="tr-TR" dirty="0" err="1"/>
              <a:t>Bullet</a:t>
            </a:r>
            <a:r>
              <a:rPr lang="tr-TR" dirty="0"/>
              <a:t> tarafından ortaya konan yanal basıncın maksimum ve minimum değerlerini belirtmiş ve kayma düzleminin, zemin karakterine bağlı olduğunu açıklamıştır. </a:t>
            </a:r>
          </a:p>
          <a:p>
            <a:pPr algn="just"/>
            <a:r>
              <a:rPr lang="tr-TR" dirty="0"/>
              <a:t>Zemin mekaniği, 1856 yılında iki önemli olaya şahit olmuştur. Bunlardan biri yerçekimi kuvvetinin etkisi altındaki suyun, </a:t>
            </a:r>
            <a:r>
              <a:rPr lang="tr-TR" dirty="0" err="1"/>
              <a:t>poroz</a:t>
            </a:r>
            <a:r>
              <a:rPr lang="tr-TR" dirty="0"/>
              <a:t> ortam içindeki hareketi diğer bir deyişle sızma hızına ilişkin </a:t>
            </a:r>
            <a:r>
              <a:rPr lang="tr-TR" dirty="0" err="1"/>
              <a:t>Darcy</a:t>
            </a:r>
            <a:r>
              <a:rPr lang="tr-TR" dirty="0"/>
              <a:t> kanunu ve diğeri de, katı tanelerin suyun içindeki düşme hızları ile ilgili </a:t>
            </a:r>
            <a:r>
              <a:rPr lang="tr-TR" dirty="0" err="1"/>
              <a:t>Stokes</a:t>
            </a:r>
            <a:r>
              <a:rPr lang="tr-TR" dirty="0"/>
              <a:t> kanunudur.</a:t>
            </a:r>
          </a:p>
          <a:p>
            <a:pPr algn="just"/>
            <a:r>
              <a:rPr lang="tr-TR" dirty="0" err="1"/>
              <a:t>Boussinesq</a:t>
            </a:r>
            <a:r>
              <a:rPr lang="tr-TR" dirty="0"/>
              <a:t>, 1885 yılında, yüklere bağlı olarak zeminde meydana gelen gerilmeleri belirtmiştir.</a:t>
            </a:r>
          </a:p>
          <a:p>
            <a:pPr algn="just"/>
            <a:r>
              <a:rPr lang="tr-TR" dirty="0"/>
              <a:t>İsveç Devlet Demir Yolları tarafından kurulan bir komisyon 1912 yılında, şev </a:t>
            </a:r>
            <a:r>
              <a:rPr lang="tr-TR" dirty="0" err="1"/>
              <a:t>stabilitelerinin</a:t>
            </a:r>
            <a:r>
              <a:rPr lang="tr-TR" dirty="0"/>
              <a:t> belirtilmesinde kullanılan dilim yöntemini geliştirmiştir. </a:t>
            </a:r>
          </a:p>
          <a:p>
            <a:pPr algn="just"/>
            <a:r>
              <a:rPr lang="tr-TR" dirty="0"/>
              <a:t>İsveçli bilim adamı </a:t>
            </a:r>
            <a:r>
              <a:rPr lang="tr-TR" dirty="0" err="1"/>
              <a:t>Atterblerg</a:t>
            </a:r>
            <a:r>
              <a:rPr lang="tr-TR" dirty="0"/>
              <a:t> (1911), zeminin kıvamını değiştiren nem miktarının alt ve üst sınırlarının belirtilmesinde kullanılan yöntemi geliştirmiştir.</a:t>
            </a:r>
          </a:p>
          <a:p>
            <a:pPr algn="just"/>
            <a:r>
              <a:rPr lang="tr-TR" dirty="0" err="1"/>
              <a:t>Casagrande</a:t>
            </a:r>
            <a:r>
              <a:rPr lang="tr-TR" dirty="0"/>
              <a:t> 1932 yılında, kıvam limitlerinin belirtilmesinde kullanılan aleti geliştirmiştir.</a:t>
            </a:r>
          </a:p>
          <a:p>
            <a:pPr algn="just"/>
            <a:r>
              <a:rPr lang="tr-TR" dirty="0"/>
              <a:t>Zemin mekaniği bilimine çok önemli katkı, </a:t>
            </a:r>
            <a:r>
              <a:rPr lang="tr-TR" dirty="0" err="1"/>
              <a:t>Proctor</a:t>
            </a:r>
            <a:r>
              <a:rPr lang="tr-TR" dirty="0"/>
              <a:t> adındaki araştırıcı tarafından yapılmıştır. Bu araştırıcı 1932 yılında, zeminin sıkıştırılması ile ilgili prensipleri ortaya koymuştur.</a:t>
            </a:r>
          </a:p>
          <a:p>
            <a:pPr algn="just"/>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10</a:t>
            </a:fld>
            <a:endParaRPr lang="tr-TR"/>
          </a:p>
        </p:txBody>
      </p:sp>
    </p:spTree>
    <p:extLst>
      <p:ext uri="{BB962C8B-B14F-4D97-AF65-F5344CB8AC3E}">
        <p14:creationId xmlns:p14="http://schemas.microsoft.com/office/powerpoint/2010/main" val="1487188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z="3600" b="1" dirty="0"/>
              <a:t>1.4. Zemin Mekaniğinin Tanım ve </a:t>
            </a:r>
            <a:r>
              <a:rPr lang="tr-TR" sz="3600" b="1" dirty="0" smtClean="0"/>
              <a:t>Kapsamı</a:t>
            </a:r>
            <a:endParaRPr lang="tr-TR" sz="3600" dirty="0"/>
          </a:p>
        </p:txBody>
      </p:sp>
      <p:sp>
        <p:nvSpPr>
          <p:cNvPr id="3" name="İçerik Yer Tutucusu 2"/>
          <p:cNvSpPr>
            <a:spLocks noGrp="1"/>
          </p:cNvSpPr>
          <p:nvPr>
            <p:ph idx="1"/>
          </p:nvPr>
        </p:nvSpPr>
        <p:spPr/>
        <p:txBody>
          <a:bodyPr>
            <a:normAutofit/>
          </a:bodyPr>
          <a:lstStyle/>
          <a:p>
            <a:pPr algn="just"/>
            <a:r>
              <a:rPr lang="tr-TR" dirty="0"/>
              <a:t>Kuvvetlerin etkisini inceleyen ve fizik biliminin kapsamında bulunan mekanik, cisimlere göre ve aynı zamanda bunların durgun veya hareketli olma durumları için farklı şekillerde belirtilir. </a:t>
            </a:r>
            <a:r>
              <a:rPr lang="tr-TR" b="1" dirty="0"/>
              <a:t>Kuvvetlerin zeminde yaptığı etkiyi inceleyen bilime, zemin mekaniği denir.</a:t>
            </a:r>
          </a:p>
          <a:p>
            <a:pPr algn="just"/>
            <a:r>
              <a:rPr lang="tr-TR" dirty="0"/>
              <a:t>Yerkabuğunun zemin olarak belirtilen kısmı, şekil ve büyüklük bakımından çok farklılık gösteren tanelerin çökelmeleri ve birikmeleri sonunda meydana geldiği için tanelerin aralarında boşluklar kalmıştır. Bu boşluklarda hava ve su bulunur. </a:t>
            </a:r>
            <a:r>
              <a:rPr lang="tr-TR" b="1" dirty="0"/>
              <a:t>Üç farklı cismin karışımından meydana gelen </a:t>
            </a:r>
            <a:r>
              <a:rPr lang="tr-TR" b="1" dirty="0" smtClean="0"/>
              <a:t>zemin, </a:t>
            </a:r>
            <a:r>
              <a:rPr lang="tr-TR" b="1" dirty="0"/>
              <a:t>fiziksel davranışları bakımından çok farklılık gösterir. </a:t>
            </a:r>
            <a:r>
              <a:rPr lang="tr-TR" dirty="0"/>
              <a:t>Zeminlerin kuvvetlere karşı davranışları, genellikle tanelerin büyüklüğüne bağlı olmakla birlikte </a:t>
            </a:r>
            <a:r>
              <a:rPr lang="tr-TR" b="1" dirty="0"/>
              <a:t>su içeriği </a:t>
            </a:r>
            <a:r>
              <a:rPr lang="tr-TR" dirty="0"/>
              <a:t>de önemli derecede etki eder.</a:t>
            </a:r>
          </a:p>
          <a:p>
            <a:pPr algn="just"/>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11</a:t>
            </a:fld>
            <a:endParaRPr lang="tr-TR"/>
          </a:p>
        </p:txBody>
      </p:sp>
    </p:spTree>
    <p:extLst>
      <p:ext uri="{BB962C8B-B14F-4D97-AF65-F5344CB8AC3E}">
        <p14:creationId xmlns:p14="http://schemas.microsoft.com/office/powerpoint/2010/main" val="4091118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332656"/>
            <a:ext cx="7620000" cy="6336704"/>
          </a:xfrm>
        </p:spPr>
        <p:txBody>
          <a:bodyPr>
            <a:normAutofit/>
          </a:bodyPr>
          <a:lstStyle/>
          <a:p>
            <a:pPr algn="just"/>
            <a:r>
              <a:rPr lang="tr-TR" dirty="0"/>
              <a:t>Zemin mekaniği ile ilgili problemler genel üç ana bölümde toplanabilir.</a:t>
            </a:r>
          </a:p>
          <a:p>
            <a:pPr algn="just"/>
            <a:r>
              <a:rPr lang="tr-TR" b="1" dirty="0" err="1"/>
              <a:t>Stabilite</a:t>
            </a:r>
            <a:r>
              <a:rPr lang="tr-TR" dirty="0"/>
              <a:t> problemleri, zeminin plastik akımla kırılmadan önceki denge koşulları ile ilgilidir. Bunlar zeminin basıncı, temel zemininde meydana gelen en büyük gerilme </a:t>
            </a:r>
            <a:r>
              <a:rPr lang="tr-TR" dirty="0" smtClean="0"/>
              <a:t>(taşıma gücü) </a:t>
            </a:r>
            <a:r>
              <a:rPr lang="tr-TR" dirty="0"/>
              <a:t>saptanması ve şevlerin </a:t>
            </a:r>
            <a:r>
              <a:rPr lang="tr-TR" dirty="0" err="1"/>
              <a:t>stabilitesi</a:t>
            </a:r>
            <a:r>
              <a:rPr lang="tr-TR" dirty="0"/>
              <a:t> olarak belirtilebilir.</a:t>
            </a:r>
          </a:p>
          <a:p>
            <a:pPr algn="just"/>
            <a:r>
              <a:rPr lang="tr-TR" b="1" dirty="0" err="1"/>
              <a:t>Elastisite</a:t>
            </a:r>
            <a:r>
              <a:rPr lang="tr-TR" dirty="0"/>
              <a:t> problemleri, zeminin kendi ağırlığı veya yapılardan gelen yüklerden ötürü meydana gelen deformasyonları içerir</a:t>
            </a:r>
            <a:r>
              <a:rPr lang="tr-TR" dirty="0" smtClean="0"/>
              <a:t>. </a:t>
            </a:r>
            <a:r>
              <a:rPr lang="tr-TR" dirty="0"/>
              <a:t>Böyle problemlerinin çözülmesinde, zemindeki gerilmeler ile deformasyon arasındaki ilişkinin bilinmesi gerekir.</a:t>
            </a:r>
          </a:p>
          <a:p>
            <a:pPr algn="just"/>
            <a:r>
              <a:rPr lang="tr-TR" b="1" dirty="0"/>
              <a:t>Su hareketi</a:t>
            </a:r>
            <a:r>
              <a:rPr lang="tr-TR" dirty="0"/>
              <a:t>: Zeminin boşluklarında bulunan suyun durgun veya hareketli olması, mekanik özelliklere önemli derecede etki eder. Boşluklarında durgun su bulunan zeminin </a:t>
            </a:r>
            <a:r>
              <a:rPr lang="tr-TR" dirty="0" err="1"/>
              <a:t>stabilite</a:t>
            </a:r>
            <a:r>
              <a:rPr lang="tr-TR" dirty="0"/>
              <a:t> ve deformasyon problemlerinin çözülmesinde genellikle katı cisimler mekaniğindeki kurallar uygulanır. Buna karşılık zeminin boşluklarındaki su hareket ettiği zaman sözü edilen problemler, boşluk suyu basıncı göz önüne alınarak çözülür.</a:t>
            </a:r>
          </a:p>
          <a:p>
            <a:pPr algn="just"/>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12</a:t>
            </a:fld>
            <a:endParaRPr lang="tr-TR"/>
          </a:p>
        </p:txBody>
      </p:sp>
    </p:spTree>
    <p:extLst>
      <p:ext uri="{BB962C8B-B14F-4D97-AF65-F5344CB8AC3E}">
        <p14:creationId xmlns:p14="http://schemas.microsoft.com/office/powerpoint/2010/main" val="7294171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z="4000" b="1" dirty="0"/>
              <a:t>BÖLÜM: </a:t>
            </a:r>
            <a:r>
              <a:rPr lang="tr-TR" sz="4000" b="1" dirty="0" smtClean="0"/>
              <a:t>2    -   ZEMİNİN </a:t>
            </a:r>
            <a:r>
              <a:rPr lang="tr-TR" sz="4000" b="1" dirty="0"/>
              <a:t>YAPISI, TANE DAĞILIMI VE </a:t>
            </a:r>
            <a:r>
              <a:rPr lang="tr-TR" sz="4000" b="1" dirty="0" smtClean="0"/>
              <a:t>TEKSTÜRÜ</a:t>
            </a:r>
            <a:endParaRPr lang="tr-TR" sz="4000" dirty="0"/>
          </a:p>
        </p:txBody>
      </p:sp>
      <p:sp>
        <p:nvSpPr>
          <p:cNvPr id="3" name="İçerik Yer Tutucusu 2"/>
          <p:cNvSpPr>
            <a:spLocks noGrp="1"/>
          </p:cNvSpPr>
          <p:nvPr>
            <p:ph idx="1"/>
          </p:nvPr>
        </p:nvSpPr>
        <p:spPr/>
        <p:txBody>
          <a:bodyPr/>
          <a:lstStyle/>
          <a:p>
            <a:pPr algn="just"/>
            <a:r>
              <a:rPr lang="tr-TR" dirty="0"/>
              <a:t>Yerkabuğunun zemin olarak belirtilen katmanı, şekil ve büyüklük bakımından çok farklılık gösteren tanelerin birikmesi ile meydana geldiği için bunların arasında değişik hacimli boşluklar vardır. Bu boşluklarda genellikle hava ve su bulunur. Bu bakımdan zemin; </a:t>
            </a:r>
            <a:r>
              <a:rPr lang="tr-TR" b="1" dirty="0"/>
              <a:t>hava, sıvı ve katı</a:t>
            </a:r>
            <a:r>
              <a:rPr lang="tr-TR" dirty="0"/>
              <a:t> olmak üzere, üç farklı cismin karışımdan meydana gelmiş bir materyal olarak </a:t>
            </a:r>
            <a:r>
              <a:rPr lang="tr-TR" dirty="0" err="1"/>
              <a:t>gözönüne</a:t>
            </a:r>
            <a:r>
              <a:rPr lang="tr-TR" dirty="0"/>
              <a:t> alınır.</a:t>
            </a:r>
          </a:p>
          <a:p>
            <a:pPr algn="just"/>
            <a:r>
              <a:rPr lang="tr-TR" dirty="0"/>
              <a:t>Basıncın etkisi altında kalan zeminin taneleri, boşluklara kayar ve bunun sonunda </a:t>
            </a:r>
            <a:r>
              <a:rPr lang="tr-TR" b="1" dirty="0"/>
              <a:t>zemin sıkışır</a:t>
            </a:r>
            <a:r>
              <a:rPr lang="tr-TR" dirty="0"/>
              <a:t>. Diğer taraftan zeminde tutulan suyun miktarı ve sızma hızı, tane ve agregaların büyüklüğü ile bunların arasındaki boşlukların hacmine bağlıdır. Bu bakımdan zeminin yapısı ve tane dağılımı, mekanik özellikler yönünden önemli bulunmaktadır.</a:t>
            </a:r>
          </a:p>
          <a:p>
            <a:pPr algn="just"/>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13</a:t>
            </a:fld>
            <a:endParaRPr lang="tr-TR"/>
          </a:p>
        </p:txBody>
      </p:sp>
    </p:spTree>
    <p:extLst>
      <p:ext uri="{BB962C8B-B14F-4D97-AF65-F5344CB8AC3E}">
        <p14:creationId xmlns:p14="http://schemas.microsoft.com/office/powerpoint/2010/main" val="2634215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z="2000" b="1" dirty="0" smtClean="0">
                <a:solidFill>
                  <a:srgbClr val="FF0000"/>
                </a:solidFill>
              </a:rPr>
              <a:t>Zeminin Yapısı (</a:t>
            </a:r>
            <a:r>
              <a:rPr lang="tr-TR" sz="2000" b="1" dirty="0" err="1" smtClean="0">
                <a:solidFill>
                  <a:srgbClr val="FF0000"/>
                </a:solidFill>
              </a:rPr>
              <a:t>Stürüktür</a:t>
            </a:r>
            <a:r>
              <a:rPr lang="tr-TR" sz="2000" b="1" dirty="0" smtClean="0">
                <a:solidFill>
                  <a:srgbClr val="FF0000"/>
                </a:solidFill>
              </a:rPr>
              <a:t>) 	</a:t>
            </a:r>
            <a:r>
              <a:rPr lang="tr-TR" sz="2000" b="1" dirty="0" smtClean="0">
                <a:solidFill>
                  <a:schemeClr val="tx1"/>
                </a:solidFill>
              </a:rPr>
              <a:t>--</a:t>
            </a:r>
            <a:r>
              <a:rPr lang="tr-TR" sz="2000" b="1" dirty="0" smtClean="0">
                <a:solidFill>
                  <a:srgbClr val="FF0000"/>
                </a:solidFill>
              </a:rPr>
              <a:t>   </a:t>
            </a:r>
            <a:r>
              <a:rPr lang="tr-TR" sz="2000" b="1" dirty="0" smtClean="0">
                <a:solidFill>
                  <a:srgbClr val="00B0F0"/>
                </a:solidFill>
              </a:rPr>
              <a:t>Zeminin Bünyesi (</a:t>
            </a:r>
            <a:r>
              <a:rPr lang="tr-TR" sz="2000" b="1" dirty="0" err="1" smtClean="0">
                <a:solidFill>
                  <a:srgbClr val="00B0F0"/>
                </a:solidFill>
              </a:rPr>
              <a:t>Tekstürü</a:t>
            </a:r>
            <a:r>
              <a:rPr lang="tr-TR" sz="2000" b="1" dirty="0" smtClean="0">
                <a:solidFill>
                  <a:srgbClr val="00B0F0"/>
                </a:solidFill>
              </a:rPr>
              <a:t>)</a:t>
            </a:r>
            <a:r>
              <a:rPr lang="tr-TR" sz="2000" dirty="0" smtClean="0">
                <a:solidFill>
                  <a:srgbClr val="00B0F0"/>
                </a:solidFill>
              </a:rPr>
              <a:t/>
            </a:r>
            <a:br>
              <a:rPr lang="tr-TR" sz="2000" dirty="0" smtClean="0">
                <a:solidFill>
                  <a:srgbClr val="00B0F0"/>
                </a:solidFill>
              </a:rPr>
            </a:br>
            <a:r>
              <a:rPr lang="tr-TR" sz="2000" dirty="0" smtClean="0">
                <a:solidFill>
                  <a:srgbClr val="FF0000"/>
                </a:solidFill>
              </a:rPr>
              <a:t>Tanelerin birbirleri ile 		</a:t>
            </a:r>
            <a:r>
              <a:rPr lang="tr-TR" sz="2000" dirty="0" smtClean="0">
                <a:solidFill>
                  <a:schemeClr val="tx1"/>
                </a:solidFill>
              </a:rPr>
              <a:t>--</a:t>
            </a:r>
            <a:r>
              <a:rPr lang="tr-TR" sz="2000" dirty="0" smtClean="0">
                <a:solidFill>
                  <a:srgbClr val="FF0000"/>
                </a:solidFill>
              </a:rPr>
              <a:t>  </a:t>
            </a:r>
            <a:r>
              <a:rPr lang="tr-TR" sz="2000" dirty="0" smtClean="0">
                <a:solidFill>
                  <a:srgbClr val="00B0F0"/>
                </a:solidFill>
              </a:rPr>
              <a:t>Tanelerin büyüklük karakteri</a:t>
            </a:r>
            <a:r>
              <a:rPr lang="tr-TR" sz="2000" dirty="0" smtClean="0">
                <a:solidFill>
                  <a:srgbClr val="FF0000"/>
                </a:solidFill>
              </a:rPr>
              <a:t/>
            </a:r>
            <a:br>
              <a:rPr lang="tr-TR" sz="2000" dirty="0" smtClean="0">
                <a:solidFill>
                  <a:srgbClr val="FF0000"/>
                </a:solidFill>
              </a:rPr>
            </a:br>
            <a:r>
              <a:rPr lang="tr-TR" sz="2000" dirty="0">
                <a:solidFill>
                  <a:srgbClr val="FF0000"/>
                </a:solidFill>
              </a:rPr>
              <a:t>bağlanma durumu</a:t>
            </a:r>
          </a:p>
        </p:txBody>
      </p:sp>
      <p:sp>
        <p:nvSpPr>
          <p:cNvPr id="3" name="İçerik Yer Tutucusu 2"/>
          <p:cNvSpPr>
            <a:spLocks noGrp="1"/>
          </p:cNvSpPr>
          <p:nvPr>
            <p:ph idx="1"/>
          </p:nvPr>
        </p:nvSpPr>
        <p:spPr/>
        <p:txBody>
          <a:bodyPr/>
          <a:lstStyle/>
          <a:p>
            <a:pPr algn="just"/>
            <a:r>
              <a:rPr lang="tr-TR" b="1" dirty="0"/>
              <a:t>2.1.</a:t>
            </a:r>
            <a:r>
              <a:rPr lang="tr-TR" dirty="0"/>
              <a:t> </a:t>
            </a:r>
            <a:r>
              <a:rPr lang="tr-TR" b="1" dirty="0"/>
              <a:t>Zeminin Yapısı (</a:t>
            </a:r>
            <a:r>
              <a:rPr lang="tr-TR" b="1" dirty="0" err="1"/>
              <a:t>Stürüktür</a:t>
            </a:r>
            <a:r>
              <a:rPr lang="tr-TR" b="1" dirty="0"/>
              <a:t>)</a:t>
            </a:r>
            <a:endParaRPr lang="tr-TR" dirty="0"/>
          </a:p>
          <a:p>
            <a:pPr algn="just"/>
            <a:r>
              <a:rPr lang="tr-TR" dirty="0"/>
              <a:t>Zemin olarak belirtilen katman, şekil ve büyüklük yönünden farklılık gösteren mineral ve organik tanelerin, değişik şekillerde bağlanmaları ile meydana gelmiştir. Bir zemin kütlesinin katı kısmına </a:t>
            </a:r>
            <a:r>
              <a:rPr lang="tr-TR" b="1" dirty="0"/>
              <a:t>iskelet</a:t>
            </a:r>
            <a:r>
              <a:rPr lang="tr-TR" dirty="0"/>
              <a:t> denir. Zemin kütlesinin iskeletini meydana getiren tane ve agregaların düzenlenme desenine, diğer bir deyişle bunların birbirleri ile bağlanma durumu </a:t>
            </a:r>
            <a:r>
              <a:rPr lang="tr-TR" b="1" dirty="0"/>
              <a:t>yapı</a:t>
            </a:r>
            <a:r>
              <a:rPr lang="tr-TR" dirty="0"/>
              <a:t> olarak adlandırılır. </a:t>
            </a:r>
            <a:endParaRPr lang="tr-TR" dirty="0" smtClean="0"/>
          </a:p>
          <a:p>
            <a:pPr algn="just"/>
            <a:r>
              <a:rPr lang="tr-TR" dirty="0" smtClean="0"/>
              <a:t>Birbirlerine </a:t>
            </a:r>
            <a:r>
              <a:rPr lang="tr-TR" dirty="0"/>
              <a:t>yapışmış tanelerden meydana gelen kütle </a:t>
            </a:r>
            <a:r>
              <a:rPr lang="tr-TR" b="1" dirty="0"/>
              <a:t>agrega</a:t>
            </a:r>
            <a:r>
              <a:rPr lang="tr-TR" dirty="0"/>
              <a:t> olarak nitelenir. Agregaların yuvarlak ve </a:t>
            </a:r>
            <a:r>
              <a:rPr lang="tr-TR" dirty="0" err="1"/>
              <a:t>poroz</a:t>
            </a:r>
            <a:r>
              <a:rPr lang="tr-TR" dirty="0"/>
              <a:t> olanları </a:t>
            </a:r>
            <a:r>
              <a:rPr lang="tr-TR" b="1" dirty="0"/>
              <a:t>granül</a:t>
            </a:r>
            <a:r>
              <a:rPr lang="tr-TR" dirty="0"/>
              <a:t> olarak belirtilir.</a:t>
            </a:r>
          </a:p>
          <a:p>
            <a:pPr algn="just"/>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14</a:t>
            </a:fld>
            <a:endParaRPr lang="tr-TR"/>
          </a:p>
        </p:txBody>
      </p:sp>
    </p:spTree>
    <p:extLst>
      <p:ext uri="{BB962C8B-B14F-4D97-AF65-F5344CB8AC3E}">
        <p14:creationId xmlns:p14="http://schemas.microsoft.com/office/powerpoint/2010/main" val="2127103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332656"/>
            <a:ext cx="7620000" cy="6068144"/>
          </a:xfrm>
        </p:spPr>
        <p:txBody>
          <a:bodyPr/>
          <a:lstStyle/>
          <a:p>
            <a:pPr algn="just"/>
            <a:r>
              <a:rPr lang="tr-TR" dirty="0" smtClean="0"/>
              <a:t>Bir </a:t>
            </a:r>
            <a:r>
              <a:rPr lang="tr-TR" dirty="0"/>
              <a:t>zemin kütlesinin iskeleti, ayrı veya birbirleri ile bağlanmış tanelerden meydana gelir (Şekil 2.1). Buna göre zeminin yapısı aşağıda belirtildiği gibi, farklılık gösterir.</a:t>
            </a:r>
          </a:p>
          <a:p>
            <a:pPr marL="114300" indent="0">
              <a:buNone/>
            </a:pPr>
            <a:endParaRPr lang="tr-TR" dirty="0" smtClean="0"/>
          </a:p>
          <a:p>
            <a:pPr marL="114300" indent="0">
              <a:buNone/>
            </a:pPr>
            <a:endParaRPr lang="tr-TR" dirty="0"/>
          </a:p>
          <a:p>
            <a:pPr marL="114300" indent="0">
              <a:buNone/>
            </a:pPr>
            <a:endParaRPr lang="tr-TR" dirty="0" smtClean="0"/>
          </a:p>
          <a:p>
            <a:pPr marL="114300" indent="0">
              <a:buNone/>
            </a:pPr>
            <a:endParaRPr lang="tr-TR" dirty="0"/>
          </a:p>
          <a:p>
            <a:pPr marL="114300" indent="0">
              <a:buNone/>
            </a:pPr>
            <a:endParaRPr lang="tr-TR" dirty="0" smtClean="0"/>
          </a:p>
          <a:p>
            <a:pPr marL="114300" indent="0">
              <a:buNone/>
            </a:pPr>
            <a:endParaRPr lang="tr-TR" dirty="0"/>
          </a:p>
          <a:p>
            <a:pPr marL="114300" indent="0">
              <a:buNone/>
            </a:pPr>
            <a:endParaRPr lang="tr-TR" dirty="0" smtClean="0"/>
          </a:p>
          <a:p>
            <a:pPr marL="114300" indent="0">
              <a:buNone/>
            </a:pPr>
            <a:endParaRPr lang="tr-TR" dirty="0"/>
          </a:p>
          <a:p>
            <a:pPr marL="114300" indent="0">
              <a:buNone/>
            </a:pPr>
            <a:endParaRPr lang="tr-TR" dirty="0" smtClean="0"/>
          </a:p>
          <a:p>
            <a:pPr marL="114300" indent="0">
              <a:buNone/>
            </a:pPr>
            <a:endParaRPr lang="tr-TR" dirty="0"/>
          </a:p>
          <a:p>
            <a:pPr marL="114300" indent="0">
              <a:buNone/>
            </a:pPr>
            <a:endParaRPr lang="tr-TR" dirty="0" smtClean="0"/>
          </a:p>
          <a:p>
            <a:pPr marL="114300" indent="0">
              <a:buNone/>
            </a:pPr>
            <a:r>
              <a:rPr lang="tr-TR" dirty="0" smtClean="0"/>
              <a:t>		Şekil </a:t>
            </a:r>
            <a:r>
              <a:rPr lang="tr-TR" dirty="0"/>
              <a:t>2.1. Zeminin yapı çeşitleri</a:t>
            </a:r>
          </a:p>
          <a:p>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15</a:t>
            </a:fld>
            <a:endParaRPr lang="tr-T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1772816"/>
            <a:ext cx="3413224" cy="3916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7409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188640"/>
            <a:ext cx="7620000" cy="3672408"/>
          </a:xfrm>
        </p:spPr>
        <p:txBody>
          <a:bodyPr>
            <a:normAutofit lnSpcReduction="10000"/>
          </a:bodyPr>
          <a:lstStyle/>
          <a:p>
            <a:pPr algn="just"/>
            <a:r>
              <a:rPr lang="tr-TR" b="1" dirty="0"/>
              <a:t>2.1.1. Tek taneli yapı</a:t>
            </a:r>
            <a:endParaRPr lang="tr-TR" dirty="0"/>
          </a:p>
          <a:p>
            <a:pPr marL="114300" indent="0" algn="just">
              <a:buNone/>
            </a:pPr>
            <a:r>
              <a:rPr lang="tr-TR" dirty="0"/>
              <a:t>Ayrı tanelerden meydana gelen zemin iskeleti, tek taneli veya basit yapı olarak belirtilir. Tek taneli yapı, genellikle kum ve çakıl gibi kaba taneli zeminlerde görülür (Şekil 2.1a). Basit yapıdaki tanelerin birleşme yüzeylerinde meydana gelen </a:t>
            </a:r>
            <a:r>
              <a:rPr lang="tr-TR" b="1" dirty="0"/>
              <a:t>sürtünme</a:t>
            </a:r>
            <a:r>
              <a:rPr lang="tr-TR" dirty="0"/>
              <a:t>, yerçekimine karşı dengeyi sağlar. </a:t>
            </a:r>
            <a:endParaRPr lang="tr-TR" dirty="0" smtClean="0"/>
          </a:p>
          <a:p>
            <a:pPr algn="just"/>
            <a:r>
              <a:rPr lang="tr-TR" b="1" dirty="0" smtClean="0"/>
              <a:t>2.1.2</a:t>
            </a:r>
            <a:r>
              <a:rPr lang="tr-TR" b="1" dirty="0"/>
              <a:t>. </a:t>
            </a:r>
            <a:r>
              <a:rPr lang="tr-TR" b="1" dirty="0" err="1"/>
              <a:t>Balpeteği</a:t>
            </a:r>
            <a:r>
              <a:rPr lang="tr-TR" b="1" dirty="0"/>
              <a:t> yapısı</a:t>
            </a:r>
            <a:endParaRPr lang="tr-TR" dirty="0"/>
          </a:p>
          <a:p>
            <a:pPr marL="114300" indent="0" algn="just">
              <a:buNone/>
            </a:pPr>
            <a:r>
              <a:rPr lang="tr-TR" dirty="0"/>
              <a:t>Sularda çökelen ayrı kökenli taneler, </a:t>
            </a:r>
            <a:r>
              <a:rPr lang="tr-TR" b="1" dirty="0"/>
              <a:t>moleküller arası kuvvetle </a:t>
            </a:r>
            <a:r>
              <a:rPr lang="tr-TR" dirty="0"/>
              <a:t>birbirlerine bağlanır. Bükülmüş küçük kiriş veya kemer şeklinde bir yapı gösteren bunların arasında, büyük boşluklar bulunur. Bu şekildeki yapı </a:t>
            </a:r>
            <a:r>
              <a:rPr lang="tr-TR" dirty="0" err="1"/>
              <a:t>balpeteği</a:t>
            </a:r>
            <a:r>
              <a:rPr lang="tr-TR" dirty="0"/>
              <a:t> olarak belirtilir (Şekil 2.1b</a:t>
            </a:r>
            <a:r>
              <a:rPr lang="tr-TR" dirty="0" smtClean="0"/>
              <a:t>).</a:t>
            </a:r>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16</a:t>
            </a:fld>
            <a:endParaRPr lang="tr-T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4191000"/>
            <a:ext cx="23241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Metin kutusu 4"/>
          <p:cNvSpPr txBox="1"/>
          <p:nvPr/>
        </p:nvSpPr>
        <p:spPr>
          <a:xfrm>
            <a:off x="683568" y="4005064"/>
            <a:ext cx="6048672" cy="2585323"/>
          </a:xfrm>
          <a:prstGeom prst="rect">
            <a:avLst/>
          </a:prstGeom>
          <a:noFill/>
        </p:spPr>
        <p:txBody>
          <a:bodyPr wrap="square" rtlCol="0">
            <a:spAutoFit/>
          </a:bodyPr>
          <a:lstStyle/>
          <a:p>
            <a:pPr algn="just"/>
            <a:r>
              <a:rPr lang="tr-TR" b="1" dirty="0"/>
              <a:t>2.1.3. Yumak yapı</a:t>
            </a:r>
            <a:endParaRPr lang="tr-TR" dirty="0"/>
          </a:p>
          <a:p>
            <a:pPr marL="114300" algn="just"/>
            <a:r>
              <a:rPr lang="tr-TR" dirty="0"/>
              <a:t>Zeminin yumak şeklindeki yapısı, sularda çökelen ince taneli killerde görülür. Bu yapıda bulunan çok küçük </a:t>
            </a:r>
            <a:r>
              <a:rPr lang="tr-TR" dirty="0" err="1"/>
              <a:t>kolloidal</a:t>
            </a:r>
            <a:r>
              <a:rPr lang="tr-TR" dirty="0"/>
              <a:t> materyaller, yüzeylerindeki </a:t>
            </a:r>
            <a:r>
              <a:rPr lang="tr-TR" b="1" dirty="0"/>
              <a:t>elektrik</a:t>
            </a:r>
            <a:r>
              <a:rPr lang="tr-TR" dirty="0"/>
              <a:t> bakımından farklılık gösterdikleri için, flok denen grup veya agrega halinde bulunur (Şekil 2.1c). Söz konusu agregalar, </a:t>
            </a:r>
            <a:r>
              <a:rPr lang="tr-TR" dirty="0" err="1"/>
              <a:t>kolloidal</a:t>
            </a:r>
            <a:r>
              <a:rPr lang="tr-TR" dirty="0"/>
              <a:t> materyal çökelmeden önce yani, süspansiyon halinde bulunduğu zaman meydana gelir.</a:t>
            </a:r>
          </a:p>
          <a:p>
            <a:endParaRPr lang="tr-TR" dirty="0"/>
          </a:p>
        </p:txBody>
      </p:sp>
    </p:spTree>
    <p:extLst>
      <p:ext uri="{BB962C8B-B14F-4D97-AF65-F5344CB8AC3E}">
        <p14:creationId xmlns:p14="http://schemas.microsoft.com/office/powerpoint/2010/main" val="16759679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188640"/>
            <a:ext cx="6840760" cy="6528792"/>
          </a:xfrm>
        </p:spPr>
        <p:txBody>
          <a:bodyPr>
            <a:normAutofit/>
          </a:bodyPr>
          <a:lstStyle/>
          <a:p>
            <a:pPr algn="just"/>
            <a:r>
              <a:rPr lang="tr-TR" dirty="0"/>
              <a:t>Zeminin iskeletini meydana getiren bal peteği ve yumak şeklindeki yapı, </a:t>
            </a:r>
            <a:r>
              <a:rPr lang="tr-TR" b="1" dirty="0"/>
              <a:t>birleşik</a:t>
            </a:r>
            <a:r>
              <a:rPr lang="tr-TR" dirty="0"/>
              <a:t> olarak da belirtilir. Birleşik yapısı olan zeminin iskeletinde oldukça büyük boşluklar bulunur. </a:t>
            </a:r>
            <a:r>
              <a:rPr lang="tr-TR" b="1" dirty="0"/>
              <a:t>Bu nedenle birleşik yapının yoğunluğu basit yapıya göre daha azdır</a:t>
            </a:r>
            <a:r>
              <a:rPr lang="tr-TR" dirty="0"/>
              <a:t>. Üst katmanlardan gelen ağırlıklarının neden olduğu basıncın büyük bir bölümü, kemer şekilde düzenlenmiş olan taneler tarafından taşınır. Bu yapıdaki zeminler, önemli miktarda </a:t>
            </a:r>
            <a:r>
              <a:rPr lang="tr-TR" b="1" dirty="0"/>
              <a:t>yük taşıma kapasitesi gösterebilir</a:t>
            </a:r>
            <a:r>
              <a:rPr lang="tr-TR" dirty="0"/>
              <a:t>. Birleşik yapısı olan zemin iskeleti, uzun bir zaman içinde sıkışır ve bu durumda kemer şeklindeki birimler ortadan kalkar.</a:t>
            </a:r>
          </a:p>
          <a:p>
            <a:pPr algn="just"/>
            <a:r>
              <a:rPr lang="tr-TR" dirty="0"/>
              <a:t>Birleşik doğal yapısı değişmeyen zeminler oldukça yüksek bir taşıma kapasitesi gösterebilir. Ancak bu karakteristik kazık çakma, dinamit darbesi ve aşırı </a:t>
            </a:r>
            <a:r>
              <a:rPr lang="tr-TR" dirty="0" smtClean="0"/>
              <a:t>vibrasyon </a:t>
            </a:r>
            <a:r>
              <a:rPr lang="tr-TR" dirty="0"/>
              <a:t>gibi inşaat operasyonları sırasında kaybolur ve zemin yumuşak bir yapıya döner. Böyle durumlardaki zeminin mekanik özellikleri, yapısal değişiklik olmayan yerlerden alınan örneklerde belirtilir.</a:t>
            </a:r>
          </a:p>
          <a:p>
            <a:pPr algn="just"/>
            <a:endParaRPr lang="tr-TR" dirty="0"/>
          </a:p>
          <a:p>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17</a:t>
            </a:fld>
            <a:endParaRPr lang="tr-T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628800"/>
            <a:ext cx="2123728" cy="243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0008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95536" y="0"/>
            <a:ext cx="7620000" cy="1143000"/>
          </a:xfrm>
        </p:spPr>
        <p:txBody>
          <a:bodyPr/>
          <a:lstStyle/>
          <a:p>
            <a:r>
              <a:rPr lang="tr-TR" sz="4000" b="1" dirty="0"/>
              <a:t>2.3. Tane Boyutunun </a:t>
            </a:r>
            <a:r>
              <a:rPr lang="tr-TR" sz="4000" b="1" dirty="0" smtClean="0"/>
              <a:t>Belirtilmesi</a:t>
            </a:r>
            <a:endParaRPr lang="tr-TR" sz="4000" dirty="0"/>
          </a:p>
        </p:txBody>
      </p:sp>
      <p:sp>
        <p:nvSpPr>
          <p:cNvPr id="3" name="İçerik Yer Tutucusu 2"/>
          <p:cNvSpPr>
            <a:spLocks noGrp="1"/>
          </p:cNvSpPr>
          <p:nvPr>
            <p:ph idx="1"/>
          </p:nvPr>
        </p:nvSpPr>
        <p:spPr>
          <a:xfrm>
            <a:off x="457200" y="1052736"/>
            <a:ext cx="7620000" cy="5688632"/>
          </a:xfrm>
        </p:spPr>
        <p:txBody>
          <a:bodyPr>
            <a:normAutofit fontScale="85000" lnSpcReduction="20000"/>
          </a:bodyPr>
          <a:lstStyle/>
          <a:p>
            <a:pPr algn="just"/>
            <a:r>
              <a:rPr lang="tr-TR" dirty="0" smtClean="0">
                <a:latin typeface="Verdana" panose="020B0604030504040204" pitchFamily="34" charset="0"/>
                <a:ea typeface="Verdana" panose="020B0604030504040204" pitchFamily="34" charset="0"/>
                <a:cs typeface="Verdana" panose="020B0604030504040204" pitchFamily="34" charset="0"/>
              </a:rPr>
              <a:t>Çoğunlukla </a:t>
            </a:r>
            <a:r>
              <a:rPr lang="tr-TR" dirty="0">
                <a:latin typeface="Verdana" panose="020B0604030504040204" pitchFamily="34" charset="0"/>
                <a:ea typeface="Verdana" panose="020B0604030504040204" pitchFamily="34" charset="0"/>
                <a:cs typeface="Verdana" panose="020B0604030504040204" pitchFamily="34" charset="0"/>
              </a:rPr>
              <a:t>zeminde, büyük (100 mm) ve çok ince (10</a:t>
            </a:r>
            <a:r>
              <a:rPr lang="tr-TR" baseline="30000" dirty="0">
                <a:latin typeface="Verdana" panose="020B0604030504040204" pitchFamily="34" charset="0"/>
                <a:ea typeface="Verdana" panose="020B0604030504040204" pitchFamily="34" charset="0"/>
                <a:cs typeface="Verdana" panose="020B0604030504040204" pitchFamily="34" charset="0"/>
              </a:rPr>
              <a:t>-7</a:t>
            </a:r>
            <a:r>
              <a:rPr lang="tr-TR" dirty="0">
                <a:latin typeface="Verdana" panose="020B0604030504040204" pitchFamily="34" charset="0"/>
                <a:ea typeface="Verdana" panose="020B0604030504040204" pitchFamily="34" charset="0"/>
                <a:cs typeface="Verdana" panose="020B0604030504040204" pitchFamily="34" charset="0"/>
              </a:rPr>
              <a:t> mm) boyutlu taneler beraber bulunur. Bu tanelerin şekli ve büyüklüklerine göre dağılımı, zeminin mekanik özellikleri ile mühendislik performansına önemli derecede etki eder.</a:t>
            </a:r>
          </a:p>
          <a:p>
            <a:pPr algn="just"/>
            <a:r>
              <a:rPr lang="tr-TR" dirty="0">
                <a:latin typeface="Verdana" panose="020B0604030504040204" pitchFamily="34" charset="0"/>
                <a:ea typeface="Verdana" panose="020B0604030504040204" pitchFamily="34" charset="0"/>
                <a:cs typeface="Verdana" panose="020B0604030504040204" pitchFamily="34" charset="0"/>
              </a:rPr>
              <a:t>Zemindeki taneler arasında bir çekim kuvveti vardır. Bu kuvvet ile ince boyutlu taneler birbirine bağlanır. </a:t>
            </a:r>
            <a:r>
              <a:rPr lang="tr-TR" b="1" dirty="0">
                <a:latin typeface="Verdana" panose="020B0604030504040204" pitchFamily="34" charset="0"/>
                <a:ea typeface="Verdana" panose="020B0604030504040204" pitchFamily="34" charset="0"/>
                <a:cs typeface="Verdana" panose="020B0604030504040204" pitchFamily="34" charset="0"/>
              </a:rPr>
              <a:t>İnce boyutlu taneleri birbirine bağlayan kuvvete </a:t>
            </a:r>
            <a:r>
              <a:rPr lang="tr-TR" b="1" dirty="0">
                <a:solidFill>
                  <a:srgbClr val="FF0000"/>
                </a:solidFill>
                <a:latin typeface="Verdana" panose="020B0604030504040204" pitchFamily="34" charset="0"/>
                <a:ea typeface="Verdana" panose="020B0604030504040204" pitchFamily="34" charset="0"/>
                <a:cs typeface="Verdana" panose="020B0604030504040204" pitchFamily="34" charset="0"/>
              </a:rPr>
              <a:t>kohezyon kuvveti </a:t>
            </a:r>
            <a:r>
              <a:rPr lang="tr-TR" b="1" dirty="0">
                <a:latin typeface="Verdana" panose="020B0604030504040204" pitchFamily="34" charset="0"/>
                <a:ea typeface="Verdana" panose="020B0604030504040204" pitchFamily="34" charset="0"/>
                <a:cs typeface="Verdana" panose="020B0604030504040204" pitchFamily="34" charset="0"/>
              </a:rPr>
              <a:t>denir</a:t>
            </a:r>
            <a:r>
              <a:rPr lang="tr-TR" dirty="0">
                <a:latin typeface="Verdana" panose="020B0604030504040204" pitchFamily="34" charset="0"/>
                <a:ea typeface="Verdana" panose="020B0604030504040204" pitchFamily="34" charset="0"/>
                <a:cs typeface="Verdana" panose="020B0604030504040204" pitchFamily="34" charset="0"/>
              </a:rPr>
              <a:t>. </a:t>
            </a:r>
            <a:endParaRPr lang="tr-TR" dirty="0" smtClean="0">
              <a:latin typeface="Verdana" panose="020B0604030504040204" pitchFamily="34" charset="0"/>
              <a:ea typeface="Verdana" panose="020B0604030504040204" pitchFamily="34" charset="0"/>
              <a:cs typeface="Verdana" panose="020B0604030504040204" pitchFamily="34" charset="0"/>
            </a:endParaRPr>
          </a:p>
          <a:p>
            <a:pPr algn="just"/>
            <a:r>
              <a:rPr lang="tr-TR" dirty="0" smtClean="0">
                <a:latin typeface="Verdana" panose="020B0604030504040204" pitchFamily="34" charset="0"/>
                <a:ea typeface="Verdana" panose="020B0604030504040204" pitchFamily="34" charset="0"/>
                <a:cs typeface="Verdana" panose="020B0604030504040204" pitchFamily="34" charset="0"/>
              </a:rPr>
              <a:t>Kohezyon </a:t>
            </a:r>
            <a:r>
              <a:rPr lang="tr-TR" dirty="0">
                <a:latin typeface="Verdana" panose="020B0604030504040204" pitchFamily="34" charset="0"/>
                <a:ea typeface="Verdana" panose="020B0604030504040204" pitchFamily="34" charset="0"/>
                <a:cs typeface="Verdana" panose="020B0604030504040204" pitchFamily="34" charset="0"/>
              </a:rPr>
              <a:t>kuvvetinin etkisi olduğu taneler </a:t>
            </a:r>
            <a:r>
              <a:rPr lang="tr-TR" b="1" dirty="0" err="1">
                <a:latin typeface="Verdana" panose="020B0604030504040204" pitchFamily="34" charset="0"/>
                <a:ea typeface="Verdana" panose="020B0604030504040204" pitchFamily="34" charset="0"/>
                <a:cs typeface="Verdana" panose="020B0604030504040204" pitchFamily="34" charset="0"/>
              </a:rPr>
              <a:t>kohezyonlu</a:t>
            </a:r>
            <a:r>
              <a:rPr lang="tr-TR" dirty="0">
                <a:latin typeface="Verdana" panose="020B0604030504040204" pitchFamily="34" charset="0"/>
                <a:ea typeface="Verdana" panose="020B0604030504040204" pitchFamily="34" charset="0"/>
                <a:cs typeface="Verdana" panose="020B0604030504040204" pitchFamily="34" charset="0"/>
              </a:rPr>
              <a:t> ve bunun etkili olmadığı taneler de </a:t>
            </a:r>
            <a:r>
              <a:rPr lang="tr-TR" b="1" dirty="0">
                <a:latin typeface="Verdana" panose="020B0604030504040204" pitchFamily="34" charset="0"/>
                <a:ea typeface="Verdana" panose="020B0604030504040204" pitchFamily="34" charset="0"/>
                <a:cs typeface="Verdana" panose="020B0604030504040204" pitchFamily="34" charset="0"/>
              </a:rPr>
              <a:t>ayrık</a:t>
            </a:r>
            <a:r>
              <a:rPr lang="tr-TR" dirty="0">
                <a:latin typeface="Verdana" panose="020B0604030504040204" pitchFamily="34" charset="0"/>
                <a:ea typeface="Verdana" panose="020B0604030504040204" pitchFamily="34" charset="0"/>
                <a:cs typeface="Verdana" panose="020B0604030504040204" pitchFamily="34" charset="0"/>
              </a:rPr>
              <a:t> olarak belirtilir. Kohezyon kuvvetinin etkili olduğu tane boyutu (0.002 mm, 0.005 mm) önemli bir sınır meydana getirmektedir. </a:t>
            </a:r>
            <a:endParaRPr lang="tr-TR" dirty="0" smtClean="0">
              <a:latin typeface="Verdana" panose="020B0604030504040204" pitchFamily="34" charset="0"/>
              <a:ea typeface="Verdana" panose="020B0604030504040204" pitchFamily="34" charset="0"/>
              <a:cs typeface="Verdana" panose="020B0604030504040204" pitchFamily="34" charset="0"/>
            </a:endParaRPr>
          </a:p>
          <a:p>
            <a:pPr algn="just"/>
            <a:r>
              <a:rPr lang="tr-TR" dirty="0" smtClean="0">
                <a:latin typeface="Verdana" panose="020B0604030504040204" pitchFamily="34" charset="0"/>
                <a:ea typeface="Verdana" panose="020B0604030504040204" pitchFamily="34" charset="0"/>
                <a:cs typeface="Verdana" panose="020B0604030504040204" pitchFamily="34" charset="0"/>
              </a:rPr>
              <a:t>Söz </a:t>
            </a:r>
            <a:r>
              <a:rPr lang="tr-TR" dirty="0">
                <a:latin typeface="Verdana" panose="020B0604030504040204" pitchFamily="34" charset="0"/>
                <a:ea typeface="Verdana" panose="020B0604030504040204" pitchFamily="34" charset="0"/>
                <a:cs typeface="Verdana" panose="020B0604030504040204" pitchFamily="34" charset="0"/>
              </a:rPr>
              <a:t>konusu boyuttan daha </a:t>
            </a:r>
            <a:r>
              <a:rPr lang="tr-TR" b="1" dirty="0">
                <a:latin typeface="Verdana" panose="020B0604030504040204" pitchFamily="34" charset="0"/>
                <a:ea typeface="Verdana" panose="020B0604030504040204" pitchFamily="34" charset="0"/>
                <a:cs typeface="Verdana" panose="020B0604030504040204" pitchFamily="34" charset="0"/>
              </a:rPr>
              <a:t>büyük tanelerden </a:t>
            </a:r>
            <a:r>
              <a:rPr lang="tr-TR" dirty="0">
                <a:latin typeface="Verdana" panose="020B0604030504040204" pitchFamily="34" charset="0"/>
                <a:ea typeface="Verdana" panose="020B0604030504040204" pitchFamily="34" charset="0"/>
                <a:cs typeface="Verdana" panose="020B0604030504040204" pitchFamily="34" charset="0"/>
              </a:rPr>
              <a:t>oluşan bir zeminin kayma gerilmesi, sadece taneler arasındaki </a:t>
            </a:r>
            <a:r>
              <a:rPr lang="tr-TR" b="1" dirty="0">
                <a:latin typeface="Verdana" panose="020B0604030504040204" pitchFamily="34" charset="0"/>
                <a:ea typeface="Verdana" panose="020B0604030504040204" pitchFamily="34" charset="0"/>
                <a:cs typeface="Verdana" panose="020B0604030504040204" pitchFamily="34" charset="0"/>
              </a:rPr>
              <a:t>sürtünmeye</a:t>
            </a:r>
            <a:r>
              <a:rPr lang="tr-TR" dirty="0">
                <a:latin typeface="Verdana" panose="020B0604030504040204" pitchFamily="34" charset="0"/>
                <a:ea typeface="Verdana" panose="020B0604030504040204" pitchFamily="34" charset="0"/>
                <a:cs typeface="Verdana" panose="020B0604030504040204" pitchFamily="34" charset="0"/>
              </a:rPr>
              <a:t> bağlı olmasına karşılık, bu boyuttan </a:t>
            </a:r>
            <a:r>
              <a:rPr lang="tr-TR" b="1" dirty="0">
                <a:latin typeface="Verdana" panose="020B0604030504040204" pitchFamily="34" charset="0"/>
                <a:ea typeface="Verdana" panose="020B0604030504040204" pitchFamily="34" charset="0"/>
                <a:cs typeface="Verdana" panose="020B0604030504040204" pitchFamily="34" charset="0"/>
              </a:rPr>
              <a:t>küçük tanelerden</a:t>
            </a:r>
            <a:r>
              <a:rPr lang="tr-TR" dirty="0">
                <a:latin typeface="Verdana" panose="020B0604030504040204" pitchFamily="34" charset="0"/>
                <a:ea typeface="Verdana" panose="020B0604030504040204" pitchFamily="34" charset="0"/>
                <a:cs typeface="Verdana" panose="020B0604030504040204" pitchFamily="34" charset="0"/>
              </a:rPr>
              <a:t> meydana gelen zeminin kesme kuvvetine karşı gösterdiği gerilme, tamamen </a:t>
            </a:r>
            <a:r>
              <a:rPr lang="tr-TR" b="1" dirty="0">
                <a:latin typeface="Verdana" panose="020B0604030504040204" pitchFamily="34" charset="0"/>
                <a:ea typeface="Verdana" panose="020B0604030504040204" pitchFamily="34" charset="0"/>
                <a:cs typeface="Verdana" panose="020B0604030504040204" pitchFamily="34" charset="0"/>
              </a:rPr>
              <a:t>kohezyona bağlıdır</a:t>
            </a:r>
            <a:r>
              <a:rPr lang="tr-TR" dirty="0">
                <a:latin typeface="Verdana" panose="020B0604030504040204" pitchFamily="34" charset="0"/>
                <a:ea typeface="Verdana" panose="020B0604030504040204" pitchFamily="34" charset="0"/>
                <a:cs typeface="Verdana" panose="020B0604030504040204" pitchFamily="34" charset="0"/>
              </a:rPr>
              <a:t>. </a:t>
            </a:r>
            <a:endParaRPr lang="tr-TR" dirty="0" smtClean="0">
              <a:latin typeface="Verdana" panose="020B0604030504040204" pitchFamily="34" charset="0"/>
              <a:ea typeface="Verdana" panose="020B0604030504040204" pitchFamily="34" charset="0"/>
              <a:cs typeface="Verdana" panose="020B0604030504040204" pitchFamily="34" charset="0"/>
            </a:endParaRPr>
          </a:p>
          <a:p>
            <a:pPr algn="just"/>
            <a:r>
              <a:rPr lang="tr-TR" dirty="0" smtClean="0">
                <a:latin typeface="Verdana" panose="020B0604030504040204" pitchFamily="34" charset="0"/>
                <a:ea typeface="Verdana" panose="020B0604030504040204" pitchFamily="34" charset="0"/>
                <a:cs typeface="Verdana" panose="020B0604030504040204" pitchFamily="34" charset="0"/>
              </a:rPr>
              <a:t>Diğer </a:t>
            </a:r>
            <a:r>
              <a:rPr lang="tr-TR" dirty="0">
                <a:latin typeface="Verdana" panose="020B0604030504040204" pitchFamily="34" charset="0"/>
                <a:ea typeface="Verdana" panose="020B0604030504040204" pitchFamily="34" charset="0"/>
                <a:cs typeface="Verdana" panose="020B0604030504040204" pitchFamily="34" charset="0"/>
              </a:rPr>
              <a:t>taraftan büyük ve küçük taneler bulunduran zeminin kayma gerilmesi, sürtünme ve kohezyonu kuvvetinin birlikte etkisi ile meydana gelir</a:t>
            </a:r>
            <a:r>
              <a:rPr lang="tr-TR" dirty="0" smtClean="0">
                <a:latin typeface="Verdana" panose="020B0604030504040204" pitchFamily="34" charset="0"/>
                <a:ea typeface="Verdana" panose="020B0604030504040204" pitchFamily="34" charset="0"/>
                <a:cs typeface="Verdana" panose="020B0604030504040204" pitchFamily="34" charset="0"/>
              </a:rPr>
              <a:t>.</a:t>
            </a:r>
            <a:endParaRPr lang="tr-TR" dirty="0">
              <a:latin typeface="Verdana" panose="020B0604030504040204" pitchFamily="34" charset="0"/>
              <a:ea typeface="Verdana" panose="020B0604030504040204" pitchFamily="34" charset="0"/>
              <a:cs typeface="Verdana" panose="020B0604030504040204" pitchFamily="34" charset="0"/>
            </a:endParaRP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18</a:t>
            </a:fld>
            <a:endParaRPr lang="tr-TR"/>
          </a:p>
        </p:txBody>
      </p:sp>
    </p:spTree>
    <p:extLst>
      <p:ext uri="{BB962C8B-B14F-4D97-AF65-F5344CB8AC3E}">
        <p14:creationId xmlns:p14="http://schemas.microsoft.com/office/powerpoint/2010/main" val="1808225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2.3.1. Tane boyutu </a:t>
            </a:r>
            <a:r>
              <a:rPr lang="tr-TR" b="1" dirty="0" err="1"/>
              <a:t>eşelleri</a:t>
            </a:r>
            <a:r>
              <a:rPr lang="tr-TR" dirty="0"/>
              <a:t/>
            </a:r>
            <a:br>
              <a:rPr lang="tr-TR" dirty="0"/>
            </a:br>
            <a:endParaRPr lang="tr-TR" dirty="0"/>
          </a:p>
        </p:txBody>
      </p:sp>
      <p:sp>
        <p:nvSpPr>
          <p:cNvPr id="3" name="İçerik Yer Tutucusu 2"/>
          <p:cNvSpPr>
            <a:spLocks noGrp="1"/>
          </p:cNvSpPr>
          <p:nvPr>
            <p:ph idx="1"/>
          </p:nvPr>
        </p:nvSpPr>
        <p:spPr>
          <a:xfrm>
            <a:off x="467544" y="1124744"/>
            <a:ext cx="7620000" cy="4800600"/>
          </a:xfrm>
        </p:spPr>
        <p:txBody>
          <a:bodyPr/>
          <a:lstStyle/>
          <a:p>
            <a:pPr algn="just"/>
            <a:r>
              <a:rPr lang="tr-TR" dirty="0"/>
              <a:t>Zemindeki taneleri, büyüklüklerine göre sınıflandırmak amacıyla farklı kuruluşlar tarafından </a:t>
            </a:r>
            <a:r>
              <a:rPr lang="tr-TR" dirty="0" err="1"/>
              <a:t>eşeller</a:t>
            </a:r>
            <a:r>
              <a:rPr lang="tr-TR" dirty="0"/>
              <a:t> geliştirilmiştir. </a:t>
            </a:r>
            <a:endParaRPr lang="tr-TR" dirty="0" smtClean="0"/>
          </a:p>
          <a:p>
            <a:pPr algn="just"/>
            <a:endParaRPr lang="tr-TR" dirty="0"/>
          </a:p>
          <a:p>
            <a:r>
              <a:rPr lang="tr-TR" dirty="0"/>
              <a:t>Şekil 2.2. Zemin tanelerini büyüklüklerine göre sınıflandırma sistemi</a:t>
            </a:r>
          </a:p>
          <a:p>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19</a:t>
            </a:fld>
            <a:endParaRPr lang="tr-T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910121"/>
            <a:ext cx="5328592" cy="3902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3763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67544" y="116632"/>
            <a:ext cx="7620000" cy="1143000"/>
          </a:xfrm>
        </p:spPr>
        <p:txBody>
          <a:bodyPr/>
          <a:lstStyle/>
          <a:p>
            <a:r>
              <a:rPr lang="tr-TR" b="1" dirty="0" smtClean="0"/>
              <a:t>GİRİŞ</a:t>
            </a:r>
            <a:endParaRPr lang="tr-TR" dirty="0"/>
          </a:p>
        </p:txBody>
      </p:sp>
      <p:sp>
        <p:nvSpPr>
          <p:cNvPr id="3" name="İçerik Yer Tutucusu 2"/>
          <p:cNvSpPr>
            <a:spLocks noGrp="1"/>
          </p:cNvSpPr>
          <p:nvPr>
            <p:ph idx="1"/>
          </p:nvPr>
        </p:nvSpPr>
        <p:spPr>
          <a:xfrm>
            <a:off x="467544" y="1124744"/>
            <a:ext cx="7620000" cy="5689848"/>
          </a:xfrm>
        </p:spPr>
        <p:txBody>
          <a:bodyPr>
            <a:normAutofit fontScale="92500" lnSpcReduction="20000"/>
          </a:bodyPr>
          <a:lstStyle/>
          <a:p>
            <a:pPr algn="just"/>
            <a:r>
              <a:rPr lang="tr-TR" dirty="0">
                <a:latin typeface="Verdana" panose="020B0604030504040204" pitchFamily="34" charset="0"/>
                <a:ea typeface="Verdana" panose="020B0604030504040204" pitchFamily="34" charset="0"/>
                <a:cs typeface="Verdana" panose="020B0604030504040204" pitchFamily="34" charset="0"/>
              </a:rPr>
              <a:t>Binalardan gelen yükleri taşıyan ve aynı zamanda bir yapı malzemesi olarak kullanılan yerin üst katmanı, tarım ve inşaat mühendisliği yönünden önemli bulunmaktadır. Tarımda bitkilerin gelişmesi bakımından incelenen ve </a:t>
            </a:r>
            <a:r>
              <a:rPr lang="tr-TR" b="1" dirty="0">
                <a:latin typeface="Verdana" panose="020B0604030504040204" pitchFamily="34" charset="0"/>
                <a:ea typeface="Verdana" panose="020B0604030504040204" pitchFamily="34" charset="0"/>
                <a:cs typeface="Verdana" panose="020B0604030504040204" pitchFamily="34" charset="0"/>
              </a:rPr>
              <a:t>toprak</a:t>
            </a:r>
            <a:r>
              <a:rPr lang="tr-TR" dirty="0">
                <a:latin typeface="Verdana" panose="020B0604030504040204" pitchFamily="34" charset="0"/>
                <a:ea typeface="Verdana" panose="020B0604030504040204" pitchFamily="34" charset="0"/>
                <a:cs typeface="Verdana" panose="020B0604030504040204" pitchFamily="34" charset="0"/>
              </a:rPr>
              <a:t> olarak belirtilen bu katman, </a:t>
            </a:r>
            <a:r>
              <a:rPr lang="tr-TR" b="1" dirty="0">
                <a:latin typeface="Verdana" panose="020B0604030504040204" pitchFamily="34" charset="0"/>
                <a:ea typeface="Verdana" panose="020B0604030504040204" pitchFamily="34" charset="0"/>
                <a:cs typeface="Verdana" panose="020B0604030504040204" pitchFamily="34" charset="0"/>
              </a:rPr>
              <a:t>inşaat mühendisliğinde mekanik özellikleri yönünden göz önüne alınır ve zemin olarak </a:t>
            </a:r>
            <a:r>
              <a:rPr lang="tr-TR" dirty="0">
                <a:latin typeface="Verdana" panose="020B0604030504040204" pitchFamily="34" charset="0"/>
                <a:ea typeface="Verdana" panose="020B0604030504040204" pitchFamily="34" charset="0"/>
                <a:cs typeface="Verdana" panose="020B0604030504040204" pitchFamily="34" charset="0"/>
              </a:rPr>
              <a:t>nitelenir.</a:t>
            </a:r>
          </a:p>
          <a:p>
            <a:pPr algn="just"/>
            <a:r>
              <a:rPr lang="tr-TR" dirty="0">
                <a:latin typeface="Verdana" panose="020B0604030504040204" pitchFamily="34" charset="0"/>
                <a:ea typeface="Verdana" panose="020B0604030504040204" pitchFamily="34" charset="0"/>
                <a:cs typeface="Verdana" panose="020B0604030504040204" pitchFamily="34" charset="0"/>
              </a:rPr>
              <a:t>Yer kabuğunun zemin olarak belirtilen katmanı, şekil ve büyüklük yönünden çok farklılık gösteren </a:t>
            </a:r>
            <a:r>
              <a:rPr lang="tr-TR" b="1" dirty="0">
                <a:latin typeface="Verdana" panose="020B0604030504040204" pitchFamily="34" charset="0"/>
                <a:ea typeface="Verdana" panose="020B0604030504040204" pitchFamily="34" charset="0"/>
                <a:cs typeface="Verdana" panose="020B0604030504040204" pitchFamily="34" charset="0"/>
              </a:rPr>
              <a:t>mineral ve organik kökenli tanelerin </a:t>
            </a:r>
            <a:r>
              <a:rPr lang="tr-TR" dirty="0">
                <a:latin typeface="Verdana" panose="020B0604030504040204" pitchFamily="34" charset="0"/>
                <a:ea typeface="Verdana" panose="020B0604030504040204" pitchFamily="34" charset="0"/>
                <a:cs typeface="Verdana" panose="020B0604030504040204" pitchFamily="34" charset="0"/>
              </a:rPr>
              <a:t>birikmesi sonunda ortaya çıkmıştır. Zeminin tamamına yakınını oluşturan mineral taneler volkanik kayalardan, buna karşılık organik olanlar bitki ve canlı iskeletlerinden meydana gelmiştir.</a:t>
            </a:r>
          </a:p>
          <a:p>
            <a:pPr algn="just"/>
            <a:r>
              <a:rPr lang="tr-TR" dirty="0">
                <a:latin typeface="Verdana" panose="020B0604030504040204" pitchFamily="34" charset="0"/>
                <a:ea typeface="Verdana" panose="020B0604030504040204" pitchFamily="34" charset="0"/>
                <a:cs typeface="Verdana" panose="020B0604030504040204" pitchFamily="34" charset="0"/>
              </a:rPr>
              <a:t>Zemini meydana getiren taneler, şekil ve büyüklük yönünden çok farklılık gösterdiği için aralarında, değişik büyüklüklerde boşluklar vardır. Bu boşluklarda genellikle </a:t>
            </a:r>
            <a:r>
              <a:rPr lang="tr-TR" b="1" dirty="0">
                <a:latin typeface="Verdana" panose="020B0604030504040204" pitchFamily="34" charset="0"/>
                <a:ea typeface="Verdana" panose="020B0604030504040204" pitchFamily="34" charset="0"/>
                <a:cs typeface="Verdana" panose="020B0604030504040204" pitchFamily="34" charset="0"/>
              </a:rPr>
              <a:t>hava ile su </a:t>
            </a:r>
            <a:r>
              <a:rPr lang="tr-TR" dirty="0">
                <a:latin typeface="Verdana" panose="020B0604030504040204" pitchFamily="34" charset="0"/>
                <a:ea typeface="Verdana" panose="020B0604030504040204" pitchFamily="34" charset="0"/>
                <a:cs typeface="Verdana" panose="020B0604030504040204" pitchFamily="34" charset="0"/>
              </a:rPr>
              <a:t>beraber bulunur. Üç farklı cismin karışımından meydana gelen bir materyal olan zemin, </a:t>
            </a:r>
            <a:r>
              <a:rPr lang="tr-TR" b="1" dirty="0">
                <a:latin typeface="Verdana" panose="020B0604030504040204" pitchFamily="34" charset="0"/>
                <a:ea typeface="Verdana" panose="020B0604030504040204" pitchFamily="34" charset="0"/>
                <a:cs typeface="Verdana" panose="020B0604030504040204" pitchFamily="34" charset="0"/>
              </a:rPr>
              <a:t>sıvı ve katı cisimlerin bazı belirgin özelliklerini gösterir</a:t>
            </a:r>
            <a:r>
              <a:rPr lang="tr-TR" dirty="0" smtClean="0">
                <a:latin typeface="Verdana" panose="020B0604030504040204" pitchFamily="34" charset="0"/>
                <a:ea typeface="Verdana" panose="020B0604030504040204" pitchFamily="34" charset="0"/>
                <a:cs typeface="Verdana" panose="020B0604030504040204" pitchFamily="34" charset="0"/>
              </a:rPr>
              <a:t>.</a:t>
            </a:r>
            <a:endParaRPr lang="tr-TR" dirty="0">
              <a:latin typeface="Verdana" panose="020B0604030504040204" pitchFamily="34" charset="0"/>
              <a:ea typeface="Verdana" panose="020B0604030504040204" pitchFamily="34" charset="0"/>
              <a:cs typeface="Verdana" panose="020B0604030504040204" pitchFamily="34" charset="0"/>
            </a:endParaRP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a:t>
            </a:fld>
            <a:endParaRPr lang="tr-TR"/>
          </a:p>
        </p:txBody>
      </p:sp>
    </p:spTree>
    <p:extLst>
      <p:ext uri="{BB962C8B-B14F-4D97-AF65-F5344CB8AC3E}">
        <p14:creationId xmlns:p14="http://schemas.microsoft.com/office/powerpoint/2010/main" val="976909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332656"/>
            <a:ext cx="7620000" cy="6068144"/>
          </a:xfrm>
        </p:spPr>
        <p:txBody>
          <a:bodyPr>
            <a:normAutofit lnSpcReduction="10000"/>
          </a:bodyPr>
          <a:lstStyle/>
          <a:p>
            <a:pPr algn="just"/>
            <a:r>
              <a:rPr lang="tr-TR" dirty="0">
                <a:latin typeface="Verdana" panose="020B0604030504040204" pitchFamily="34" charset="0"/>
                <a:ea typeface="Verdana" panose="020B0604030504040204" pitchFamily="34" charset="0"/>
                <a:cs typeface="Verdana" panose="020B0604030504040204" pitchFamily="34" charset="0"/>
              </a:rPr>
              <a:t>Zemindeki taneler büyüklüklerine göre </a:t>
            </a:r>
            <a:r>
              <a:rPr lang="tr-TR" b="1" dirty="0">
                <a:latin typeface="Verdana" panose="020B0604030504040204" pitchFamily="34" charset="0"/>
                <a:ea typeface="Verdana" panose="020B0604030504040204" pitchFamily="34" charset="0"/>
                <a:cs typeface="Verdana" panose="020B0604030504040204" pitchFamily="34" charset="0"/>
              </a:rPr>
              <a:t>çakıl, kum, </a:t>
            </a:r>
            <a:r>
              <a:rPr lang="tr-TR" b="1" dirty="0" err="1">
                <a:latin typeface="Verdana" panose="020B0604030504040204" pitchFamily="34" charset="0"/>
                <a:ea typeface="Verdana" panose="020B0604030504040204" pitchFamily="34" charset="0"/>
                <a:cs typeface="Verdana" panose="020B0604030504040204" pitchFamily="34" charset="0"/>
              </a:rPr>
              <a:t>silt</a:t>
            </a:r>
            <a:r>
              <a:rPr lang="tr-TR" b="1" dirty="0">
                <a:latin typeface="Verdana" panose="020B0604030504040204" pitchFamily="34" charset="0"/>
                <a:ea typeface="Verdana" panose="020B0604030504040204" pitchFamily="34" charset="0"/>
                <a:cs typeface="Verdana" panose="020B0604030504040204" pitchFamily="34" charset="0"/>
              </a:rPr>
              <a:t> </a:t>
            </a:r>
            <a:r>
              <a:rPr lang="tr-TR" dirty="0">
                <a:latin typeface="Verdana" panose="020B0604030504040204" pitchFamily="34" charset="0"/>
                <a:ea typeface="Verdana" panose="020B0604030504040204" pitchFamily="34" charset="0"/>
                <a:cs typeface="Verdana" panose="020B0604030504040204" pitchFamily="34" charset="0"/>
              </a:rPr>
              <a:t>ve</a:t>
            </a:r>
            <a:r>
              <a:rPr lang="tr-TR" b="1" dirty="0">
                <a:latin typeface="Verdana" panose="020B0604030504040204" pitchFamily="34" charset="0"/>
                <a:ea typeface="Verdana" panose="020B0604030504040204" pitchFamily="34" charset="0"/>
                <a:cs typeface="Verdana" panose="020B0604030504040204" pitchFamily="34" charset="0"/>
              </a:rPr>
              <a:t> kil</a:t>
            </a:r>
            <a:r>
              <a:rPr lang="tr-TR" dirty="0">
                <a:latin typeface="Verdana" panose="020B0604030504040204" pitchFamily="34" charset="0"/>
                <a:ea typeface="Verdana" panose="020B0604030504040204" pitchFamily="34" charset="0"/>
                <a:cs typeface="Verdana" panose="020B0604030504040204" pitchFamily="34" charset="0"/>
              </a:rPr>
              <a:t> olarak sınıflara ayrılır. Amerika Arazi Geliştirme Bürosu, 0.005 mm den küçük zemin tanelerini kil olarak belirtmiş olmasına karşılık, </a:t>
            </a:r>
            <a:r>
              <a:rPr lang="tr-TR" dirty="0" err="1">
                <a:latin typeface="Verdana" panose="020B0604030504040204" pitchFamily="34" charset="0"/>
                <a:ea typeface="Verdana" panose="020B0604030504040204" pitchFamily="34" charset="0"/>
                <a:cs typeface="Verdana" panose="020B0604030504040204" pitchFamily="34" charset="0"/>
              </a:rPr>
              <a:t>Masshacushest</a:t>
            </a:r>
            <a:r>
              <a:rPr lang="tr-TR" dirty="0">
                <a:latin typeface="Verdana" panose="020B0604030504040204" pitchFamily="34" charset="0"/>
                <a:ea typeface="Verdana" panose="020B0604030504040204" pitchFamily="34" charset="0"/>
                <a:cs typeface="Verdana" panose="020B0604030504040204" pitchFamily="34" charset="0"/>
              </a:rPr>
              <a:t> Teknoloji Enstitüsü, 0.002 mm den küçük olanları kil olarak nitelemiştir (Şekil 2.2). </a:t>
            </a:r>
            <a:endParaRPr lang="tr-TR" dirty="0" smtClean="0">
              <a:latin typeface="Verdana" panose="020B0604030504040204" pitchFamily="34" charset="0"/>
              <a:ea typeface="Verdana" panose="020B0604030504040204" pitchFamily="34" charset="0"/>
              <a:cs typeface="Verdana" panose="020B0604030504040204" pitchFamily="34" charset="0"/>
            </a:endParaRPr>
          </a:p>
          <a:p>
            <a:pPr algn="just"/>
            <a:r>
              <a:rPr lang="tr-TR" dirty="0" smtClean="0">
                <a:latin typeface="Verdana" panose="020B0604030504040204" pitchFamily="34" charset="0"/>
                <a:ea typeface="Verdana" panose="020B0604030504040204" pitchFamily="34" charset="0"/>
                <a:cs typeface="Verdana" panose="020B0604030504040204" pitchFamily="34" charset="0"/>
              </a:rPr>
              <a:t>Ancak </a:t>
            </a:r>
            <a:r>
              <a:rPr lang="tr-TR" dirty="0">
                <a:latin typeface="Verdana" panose="020B0604030504040204" pitchFamily="34" charset="0"/>
                <a:ea typeface="Verdana" panose="020B0604030504040204" pitchFamily="34" charset="0"/>
                <a:cs typeface="Verdana" panose="020B0604030504040204" pitchFamily="34" charset="0"/>
              </a:rPr>
              <a:t>kil olarak belirtilen tanelerinin bütünü mineral şeklinde değildir. Büyüklüğüne göre kil olarak belirtilen fakat su ile karıştırıldığı zaman plastik bir eğilime sahip olan taneler, kil mineralidir. Buna karşılık zeminde bulunan ve kil boyutunda olan </a:t>
            </a:r>
            <a:r>
              <a:rPr lang="tr-TR" dirty="0" err="1">
                <a:latin typeface="Verdana" panose="020B0604030504040204" pitchFamily="34" charset="0"/>
                <a:ea typeface="Verdana" panose="020B0604030504040204" pitchFamily="34" charset="0"/>
                <a:cs typeface="Verdana" panose="020B0604030504040204" pitchFamily="34" charset="0"/>
              </a:rPr>
              <a:t>kuartz</a:t>
            </a:r>
            <a:r>
              <a:rPr lang="tr-TR" dirty="0">
                <a:latin typeface="Verdana" panose="020B0604030504040204" pitchFamily="34" charset="0"/>
                <a:ea typeface="Verdana" panose="020B0604030504040204" pitchFamily="34" charset="0"/>
                <a:cs typeface="Verdana" panose="020B0604030504040204" pitchFamily="34" charset="0"/>
              </a:rPr>
              <a:t>, </a:t>
            </a:r>
            <a:r>
              <a:rPr lang="tr-TR" dirty="0" err="1">
                <a:latin typeface="Verdana" panose="020B0604030504040204" pitchFamily="34" charset="0"/>
                <a:ea typeface="Verdana" panose="020B0604030504040204" pitchFamily="34" charset="0"/>
                <a:cs typeface="Verdana" panose="020B0604030504040204" pitchFamily="34" charset="0"/>
              </a:rPr>
              <a:t>feldispar</a:t>
            </a:r>
            <a:r>
              <a:rPr lang="tr-TR" dirty="0">
                <a:latin typeface="Verdana" panose="020B0604030504040204" pitchFamily="34" charset="0"/>
                <a:ea typeface="Verdana" panose="020B0604030504040204" pitchFamily="34" charset="0"/>
                <a:cs typeface="Verdana" panose="020B0604030504040204" pitchFamily="34" charset="0"/>
              </a:rPr>
              <a:t> veya mika, su ile karıştırılınca plastik eğilim göstermez. Bu bakımdan 2-5 mikrondan küçük taneleri, kil boyutlu taneler olarak belirtmek daha uygun olur.</a:t>
            </a:r>
          </a:p>
          <a:p>
            <a:pPr algn="just"/>
            <a:r>
              <a:rPr lang="tr-TR" b="1" dirty="0">
                <a:latin typeface="Verdana" panose="020B0604030504040204" pitchFamily="34" charset="0"/>
                <a:ea typeface="Verdana" panose="020B0604030504040204" pitchFamily="34" charset="0"/>
                <a:cs typeface="Verdana" panose="020B0604030504040204" pitchFamily="34" charset="0"/>
              </a:rPr>
              <a:t>Gerçek kil minerali genellikle 1 mikrondan küçüktür ve 2 mikron bunun üst sınırını meydana getirir</a:t>
            </a:r>
            <a:r>
              <a:rPr lang="tr-TR" b="1" dirty="0" smtClean="0">
                <a:latin typeface="Verdana" panose="020B0604030504040204" pitchFamily="34" charset="0"/>
                <a:ea typeface="Verdana" panose="020B0604030504040204" pitchFamily="34" charset="0"/>
                <a:cs typeface="Verdana" panose="020B0604030504040204" pitchFamily="34" charset="0"/>
              </a:rPr>
              <a:t>.</a:t>
            </a:r>
            <a:endParaRPr lang="tr-TR" b="1" dirty="0">
              <a:latin typeface="Verdana" panose="020B0604030504040204" pitchFamily="34" charset="0"/>
              <a:ea typeface="Verdana" panose="020B0604030504040204" pitchFamily="34" charset="0"/>
              <a:cs typeface="Verdana" panose="020B0604030504040204" pitchFamily="34" charset="0"/>
            </a:endParaRP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20</a:t>
            </a:fld>
            <a:endParaRPr lang="tr-TR"/>
          </a:p>
        </p:txBody>
      </p:sp>
    </p:spTree>
    <p:extLst>
      <p:ext uri="{BB962C8B-B14F-4D97-AF65-F5344CB8AC3E}">
        <p14:creationId xmlns:p14="http://schemas.microsoft.com/office/powerpoint/2010/main" val="3977778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z="4000" b="1" dirty="0"/>
              <a:t>2.3.2. Tanelerin boyutlarına göre </a:t>
            </a:r>
            <a:r>
              <a:rPr lang="tr-TR" sz="4000" b="1" dirty="0" smtClean="0"/>
              <a:t>gruplandırılması</a:t>
            </a:r>
            <a:endParaRPr lang="tr-TR" sz="4000" dirty="0"/>
          </a:p>
        </p:txBody>
      </p:sp>
      <p:sp>
        <p:nvSpPr>
          <p:cNvPr id="3" name="İçerik Yer Tutucusu 2"/>
          <p:cNvSpPr>
            <a:spLocks noGrp="1"/>
          </p:cNvSpPr>
          <p:nvPr>
            <p:ph idx="1"/>
          </p:nvPr>
        </p:nvSpPr>
        <p:spPr>
          <a:xfrm>
            <a:off x="107504" y="1600200"/>
            <a:ext cx="7969696" cy="4800600"/>
          </a:xfrm>
        </p:spPr>
        <p:txBody>
          <a:bodyPr>
            <a:normAutofit fontScale="92500" lnSpcReduction="10000"/>
          </a:bodyPr>
          <a:lstStyle/>
          <a:p>
            <a:pPr algn="just"/>
            <a:r>
              <a:rPr lang="tr-TR" dirty="0"/>
              <a:t>Zeminin fiziksel özelliklerine en çok tanelerin büyüklüğü etki eder. Bu bakımdan tane boyutu ile ilgili karakteristikler, zeminin mühendislik performansı yönünden sınıflandırılmasında da göz önüne alınır. Bir zemindeki tanelerin büyüklüklerinin doğrudan ölçülmesi olanaksız olduğu için bunların büyüklük grupları belirtilir. Zemindeki tanelerin büyüklüklerine göre gruplara ayrılmasında, uygulanan yönteme </a:t>
            </a:r>
            <a:r>
              <a:rPr lang="tr-TR" b="1" dirty="0"/>
              <a:t>mekanik analiz </a:t>
            </a:r>
            <a:r>
              <a:rPr lang="tr-TR" dirty="0"/>
              <a:t>denir. Mekanik analiz, ayrık ve </a:t>
            </a:r>
            <a:r>
              <a:rPr lang="tr-TR" dirty="0" err="1"/>
              <a:t>kohezyonlu</a:t>
            </a:r>
            <a:r>
              <a:rPr lang="tr-TR" dirty="0"/>
              <a:t> taneler için aşağıda açıklandığı gibi farklı şekilde uygulanır.</a:t>
            </a:r>
          </a:p>
          <a:p>
            <a:pPr algn="just"/>
            <a:r>
              <a:rPr lang="tr-TR" b="1" dirty="0"/>
              <a:t> </a:t>
            </a:r>
            <a:endParaRPr lang="tr-TR" dirty="0"/>
          </a:p>
          <a:p>
            <a:pPr algn="just"/>
            <a:r>
              <a:rPr lang="tr-TR" b="1" dirty="0"/>
              <a:t>2.3.2.1. Elek analiz</a:t>
            </a:r>
            <a:endParaRPr lang="tr-TR" dirty="0"/>
          </a:p>
          <a:p>
            <a:pPr algn="just"/>
            <a:r>
              <a:rPr lang="tr-TR" dirty="0"/>
              <a:t>Kohezyon kuvveti ile bağlı olmadığı için ayrık olarak bulunan, genellikle kum ve çakıl gibi, tanelerin büyüklük grupları, göz açıklığı (genişliği) farklı olan bir dizi eleklerden geçirilerek bulunur. Bu amaçla kullanılan elekler, belli büyüklüklerde göz açıklığı olacak şekilde delinmiş olan metal bir levha veya tel dokumadan yapılmıştır (Şekil 2.3).</a:t>
            </a:r>
          </a:p>
          <a:p>
            <a:pPr algn="just"/>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21</a:t>
            </a:fld>
            <a:endParaRPr lang="tr-TR"/>
          </a:p>
        </p:txBody>
      </p:sp>
    </p:spTree>
    <p:extLst>
      <p:ext uri="{BB962C8B-B14F-4D97-AF65-F5344CB8AC3E}">
        <p14:creationId xmlns:p14="http://schemas.microsoft.com/office/powerpoint/2010/main" val="1279527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22</a:t>
            </a:fld>
            <a:endParaRPr lang="tr-TR"/>
          </a:p>
        </p:txBody>
      </p:sp>
      <p:sp>
        <p:nvSpPr>
          <p:cNvPr id="5" name="AutoShape 2" descr="data:image/jpeg;base64,/9j/4AAQSkZJRgABAQAAAQABAAD/2wCEAAkGBxQTEhUUExQWFhUXFhgaGBcYFxwcHRseHBwcHBwcHBwdHCggHBomHBodIjEiJSorLi4uGh8zODMsNygtLisBCgoKDg0OGxAQGiwmICQsLCwsLDQsLCwsLCwsLCwsLCwsLCwsLCwsLCwsLCwsLCwsLCwsLCwsLCwsLCwsLCwsLP/AABEIALwA8AMBIgACEQEDEQH/xAAbAAABBQEBAAAAAAAAAAAAAAADAAIEBQYBB//EAEIQAAECAwUFBwIEBAUCBwAAAAECEQADIQQSMUHwBSJRYXEGEzKBkaGxwdFCUuHxFCNikgczQ3KCc7IVFiRjoqPy/8QAGQEAAgMBAAAAAAAAAAAAAAAAAwQAAQIF/8QAJxEAAgICAgEEAgMBAQAAAAAAAAECEQMEITESEyJBUTJhBULhUhT/2gAMAwEAAhEDEQA/AKQCJMlDQyWnWtesGeOiKocBBECGJGuEFD9Io0dH76eEBCGtay4whqsWZs6BBZaOUDND9dYR2bPSgOogN9IttJWyU3wgtIc3LWnjI7R7ZJDiUi9zJpFRM7X2kn8IHC7C72YIMteTPRG5arHSmMDI7aTwd5CFe0aDZPaiXN3SChTYY+/3i1swfZT15/BoGprX7Q1Sw2IHUjX7xitvdrq3JOX4svIa84yVptsyYXWtR6n6YRiW0v6o3HW/6Z7ImYDgU+0EwyjxFJOR94ttm9o7TKO7NKh+Ve8PeojK2n8ot60fhnrL8vjhr05w679sPp5Rm9idq5c7dWkyls9KoU2JBbd8+OJiNtLtAtTplm6njmfPh+sEltQSsGtabdGsWpI8RSnqQPY9I4JyDgtH9yfvGAkh6qL4YwcrZnzMKvfd9DC0l9m8KOWqfpHTrWsIxkm2rl+BTVFMovNm7ZCmCxdNK5H7GDY92EuHwBnqSjyuS0bp7a+YapI4fSCZDp9teR8mNrroeoh1MUaoAuGwRWtawgahG0ZGkQw84IoQxQ8o0QGXH7afXGGKAghOnhhH0+sUQiIw1rXqQe+v0hicNazh4GtarAWGQRNNfppoc3COJ18fSKPbvaREjdQAuZmMh149OsYnkUFybjByfBfnB8tfaIU3bNnTQzkD/k/xHnW0drzp5eYskflFB6feI0mzLX4EqV/tBPxCstmXwHWBfJ6dZttyJirqJgUWJatAOowAeMxta0zbSpkOUDyHUw7Yuz12eQtcxJSZ4CQCN4IBJPMXiAOjwYOaGgyAwHlCuTZcuGxnHgUekQZewn8UxI4sCX9IINhJymjoUqiegth+mvtBkrCqMHhf1GMemijn7FmAbrKAqbhcjqMcOUSFWFVnkpv7k2ei9UbyJbkANkpTE5Ui+kITKQqcoPdLIScFKy8hEDtChS7SsTSSpF2WScd0N8vFrInwzLhXRnZNkRkgq5qJ+Aze8TU7MCg4lyz0ofnGJ6bKE/Ro4F3S4/flE9V2V6aKS07IY4FJ4Yj3+8V8+yKSHIccRh58I3UpYWOT18/2iKmVLlmbMIfukgpSfCZiiyQRmAxVdzbkYJ5NdmXFMq9m2Uy0b6whS2e9QhOAYY1P0iZZpEpSmJerErJABLpHhGS2HQ8olWmzkrN5RYMkkrlg13VF1OSymPnEiWosxUUkhlD+IFCvdPgT4kzEgO+K1YYRaaqymn0A/gclS1pLOwRNffTeTRQyKTX+pPEQReywWKe9QXJadLupIIBQyvUFxlFlsy2JBIUpLmoIK1+JjUK/rCgPKJJ2LLVvy0AFk3SJW6MSKeox/EMIvxTXRLa+TOzJS0HfbAEFJdNQ4F4Uf9YkyViLOXKVIBQN6UamUe6RLUE74TWZQ3SU5VQoxHm2BBIXJUFIVMKe7TvmX/yDgpIYg8xAJ4vlBIz+y32DPUppaqhRABAJKT9R9hFrbLMuUsoWkpUDg2PBq1By84sZNj/gJKV4WhQwcbgzBHPnwgEu2fxI7uYSV7xlrJdj+Q/0nLnDWrsrE/Cb/wAFtjX9ReUV/pVka6NDDyhLzDMQWIZuoP2jl6O0jldHDHIcRDTFlAik684aR8/fXlB4FMiyEEYQTjr2hiIIn0GZyYVgEnXIaPZT9ptqmUi6k76vYZxkNmbJmWhTJy8SjgBzOjFnMkqtM8nC8TX8qf2jYWSyIlJCUgMMufE845k5Obs6EYKKK/ZnZqTLrd71X5pg3f8AijD+5/KNNZEbwBJuuHA3Q2JBu5M8R7KgmLmXICZU8ksUyFkeoB9iYHNe10Fj2rMvtfaZtcuROoL/AH+HATSlJ/tSOUV/dU1rjEbs/OCrBIZ3lzJqVPgLxC0t1BPoYmJVSFMiSdIPj6I0yXACisWF19a08AtkvdLflLe8DCne1M9SZMqXmJRLYMVOfWsSu0RBtdoUKhU1ShzBN76w3tsoKnApqnu0NyBH2ju0pW7JnPeE2UkuM1I3FjqCA45jz1F+2gcquyABRsqZnygSpbdIlgAjPL68o5cBDcMIiLoi2c3SXw1x1hBe0thVLlS5amvLBmKKcHIASH4i8r1iNaFgOC1cnyeLv/EWaDNSUgAXVCmH4T8GL8naRlJcskbTk3581QBuqWTSUCwmGrngN09ExDmXiwJWgq8V7uUEXmBJdRZlpvdV0fJ6ZgmypM1Ql3VS7it1RN5DS1ggFh/pKNMC+bwUWcKIBTiWX/IyXRVSDQLZZxoS/GD9cA+yMhZP4iCQzG1Cl+le7RlMATj+I9ItrNPRMZQ7skgKBCVKxqWvHC8DkKXcM4KJqjQKmOf+hLO/QsVE1TNTiAazc8pVjni818C9UAzxMAvYhpSQ12YAkB8zWjRuLplSVosZctxVCmpTu0gBnId24lOWJiEtJlh0zSAw/HKRQAhQURXelmop4HpE6VKCqpSkkhxdkrUx8SSL5OCkry/KKOxVomM9FpGSSiWjw7yRUhnQpSH5KwjcvsHEALYzKWq8FEguSopKWdKlqSHLVHLLi+TaGUyBX83DzyERFqSxlzFXkqDFapyCxQ12YEykE7yChfBmoIvNm2cSpKlTFC+CxA+jjA5caRz9iFPy+xvFLih237KoCVOVTvEkLyZaWf1FfWKkGJkraC5yVyzXdvp5FGJ5Ud4rxWO9/H5vUxL9cHH3MXhkv7JDwoYkw5oeoTOHGBnprX0gpgb60cYsogI+3xCnKZEw5hCv+1Q+vxCR9BHZ4F1T4FKh6imPQQrn/BjWH80VmwbLcSVHFVfIUHqQT6RYd8VGlYCVMlIH5U+4H6+sTdlyA9Q8c1ukdFKy62bJwge21EgSwf8AMlzk0wJuhQH/AMYnyCw++ukVG0doiWUT1h0ypgWoD8hdKyOYSSfIQGSck0E4TswfYBYUZ9lVRcxKVyv+rKvbgH5lIWsNxaLhBcPyx5RRdttnKse0FGUWZSZ0pYYvgpKk8Q9Y0tstCJwTaZSbqJp30iolTcVI5JPiS+IdvCYxlVryJidOgBprpDFni8OJeBTsIXGRdoU3rNZ5uVwoLcUUL1xjvZZSp0mZZSaoefIc5gNOR0UgBQA/El4mbEld/Jn2P8Q/nyOJLNMTzpdIz8XKMxY5q0TkKQq4tCwUqGSgfvlnhBsfHAGfPJdS1U8vZoSMaRO2lJSCJsoXZayQpCf9KYalHJJqUcQ4xSYghWhGJRpmoytFTtSYm+UjxNjweoaNd24lJm2aRPlSrgMpJIGZSyV/KPQxl7fZklTkVObdPUUjUdmrWbVZF2NSSsy7y0JT4iliFhPEsSQMyBBG1SoxT7ZRdj5gWZlmJP8AM35YdnWkEKFM1IP/ANaYs7qSN9KDRlbizj/LmeIs15KDhkrB3ik2JsxSbRdUWVLIUlSS3AoWk8DRQ6xqbYklHfqUoIKmmNMCEy1LFxeXgpfSHxvAEYHXkm6KqlYCVZ1EuHwYqElJIJVcmO+A7y7Mc5AmoqDicSd9S0XgXCpsqURfF00DqvJmIHnNLOzRE7lKwyhKdiCT3qzX+VOGISWUmXkPxkioMTrPLKiRcWb5YmXZgLpWoomEqIf/ADQJnRJxxjRlhb4mHGWpSlMyjOXdUVAJqFISAJ6W5f04QazIKmWhCqhJ3bMKveXLqQ4ZSVpIehWnw4kK5oPjWpLgBV60y5akhYuLJSm8p0TEAuC384sSzQ97ygSEX3xCJy2UqY9bygk3LQODAN4awUGK3TqEpUaBwDPkoJpfRQJUqqe8ScC0pRYYwCaStUm4q8ChibylOUkAF1DEoKScomiUq66EzEBkkfypcsMXUhLrYOlaVJI/91NM4gi1kIvBbsq6l5yJjpWLwICAwZruJO6+bwvnVxYbG+Sz7Ozky54fA3kq6KSRFNZprpqcq6yg+x5qUzAV4ByfIExAsym6w5/Et1JCn8il7WWqFa+YIDrWqxHkGDx2DlijkdhRZRXJHtrXnDljKGy8PIa9ocrCATVpoPF07I0ySyq+FnTw6eRp0aLiw7oc49IoLfO7tll7mBON05FscKFuA5Rf7NmomJBcYCoLgjiCMRzjlKL6Z1L+UGNoJDPSI1qlhSSlWCgQfPGDLQ1PiGTE0MUkWzPK2eq2WY2Yh7VYknuznOkHAD+pBo3AiKDYFvVJBpfQvcmyzS8kFx/tUHJSrIvzEau3Spl5M2Qq5aJRdKgMf6SDj0zwhitnItyZtosyAicljaLOKMa78sGpSWPFmMYnaZEuAFosxSlMxJvyVvcmdMULH4JgfAsDUpcO0WbhGh2Xs2VZpRUtYvLSL5JBSQME3XurSHPPgRSKaebOskSpgR/TNe4f9q6lI5TP7s4UfjJ+wYi2l7isM9cpaZsotNlqvIPPMEZpIoRweLTbOz0zrlsswJlzS8xIr3Sx4kq4Vz4MYrbdZFoO+hSRiCzgjiFChfkYLsTbMyxrWqWy5U1hOlnBQ/MkjwrAJYjoXEEjT4ZmX2i82HsydLvmZdaYm6uUsPeTixIO4oM4UKpNWNREK37Pu3jLJXLBYmhUg8F3aDkoULeUW86230JuqBlGl8MCTiErH4FexyiPOtAlbzlJAo3Dg2Y5GkB9STdMJ4JdGdtqn9mzxf26RzY21F2W0InyzUH14g+VfKHzZ8iYTjJJzAdGNN13T5U5CATbGogh0q/qQoKHtUeYEMR6BM3EyyybTM7xJuhYBTdOIJvFApgFOR/uUMhAtm3+9XJkmXMS2/3gJlqB/BgXURix4F8IrOxu0lSr8uYHQWxBdIrvIzBBbpF/N2t/D3yd9CzeEwCoJA8YGI5jDzgFuDdPk3SkqorNqWVUtZCjMCAQSrvkICUncW6iOB7wGjlFGJIgPeJUCFhCgxC0nvpqhQImgYILDujhxoHeBWu2KWskl1KGNCkpyDVAT8w2XtBSSCsLa8All3QN0pVcISXBBdjV5aC4aD4sl9mJwrot5KTUkLcOFqlyEpck93NL4kXrkzEkhB8TiFMVUias+FTlVpFbzImumUCrdUELd6XzVOER5S5RYq7qYEgnwzpkxQDJmAhTJdUkJ3WqoGimeJkhK00JWBS8UoQhJZ0LLhgyklMwF/8ATFcRBwJxMsLNUIC1EsUSFKurUtl/5pJ3Z4QrAUJNGeK+3LUEIKkrTfWpaUqQlLUDgBOACiaY1iRbZ4uKSpSTfooLnLmAEAIX/kijouLxxLsHJit2ta5cohBCLyQRckklK1kutYvE3UqVmTWmMYnFtUuzUZJcsYV3U/1Lw6Uc/A8zDZZwiHLWpZK1eI+3ADlEyUI6+pr+jjp9s5uzm9Wdros7Nhr5iS8R7KKRIhoVYo4Y6IUQor0YRxRx1qkJCsNawi32R2dm2lCpktUsJSq6b6rtWfgRnAW0uWGSsobVZwtJSQ7jDrw4NrOMnKts+xzLtVIJwwfmn8quIw4iPUT2UnCYiUFSSqYFkMskC6xLlqY084zFq2YLQUoYOtQSHdnJYPwxFcRzwhXLjUuYjOPI48MLsvtJKnskKZbeBVFemCv+PpFu4Jx10MUVv/wktYJAm2RuC5xCh53KxUSNn7SkIsjTFK/i7xkyrveF0lIIWmYlk+IcRi5DQnTGVNGuVL3n566xV7R2W8wTUKMuanwrSSD6ivmPN4rdv7StNjmGVN/g1zB4u5M9kngbsxCX5AQXY+z9pW6zzbRI7oS5RUDTfUUpCjcKkrJLHIitItqyeaCztopmDu7XekrBfvEJvoJ4qQKueKPMPFfO2XMxl3ZyR+KSoLHmPGk9RANm9kbZa5E61XgZckm+kreZRIVup8IocyMMOI7ZsK0SUWee4SLQlRlXVFSwEFIN50hlOoMx4xmGB9RJPNH+wFNqmyiyVLRyqPbDOOG2z14C+eUpJ97vzF/2l2Bb9nhCp8874UxQsq8LOC4DFlc8+EQ+0OxZ9mmmRaJhWoAKN1ZKWVhiB8QeOs5fCAy2EvlkXZe1VSHTMulOHdJCSoem6B/Sp34CHzbbKmYKVLPBQJHpinycdI0Q7IiZKsIky5cpc6VNUpapqrq7hQzggiXQmgxflE6xf4bzUzJSp4kTpJmXFIROVvOCwvBLprVwcoj1Id3TItqXVcGAXJWcAFc0kH2d/aBKlqH4Veh+0Wu1dkpTOmpCboTMmAJCiWAUQA+JbBzABYOLnqYItSf6MPZj+yHKtk1KgoLUCMHL04NWLSxbfUksoY/hOB6H6QJNmAwEE/hgaNGpfx8ZLnsqO7KL/RJKkGstRSC5Msux6PUeVIl/+ISrqXBSU+K6KcgLrkV6RVqsRZgogDI1A6PUeRhS7NOFUlJ5t7wjPQyL4HI7kGFnWpBU6FBJd9yYmnQHDyMdnW+YPAok4lZIAwY1LOSkkUji7PNU19Q8hU+eJjgsCQ143utAPTLrB8WpOuUBybMb4ZGXbpiw3eKVxIcANSmZpDrLZGrEsSg+FBlEmSjTR0sWCMFfyIzySmOky4lSE1hktDxLs8usFsGTJCWEEhAQmiGRQoUKIQrkJpG47Iy1KsM4IkInkzh/LUQAd1Na0pGHlnWvfyiSicQN0kY55096wvNWqDxdM2+yLFMRb5Sl2ZFnCpcwBKCkhV0VO6cd4CsZuR2ctMiZJXNlFKROlAm+g1K0tRKnx5ekVy5qvzKo7VOFPp8QOYtR/EojqfLPXpGVFou0bntLsubNmTgnZkiYFuBOKpd4uGvMTiOfCI1i23Ksdk2eVIJvImJvgncQ6b5Gd6qW5AxiJi15LX/cr7xEUo0BJYYB8OkUsF9l+p9He2Gx50icpF6WUl1pmJkSQVpVUKKgip4849B2bPkWJFgkz7UqXMQkrXLEsqEwzQ2+UpZLOY89mKJYEktg9afSEtN6qq8yXMX/AOaJPWkbXZkk7Ks1sCEi4i3o3clSlJQ4rjuFuoiba9gSu+2VLQQqzyUWia5wuJMtSHetHTjwjz5RUQxUojN1Ev1cwkhTAXlMA3iOByxwLe0a9H9mfM2u3jZ7dYbUJM9U9cuYbQAqWpBSlVClLgOLr/WF267JWq0WxU2VKvIKEAG8gVArQqB0YxcqUQ7OHFWJryPKJKpy38a/7j94tY3F+1lOSfZq09nf4yRsyW7ITJnKWc7oVLDJyvFxjEyz7OtSbXZXs/cWSVMaWgLQWcEXlXVEqWeNWjCJUoMylBv6jQetP0h/eLzWr+4/eJ6b+y/NfQDbUv8A9RPp/rTf+9URBJieJBPH7w4ywMoMnSoGQDKDQkyhwiWZVY4ZUXZALR0ARaHs/aBKE7uld2cC6SSON0F7vMj2gKNmTbt/u13PzXS2sIx6kfs34S+iEQ+UDmSOUTpcvhhBggBs+uso1ZhlcmzQdMkRIZ8Y60WVYxCWibIlt9YDLREgRRVj7utapDYeaj9v3akMiEETChGFFlFbLP0iQmI8uDp19tfSAsKOOvr8azWsPXXOEcIShj5694os62usMXJB+kEI8sda5Q4B3pGkUQFSOFIGEU194thKpDv4cZxqyFYiUcqxLRZczrTxOk2V28tGLexbIKsA/P7Ue8G6YYxiWRIuMW+jOrsx4Zc6QAyI1tp2DMBACSQ1XH1zzxiomWY4H+0O/pEjkTI4tdlTJsxU+TDPPlSDyrNRz9tfrFiLMxAFS/X4rFnZtnocMF7wo7M/CpdsOfCMZM8Yds1jxSn0UHcj0wgSpTxoZEhIAXcQVc2KatdZKs+DiphiLElZ3yJYZwTeNBxByyFXw4QFb2NsO9KaRnFSItNj7KCmmqSZksHeQlJLDitVBTNIctXCCTLAlxvmuAKFAsxOAchThmbzjTbHCkyyEhBJKmSJZSEmgYOT+Gp9ozs7UfCosvDrtO5Ibs69NWpMpRSmWxVfXuB3AAQMnDthTpBUbNMycQqcg92zypJIvY/5pd7r1AHCGJ2xcl90JagWaiSbjUYVdQp8xFFvCSkzO8IvEqSEAFVMKBJT0J9cudFrj7HWpcsFtrZqADM/hkhLFt5SAsqq5KCT/ccxSMnaLItCUqWGSrwqcVzDVf1je2membIPcywLMU3SlRuUG6UgYhmYKFHweKXbaRJAQiTLWAjuwqYao/KUpZr1aqDOwcw5gzyjLx7FsuKMo3VGYu69fvBZMgqICUlSjgAHJ8uHpBzJbn0rGm7GhUuYUqZJmDdvAgul6VHnHQy5VCNiOLE5srLH2atC/wDTCea1AY8g59obadjzpRIUhyAHKDeFaYtTzbDnG2ts6YuiE3iMd5khsa5kmICpgA3lEKIdQJwp4RwA5O/Exz5b8ovocjpxa7MrZbFfSTebg+B4YHhERSakOCQTUGnlyiadi2pfeLkEd2p/5ZU14DNOXxFbJs6kbqgQRi/1xhzBm9RsXz4VjSHERyHhPLR17wyGhUrUEe30/SJCdaMRUHWukSEmh6HXx7wFhQqQ7DPWvmNT2e7Gqny+8mL7tKmuAByRmog0HKIXY7ZSbRaLswAoSCopLsQDSmBDmoMergQvlyNcINCF8szErsRJA8RJrUgZhsBnEPanYxIQ8tSiebepbz9Y2kKALJJPsJ4I8dtNluKKXfmxB5hjwiZZrCVEXSCDqqft+kaTtLstLFaUpdx+FjxLcyfWH9mbC7K4ap+3CDvN7LBLH7qJux9hIQApYClNnUDPPnF0I7CaEZScuWMpJDSl8Yzm3tlOSoDHFvtoxpIj26XeRk4wfjFwm4sqStGEskmrG4kEsXO9yArXA1qcIUwFipTEKH4UhgATRWLGuXOhg01bFcsJFQQ7VADu54NwIwgNoZW+SlgsG6wId6u5bmxOZgO1fnyN61eHAS4VMo3qjeUlgKgAfioA1QCCeEDTfupRfSSpgng5LFiSCMWDE8aRwzgpV5kgndSpJJcl8XAXdORZi4LVgKrWCe8N1K1Zp4Z4EAVA6Qug41aQkh3AQQp3cKYtdcEFLMesWvZfZM1KVTllSApihClBTgjxKao6cordpITNWO7SopLE3lFqVKbxLHEcR0xi1sFumCxm8hRVW4lJLXX3RfJJCRxPlBqXgBm35CnLkTETBaBMllg8wOcqlJu0Y8cWEQ1bJVPQSFpKKgKQ+H5qsxPnUGJm1NnWcSriph74KcqvuqXeU6qmqZWP0ECnT0y7QgAKUiVLTVO8wqQoNR6Z4vGflIifdEWz2BJlyBOUsSUqX/KGCkgDH8R3jg+BNIv9pbHscshUxLi6QUupSUvULukm6QxAVk5ipt1jl2q1J/mqurkX0XcFm8Q2TqAamVIZtu2osstEqTLV3t1F6aUpLhNP5hKrxUQ+RGNRB4RadLsFOV8sq9hz0y7RLW7oCiAf6agKb3Mb6ZOQuWlRKSFFKgUkNU0Y6xjKdiTL75IUXmEKZN2mALp9CPKLnaez5k5SlomqloYBCUoCgSHdShgQrBg1Bi8MbL9wvhXBLVZJ4nJ7goEgj+YlRO6cigNV8CHAoDANuJQmWqXN3gagFNS1aED6w2bazuhKpkstvFgSWxBJFCH4AxV7PTO/iFLmT5ipKEA3VEVJcZAUp+8KOUXx9DKjJcmkUywm4brJdJSMuDcOTekY/bGx5ilzFLtCVkVCSm7TFhUh+XvFzJmzjfmSrgSaJCsmzDczGMt+0Z9+ZJWEHe3lMSetYNrOTncAeZRUakBPHrm8NjiUsB0EOaO0coqU61rCCy/trOApVTy18QRJr669oGEPRv8ADKSLs1b5pF3hQlznm3rG5jCf4b21ICpf4ion2jdPHPy/mxqH4nYUKIVv2nLlUWoBRDhOfpGDRTdqrQEpI3qjm3p5aeJPZsjugBzjM9o9qCYQxLirfWkXPZa0i6Q4xgk4NYzMZe6jRwoUcMKhDsAti2QSfeDRQdoNrhIKEmvHh+sahFydFN0jM7QXfWSwc4cHyJfJ+OUIjdW11wC4SwIYeIEOkpxpyEQjMYgnDgcw9Q+Io1YL/GEXgkJSS7X3W39PqzHKuMG2sEpJOJNbNGLfkOmTr1AuYFlnBUEs4DF8gArjHJ8xc1d4hVWIS4Ds7CgbIxFtcwFV8BKWuXUlIq4Dk3SyjQ4tQvHLRNUslyQkmiQQW5Ow5wDHqzkMZNmETv8AG37ig6lF7/eJdJLi6U1ZsSzM4FI1tm2Me4lqNomJ7xAcMCzhzdJ3gSKYnlGOcchT9tc4Mi1EMlXeEPRRWpQlDDdSSySMaD2hmeqow4QrHYc5cujR9oLBeR3n8qUSN4zSL+TOXbB8CYh2acVJVLN2UsS6lFL5FA4DO4cjzhto27Zu6KLxmTJ7uZjOkANvUZOD3RnAOyNkBSZktZlCWO7Ba+FDH8XHGho8IuLTuhyMvbRIk2gd2JczuZaQLqULWUldHdIAusSQeLxX9qZ8ta5KAlayiWwUVHFTVJJdRpnHLXaQtU2SWAUskqWbqath+XpEC4xLzO8agWSd4Jw8oZ1sFytgNjL4x4F3i0B0KIU1Djy+vvHpdi2nLnIC0KB3QSkHwvkoZFwR5R5qoY+f04Z6MG2Tbu4mElxLU14Nwe6afrjDe1hco+Ue0KYMlPxZptuSbkmctM6YFKNMLqSogMAU+HrxiLZ7NKs12csqS3jJUSF5C8HYkHAnBzxhsm2ytoKNnBWhISFkgAFTHAdDXCKPtKiYharOWKSxvcQ3DCObjwznJKjoSyxjFuz0WyS03LwHjrgxbL5jzvbMoJtEwAZj4iXsntTOlIMuYDNYAS1uxGTK4j3ismLK1FasVFyY6Gtgljm7Ec+VTjwMUnWjHDnCaOu2X35w+KFIg01rQgoOta9YDLMFRrXCBhCZYrUZakqSSFJL48Pp949B2X25QQBOSX4pr1ccOjx5qjWUSEqgc8cZdm4TaPS7V26khJMtC1q4Fk+b1jKbY25MnqWTRKmATeJa7ypUkg4RRpMFSXrEjhjHlEeRsKhWuP3f6RYbNtqpSrySz+h66zitIEPSptaaNuNqmYTp2jf2ftKkgMC/CD/+YZejGAQs61z947fMLPVjYX12ay3dpiXuMBhj88OkZqfaFLN5Reg18xGv+mWs/wBoT10eIpxPzygsMSj0Dlkchz61n1+7MUr4+/HpCHtyflwy1nDH9deop0g1GAhz6mreRfP944FafWBb5hpTrHTfXpDleefGvHrln8xKIcHpR6e9KDL2jrZcPNsteWDxwfUef61x+YQOHt8Y+vrnFkGlAVUga17wWXNUjwqUkYkU6OxzyeGKNNdeY0OEOSOHGjfvT1yHWMyimqZcZNO0NCfcnnWlfbHlCPz9i311gnfh85ZenxCbjTL9PfnlFpUUcNXNP3zdvPl6wiHxfHzHFw/MVfKFfzzOvt74w3OLKFICkKC5ZKVjAjEcXHD7Q6dMXMUVzCVqObe0N18+/KEs8vrz9PtzivFXZduqOFIr9B+uvKGn9a/H6w5Zy+fKvpDX4Y8vXyaNGRvnTXvHHhGE0aKKKDoPtrXnAEisFRh6/AgQUKDEhPGI+etfvBZQw1rD5iUSw2viHpVrXSGqp6P6fvDgKevtGkSwwMdf16QN4egxGZCoJ646GuEEBrAHw5j4hyz4uRb5+0VRB/D38sdcoRfqW0/LP0gqZe8Q5oU/KojpNOhHv/8AkRZQ9q8cB89frDRr2hH7+wf6wl56zaIQQ1SE2mhEVaOjB9ZxRDpPvr1/TGE2ccV8iOJL16/T7mIQc+vX1MJta6Qwq+BHWp5D3eIQ6pXH519cI7lr41nDRg+s/tCfHr94sgjr9fv1hGEr6n2jq0t7/SIQaff94RHVuQ6Vx6Q2/DpobnU4+UWQV7WXx09IYo61hX5jqxjyLa9I4vEjmYsoaTChEwoso//Z"/>
          <p:cNvSpPr>
            <a:spLocks noGrp="1" noChangeAspect="1" noChangeArrowheads="1"/>
          </p:cNvSpPr>
          <p:nvPr>
            <p:ph idx="1"/>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dirty="0"/>
          </a:p>
        </p:txBody>
      </p:sp>
      <p:sp>
        <p:nvSpPr>
          <p:cNvPr id="6" name="AutoShape 4" descr="data:image/jpeg;base64,/9j/4AAQSkZJRgABAQAAAQABAAD/2wCEAAkGBxQTEhUUExQWFhUXFhgaGBcYFxwcHRseHBwcHBwcHBwdHCggHBomHBodIjEiJSorLi4uGh8zODMsNygtLisBCgoKDg0OGxAQGiwmICQsLCwsLDQsLCwsLCwsLCwsLCwsLCwsLCwsLCwsLCwsLCwsLCwsLCwsLCwsLCwsLCwsLP/AABEIALwA8AMBIgACEQEDEQH/xAAbAAABBQEBAAAAAAAAAAAAAAADAAIEBQYBB//EAEIQAAECAwUFBwIEBAUCBwAAAAECEQADIQQSMUHwBSJRYXEGEzKBkaGxwdFCUuHxFCNikgczQ3KCc7IVFiRjoqPy/8QAGQEAAgMBAAAAAAAAAAAAAAAAAwQAAQIF/8QAJxEAAgICAgEEAgMBAQAAAAAAAAECEQMEITESEyJBUTJhBULhUhT/2gAMAwEAAhEDEQA/AKQCJMlDQyWnWtesGeOiKocBBECGJGuEFD9Io0dH76eEBCGtay4whqsWZs6BBZaOUDND9dYR2bPSgOogN9IttJWyU3wgtIc3LWnjI7R7ZJDiUi9zJpFRM7X2kn8IHC7C72YIMteTPRG5arHSmMDI7aTwd5CFe0aDZPaiXN3SChTYY+/3i1swfZT15/BoGprX7Q1Sw2IHUjX7xitvdrq3JOX4svIa84yVptsyYXWtR6n6YRiW0v6o3HW/6Z7ImYDgU+0EwyjxFJOR94ttm9o7TKO7NKh+Ve8PeojK2n8ot60fhnrL8vjhr05w679sPp5Rm9idq5c7dWkyls9KoU2JBbd8+OJiNtLtAtTplm6njmfPh+sEltQSsGtabdGsWpI8RSnqQPY9I4JyDgtH9yfvGAkh6qL4YwcrZnzMKvfd9DC0l9m8KOWqfpHTrWsIxkm2rl+BTVFMovNm7ZCmCxdNK5H7GDY92EuHwBnqSjyuS0bp7a+YapI4fSCZDp9teR8mNrroeoh1MUaoAuGwRWtawgahG0ZGkQw84IoQxQ8o0QGXH7afXGGKAghOnhhH0+sUQiIw1rXqQe+v0hicNazh4GtarAWGQRNNfppoc3COJ18fSKPbvaREjdQAuZmMh149OsYnkUFybjByfBfnB8tfaIU3bNnTQzkD/k/xHnW0drzp5eYskflFB6feI0mzLX4EqV/tBPxCstmXwHWBfJ6dZttyJirqJgUWJatAOowAeMxta0zbSpkOUDyHUw7Yuz12eQtcxJSZ4CQCN4IBJPMXiAOjwYOaGgyAwHlCuTZcuGxnHgUekQZewn8UxI4sCX9IINhJymjoUqiegth+mvtBkrCqMHhf1GMemijn7FmAbrKAqbhcjqMcOUSFWFVnkpv7k2ei9UbyJbkANkpTE5Ui+kITKQqcoPdLIScFKy8hEDtChS7SsTSSpF2WScd0N8vFrInwzLhXRnZNkRkgq5qJ+Aze8TU7MCg4lyz0ofnGJ6bKE/Ro4F3S4/flE9V2V6aKS07IY4FJ4Yj3+8V8+yKSHIccRh58I3UpYWOT18/2iKmVLlmbMIfukgpSfCZiiyQRmAxVdzbkYJ5NdmXFMq9m2Uy0b6whS2e9QhOAYY1P0iZZpEpSmJerErJABLpHhGS2HQ8olWmzkrN5RYMkkrlg13VF1OSymPnEiWosxUUkhlD+IFCvdPgT4kzEgO+K1YYRaaqymn0A/gclS1pLOwRNffTeTRQyKTX+pPEQReywWKe9QXJadLupIIBQyvUFxlFlsy2JBIUpLmoIK1+JjUK/rCgPKJJ2LLVvy0AFk3SJW6MSKeox/EMIvxTXRLa+TOzJS0HfbAEFJdNQ4F4Uf9YkyViLOXKVIBQN6UamUe6RLUE74TWZQ3SU5VQoxHm2BBIXJUFIVMKe7TvmX/yDgpIYg8xAJ4vlBIz+y32DPUppaqhRABAJKT9R9hFrbLMuUsoWkpUDg2PBq1By84sZNj/gJKV4WhQwcbgzBHPnwgEu2fxI7uYSV7xlrJdj+Q/0nLnDWrsrE/Cb/wAFtjX9ReUV/pVka6NDDyhLzDMQWIZuoP2jl6O0jldHDHIcRDTFlAik684aR8/fXlB4FMiyEEYQTjr2hiIIn0GZyYVgEnXIaPZT9ptqmUi6k76vYZxkNmbJmWhTJy8SjgBzOjFnMkqtM8nC8TX8qf2jYWSyIlJCUgMMufE845k5Obs6EYKKK/ZnZqTLrd71X5pg3f8AijD+5/KNNZEbwBJuuHA3Q2JBu5M8R7KgmLmXICZU8ksUyFkeoB9iYHNe10Fj2rMvtfaZtcuROoL/AH+HATSlJ/tSOUV/dU1rjEbs/OCrBIZ3lzJqVPgLxC0t1BPoYmJVSFMiSdIPj6I0yXACisWF19a08AtkvdLflLe8DCne1M9SZMqXmJRLYMVOfWsSu0RBtdoUKhU1ShzBN76w3tsoKnApqnu0NyBH2ju0pW7JnPeE2UkuM1I3FjqCA45jz1F+2gcquyABRsqZnygSpbdIlgAjPL68o5cBDcMIiLoi2c3SXw1x1hBe0thVLlS5amvLBmKKcHIASH4i8r1iNaFgOC1cnyeLv/EWaDNSUgAXVCmH4T8GL8naRlJcskbTk3581QBuqWTSUCwmGrngN09ExDmXiwJWgq8V7uUEXmBJdRZlpvdV0fJ6ZgmypM1Ql3VS7it1RN5DS1ggFh/pKNMC+bwUWcKIBTiWX/IyXRVSDQLZZxoS/GD9cA+yMhZP4iCQzG1Cl+le7RlMATj+I9ItrNPRMZQ7skgKBCVKxqWvHC8DkKXcM4KJqjQKmOf+hLO/QsVE1TNTiAazc8pVjni818C9UAzxMAvYhpSQ12YAkB8zWjRuLplSVosZctxVCmpTu0gBnId24lOWJiEtJlh0zSAw/HKRQAhQURXelmop4HpE6VKCqpSkkhxdkrUx8SSL5OCkry/KKOxVomM9FpGSSiWjw7yRUhnQpSH5KwjcvsHEALYzKWq8FEguSopKWdKlqSHLVHLLi+TaGUyBX83DzyERFqSxlzFXkqDFapyCxQ12YEykE7yChfBmoIvNm2cSpKlTFC+CxA+jjA5caRz9iFPy+xvFLih237KoCVOVTvEkLyZaWf1FfWKkGJkraC5yVyzXdvp5FGJ5Ud4rxWO9/H5vUxL9cHH3MXhkv7JDwoYkw5oeoTOHGBnprX0gpgb60cYsogI+3xCnKZEw5hCv+1Q+vxCR9BHZ4F1T4FKh6imPQQrn/BjWH80VmwbLcSVHFVfIUHqQT6RYd8VGlYCVMlIH5U+4H6+sTdlyA9Q8c1ukdFKy62bJwge21EgSwf8AMlzk0wJuhQH/AMYnyCw++ukVG0doiWUT1h0ypgWoD8hdKyOYSSfIQGSck0E4TswfYBYUZ9lVRcxKVyv+rKvbgH5lIWsNxaLhBcPyx5RRdttnKse0FGUWZSZ0pYYvgpKk8Q9Y0tstCJwTaZSbqJp30iolTcVI5JPiS+IdvCYxlVryJidOgBprpDFni8OJeBTsIXGRdoU3rNZ5uVwoLcUUL1xjvZZSp0mZZSaoefIc5gNOR0UgBQA/El4mbEld/Jn2P8Q/nyOJLNMTzpdIz8XKMxY5q0TkKQq4tCwUqGSgfvlnhBsfHAGfPJdS1U8vZoSMaRO2lJSCJsoXZayQpCf9KYalHJJqUcQ4xSYghWhGJRpmoytFTtSYm+UjxNjweoaNd24lJm2aRPlSrgMpJIGZSyV/KPQxl7fZklTkVObdPUUjUdmrWbVZF2NSSsy7y0JT4iliFhPEsSQMyBBG1SoxT7ZRdj5gWZlmJP8AM35YdnWkEKFM1IP/ANaYs7qSN9KDRlbizj/LmeIs15KDhkrB3ik2JsxSbRdUWVLIUlSS3AoWk8DRQ6xqbYklHfqUoIKmmNMCEy1LFxeXgpfSHxvAEYHXkm6KqlYCVZ1EuHwYqElJIJVcmO+A7y7Mc5AmoqDicSd9S0XgXCpsqURfF00DqvJmIHnNLOzRE7lKwyhKdiCT3qzX+VOGISWUmXkPxkioMTrPLKiRcWb5YmXZgLpWoomEqIf/ADQJnRJxxjRlhb4mHGWpSlMyjOXdUVAJqFISAJ6W5f04QazIKmWhCqhJ3bMKveXLqQ4ZSVpIehWnw4kK5oPjWpLgBV60y5akhYuLJSm8p0TEAuC384sSzQ97ygSEX3xCJy2UqY9bygk3LQODAN4awUGK3TqEpUaBwDPkoJpfRQJUqqe8ScC0pRYYwCaStUm4q8ChibylOUkAF1DEoKScomiUq66EzEBkkfypcsMXUhLrYOlaVJI/91NM4gi1kIvBbsq6l5yJjpWLwICAwZruJO6+bwvnVxYbG+Sz7Ozky54fA3kq6KSRFNZprpqcq6yg+x5qUzAV4ByfIExAsym6w5/Et1JCn8il7WWqFa+YIDrWqxHkGDx2DlijkdhRZRXJHtrXnDljKGy8PIa9ocrCATVpoPF07I0ySyq+FnTw6eRp0aLiw7oc49IoLfO7tll7mBON05FscKFuA5Rf7NmomJBcYCoLgjiCMRzjlKL6Z1L+UGNoJDPSI1qlhSSlWCgQfPGDLQ1PiGTE0MUkWzPK2eq2WY2Yh7VYknuznOkHAD+pBo3AiKDYFvVJBpfQvcmyzS8kFx/tUHJSrIvzEau3Spl5M2Qq5aJRdKgMf6SDj0zwhitnItyZtosyAicljaLOKMa78sGpSWPFmMYnaZEuAFosxSlMxJvyVvcmdMULH4JgfAsDUpcO0WbhGh2Xs2VZpRUtYvLSL5JBSQME3XurSHPPgRSKaebOskSpgR/TNe4f9q6lI5TP7s4UfjJ+wYi2l7isM9cpaZsotNlqvIPPMEZpIoRweLTbOz0zrlsswJlzS8xIr3Sx4kq4Vz4MYrbdZFoO+hSRiCzgjiFChfkYLsTbMyxrWqWy5U1hOlnBQ/MkjwrAJYjoXEEjT4ZmX2i82HsydLvmZdaYm6uUsPeTixIO4oM4UKpNWNREK37Pu3jLJXLBYmhUg8F3aDkoULeUW86230JuqBlGl8MCTiErH4FexyiPOtAlbzlJAo3Dg2Y5GkB9STdMJ4JdGdtqn9mzxf26RzY21F2W0InyzUH14g+VfKHzZ8iYTjJJzAdGNN13T5U5CATbGogh0q/qQoKHtUeYEMR6BM3EyyybTM7xJuhYBTdOIJvFApgFOR/uUMhAtm3+9XJkmXMS2/3gJlqB/BgXURix4F8IrOxu0lSr8uYHQWxBdIrvIzBBbpF/N2t/D3yd9CzeEwCoJA8YGI5jDzgFuDdPk3SkqorNqWVUtZCjMCAQSrvkICUncW6iOB7wGjlFGJIgPeJUCFhCgxC0nvpqhQImgYILDujhxoHeBWu2KWskl1KGNCkpyDVAT8w2XtBSSCsLa8All3QN0pVcISXBBdjV5aC4aD4sl9mJwrot5KTUkLcOFqlyEpck93NL4kXrkzEkhB8TiFMVUias+FTlVpFbzImumUCrdUELd6XzVOER5S5RYq7qYEgnwzpkxQDJmAhTJdUkJ3WqoGimeJkhK00JWBS8UoQhJZ0LLhgyklMwF/8ATFcRBwJxMsLNUIC1EsUSFKurUtl/5pJ3Z4QrAUJNGeK+3LUEIKkrTfWpaUqQlLUDgBOACiaY1iRbZ4uKSpSTfooLnLmAEAIX/kijouLxxLsHJit2ta5cohBCLyQRckklK1kutYvE3UqVmTWmMYnFtUuzUZJcsYV3U/1Lw6Uc/A8zDZZwiHLWpZK1eI+3ADlEyUI6+pr+jjp9s5uzm9Wdros7Nhr5iS8R7KKRIhoVYo4Y6IUQor0YRxRx1qkJCsNawi32R2dm2lCpktUsJSq6b6rtWfgRnAW0uWGSsobVZwtJSQ7jDrw4NrOMnKts+xzLtVIJwwfmn8quIw4iPUT2UnCYiUFSSqYFkMskC6xLlqY084zFq2YLQUoYOtQSHdnJYPwxFcRzwhXLjUuYjOPI48MLsvtJKnskKZbeBVFemCv+PpFu4Jx10MUVv/wktYJAm2RuC5xCh53KxUSNn7SkIsjTFK/i7xkyrveF0lIIWmYlk+IcRi5DQnTGVNGuVL3n566xV7R2W8wTUKMuanwrSSD6ivmPN4rdv7StNjmGVN/g1zB4u5M9kngbsxCX5AQXY+z9pW6zzbRI7oS5RUDTfUUpCjcKkrJLHIitItqyeaCztopmDu7XekrBfvEJvoJ4qQKueKPMPFfO2XMxl3ZyR+KSoLHmPGk9RANm9kbZa5E61XgZckm+kreZRIVup8IocyMMOI7ZsK0SUWee4SLQlRlXVFSwEFIN50hlOoMx4xmGB9RJPNH+wFNqmyiyVLRyqPbDOOG2z14C+eUpJ97vzF/2l2Bb9nhCp8874UxQsq8LOC4DFlc8+EQ+0OxZ9mmmRaJhWoAKN1ZKWVhiB8QeOs5fCAy2EvlkXZe1VSHTMulOHdJCSoem6B/Sp34CHzbbKmYKVLPBQJHpinycdI0Q7IiZKsIky5cpc6VNUpapqrq7hQzggiXQmgxflE6xf4bzUzJSp4kTpJmXFIROVvOCwvBLprVwcoj1Id3TItqXVcGAXJWcAFc0kH2d/aBKlqH4Veh+0Wu1dkpTOmpCboTMmAJCiWAUQA+JbBzABYOLnqYItSf6MPZj+yHKtk1KgoLUCMHL04NWLSxbfUksoY/hOB6H6QJNmAwEE/hgaNGpfx8ZLnsqO7KL/RJKkGstRSC5Msux6PUeVIl/+ISrqXBSU+K6KcgLrkV6RVqsRZgogDI1A6PUeRhS7NOFUlJ5t7wjPQyL4HI7kGFnWpBU6FBJd9yYmnQHDyMdnW+YPAok4lZIAwY1LOSkkUji7PNU19Q8hU+eJjgsCQ143utAPTLrB8WpOuUBybMb4ZGXbpiw3eKVxIcANSmZpDrLZGrEsSg+FBlEmSjTR0sWCMFfyIzySmOky4lSE1hktDxLs8usFsGTJCWEEhAQmiGRQoUKIQrkJpG47Iy1KsM4IkInkzh/LUQAd1Na0pGHlnWvfyiSicQN0kY55096wvNWqDxdM2+yLFMRb5Sl2ZFnCpcwBKCkhV0VO6cd4CsZuR2ctMiZJXNlFKROlAm+g1K0tRKnx5ekVy5qvzKo7VOFPp8QOYtR/EojqfLPXpGVFou0bntLsubNmTgnZkiYFuBOKpd4uGvMTiOfCI1i23Ksdk2eVIJvImJvgncQ6b5Gd6qW5AxiJi15LX/cr7xEUo0BJYYB8OkUsF9l+p9He2Gx50icpF6WUl1pmJkSQVpVUKKgip4849B2bPkWJFgkz7UqXMQkrXLEsqEwzQ2+UpZLOY89mKJYEktg9afSEtN6qq8yXMX/AOaJPWkbXZkk7Ks1sCEi4i3o3clSlJQ4rjuFuoiba9gSu+2VLQQqzyUWia5wuJMtSHetHTjwjz5RUQxUojN1Ev1cwkhTAXlMA3iOByxwLe0a9H9mfM2u3jZ7dYbUJM9U9cuYbQAqWpBSlVClLgOLr/WF267JWq0WxU2VKvIKEAG8gVArQqB0YxcqUQ7OHFWJryPKJKpy38a/7j94tY3F+1lOSfZq09nf4yRsyW7ITJnKWc7oVLDJyvFxjEyz7OtSbXZXs/cWSVMaWgLQWcEXlXVEqWeNWjCJUoMylBv6jQetP0h/eLzWr+4/eJ6b+y/NfQDbUv8A9RPp/rTf+9URBJieJBPH7w4ywMoMnSoGQDKDQkyhwiWZVY4ZUXZALR0ARaHs/aBKE7uld2cC6SSON0F7vMj2gKNmTbt/u13PzXS2sIx6kfs34S+iEQ+UDmSOUTpcvhhBggBs+uso1ZhlcmzQdMkRIZ8Y60WVYxCWibIlt9YDLREgRRVj7utapDYeaj9v3akMiEETChGFFlFbLP0iQmI8uDp19tfSAsKOOvr8azWsPXXOEcIShj5694os62usMXJB+kEI8sda5Q4B3pGkUQFSOFIGEU194thKpDv4cZxqyFYiUcqxLRZczrTxOk2V28tGLexbIKsA/P7Ue8G6YYxiWRIuMW+jOrsx4Zc6QAyI1tp2DMBACSQ1XH1zzxiomWY4H+0O/pEjkTI4tdlTJsxU+TDPPlSDyrNRz9tfrFiLMxAFS/X4rFnZtnocMF7wo7M/CpdsOfCMZM8Yds1jxSn0UHcj0wgSpTxoZEhIAXcQVc2KatdZKs+DiphiLElZ3yJYZwTeNBxByyFXw4QFb2NsO9KaRnFSItNj7KCmmqSZksHeQlJLDitVBTNIctXCCTLAlxvmuAKFAsxOAchThmbzjTbHCkyyEhBJKmSJZSEmgYOT+Gp9ozs7UfCosvDrtO5Ibs69NWpMpRSmWxVfXuB3AAQMnDthTpBUbNMycQqcg92zypJIvY/5pd7r1AHCGJ2xcl90JagWaiSbjUYVdQp8xFFvCSkzO8IvEqSEAFVMKBJT0J9cudFrj7HWpcsFtrZqADM/hkhLFt5SAsqq5KCT/ccxSMnaLItCUqWGSrwqcVzDVf1je2membIPcywLMU3SlRuUG6UgYhmYKFHweKXbaRJAQiTLWAjuwqYao/KUpZr1aqDOwcw5gzyjLx7FsuKMo3VGYu69fvBZMgqICUlSjgAHJ8uHpBzJbn0rGm7GhUuYUqZJmDdvAgul6VHnHQy5VCNiOLE5srLH2atC/wDTCea1AY8g59obadjzpRIUhyAHKDeFaYtTzbDnG2ts6YuiE3iMd5khsa5kmICpgA3lEKIdQJwp4RwA5O/Exz5b8ovocjpxa7MrZbFfSTebg+B4YHhERSakOCQTUGnlyiadi2pfeLkEd2p/5ZU14DNOXxFbJs6kbqgQRi/1xhzBm9RsXz4VjSHERyHhPLR17wyGhUrUEe30/SJCdaMRUHWukSEmh6HXx7wFhQqQ7DPWvmNT2e7Gqny+8mL7tKmuAByRmog0HKIXY7ZSbRaLswAoSCopLsQDSmBDmoMergQvlyNcINCF8szErsRJA8RJrUgZhsBnEPanYxIQ8tSiebepbz9Y2kKALJJPsJ4I8dtNluKKXfmxB5hjwiZZrCVEXSCDqqft+kaTtLstLFaUpdx+FjxLcyfWH9mbC7K4ap+3CDvN7LBLH7qJux9hIQApYClNnUDPPnF0I7CaEZScuWMpJDSl8Yzm3tlOSoDHFvtoxpIj26XeRk4wfjFwm4sqStGEskmrG4kEsXO9yArXA1qcIUwFipTEKH4UhgATRWLGuXOhg01bFcsJFQQ7VADu54NwIwgNoZW+SlgsG6wId6u5bmxOZgO1fnyN61eHAS4VMo3qjeUlgKgAfioA1QCCeEDTfupRfSSpgng5LFiSCMWDE8aRwzgpV5kgndSpJJcl8XAXdORZi4LVgKrWCe8N1K1Zp4Z4EAVA6Qug41aQkh3AQQp3cKYtdcEFLMesWvZfZM1KVTllSApihClBTgjxKao6cordpITNWO7SopLE3lFqVKbxLHEcR0xi1sFumCxm8hRVW4lJLXX3RfJJCRxPlBqXgBm35CnLkTETBaBMllg8wOcqlJu0Y8cWEQ1bJVPQSFpKKgKQ+H5qsxPnUGJm1NnWcSriph74KcqvuqXeU6qmqZWP0ECnT0y7QgAKUiVLTVO8wqQoNR6Z4vGflIifdEWz2BJlyBOUsSUqX/KGCkgDH8R3jg+BNIv9pbHscshUxLi6QUupSUvULukm6QxAVk5ipt1jl2q1J/mqurkX0XcFm8Q2TqAamVIZtu2osstEqTLV3t1F6aUpLhNP5hKrxUQ+RGNRB4RadLsFOV8sq9hz0y7RLW7oCiAf6agKb3Mb6ZOQuWlRKSFFKgUkNU0Y6xjKdiTL75IUXmEKZN2mALp9CPKLnaez5k5SlomqloYBCUoCgSHdShgQrBg1Bi8MbL9wvhXBLVZJ4nJ7goEgj+YlRO6cigNV8CHAoDANuJQmWqXN3gagFNS1aED6w2bazuhKpkstvFgSWxBJFCH4AxV7PTO/iFLmT5ipKEA3VEVJcZAUp+8KOUXx9DKjJcmkUywm4brJdJSMuDcOTekY/bGx5ilzFLtCVkVCSm7TFhUh+XvFzJmzjfmSrgSaJCsmzDczGMt+0Z9+ZJWEHe3lMSetYNrOTncAeZRUakBPHrm8NjiUsB0EOaO0coqU61rCCy/trOApVTy18QRJr669oGEPRv8ADKSLs1b5pF3hQlznm3rG5jCf4b21ICpf4ion2jdPHPy/mxqH4nYUKIVv2nLlUWoBRDhOfpGDRTdqrQEpI3qjm3p5aeJPZsjugBzjM9o9qCYQxLirfWkXPZa0i6Q4xgk4NYzMZe6jRwoUcMKhDsAti2QSfeDRQdoNrhIKEmvHh+sahFydFN0jM7QXfWSwc4cHyJfJ+OUIjdW11wC4SwIYeIEOkpxpyEQjMYgnDgcw9Q+Io1YL/GEXgkJSS7X3W39PqzHKuMG2sEpJOJNbNGLfkOmTr1AuYFlnBUEs4DF8gArjHJ8xc1d4hVWIS4Ds7CgbIxFtcwFV8BKWuXUlIq4Dk3SyjQ4tQvHLRNUslyQkmiQQW5Ow5wDHqzkMZNmETv8AG37ig6lF7/eJdJLi6U1ZsSzM4FI1tm2Me4lqNomJ7xAcMCzhzdJ3gSKYnlGOcchT9tc4Mi1EMlXeEPRRWpQlDDdSSySMaD2hmeqow4QrHYc5cujR9oLBeR3n8qUSN4zSL+TOXbB8CYh2acVJVLN2UsS6lFL5FA4DO4cjzhto27Zu6KLxmTJ7uZjOkANvUZOD3RnAOyNkBSZktZlCWO7Ba+FDH8XHGho8IuLTuhyMvbRIk2gd2JczuZaQLqULWUldHdIAusSQeLxX9qZ8ta5KAlayiWwUVHFTVJJdRpnHLXaQtU2SWAUskqWbqath+XpEC4xLzO8agWSd4Jw8oZ1sFytgNjL4x4F3i0B0KIU1Djy+vvHpdi2nLnIC0KB3QSkHwvkoZFwR5R5qoY+f04Z6MG2Tbu4mElxLU14Nwe6afrjDe1hco+Ue0KYMlPxZptuSbkmctM6YFKNMLqSogMAU+HrxiLZ7NKs12csqS3jJUSF5C8HYkHAnBzxhsm2ytoKNnBWhISFkgAFTHAdDXCKPtKiYharOWKSxvcQ3DCObjwznJKjoSyxjFuz0WyS03LwHjrgxbL5jzvbMoJtEwAZj4iXsntTOlIMuYDNYAS1uxGTK4j3ismLK1FasVFyY6Gtgljm7Ec+VTjwMUnWjHDnCaOu2X35w+KFIg01rQgoOta9YDLMFRrXCBhCZYrUZakqSSFJL48Pp949B2X25QQBOSX4pr1ccOjx5qjWUSEqgc8cZdm4TaPS7V26khJMtC1q4Fk+b1jKbY25MnqWTRKmATeJa7ypUkg4RRpMFSXrEjhjHlEeRsKhWuP3f6RYbNtqpSrySz+h66zitIEPSptaaNuNqmYTp2jf2ftKkgMC/CD/+YZejGAQs61z947fMLPVjYX12ay3dpiXuMBhj88OkZqfaFLN5Reg18xGv+mWs/wBoT10eIpxPzygsMSj0Dlkchz61n1+7MUr4+/HpCHtyflwy1nDH9deop0g1GAhz6mreRfP944FafWBb5hpTrHTfXpDleefGvHrln8xKIcHpR6e9KDL2jrZcPNsteWDxwfUef61x+YQOHt8Y+vrnFkGlAVUga17wWXNUjwqUkYkU6OxzyeGKNNdeY0OEOSOHGjfvT1yHWMyimqZcZNO0NCfcnnWlfbHlCPz9i311gnfh85ZenxCbjTL9PfnlFpUUcNXNP3zdvPl6wiHxfHzHFw/MVfKFfzzOvt74w3OLKFICkKC5ZKVjAjEcXHD7Q6dMXMUVzCVqObe0N18+/KEs8vrz9PtzivFXZduqOFIr9B+uvKGn9a/H6w5Zy+fKvpDX4Y8vXyaNGRvnTXvHHhGE0aKKKDoPtrXnAEisFRh6/AgQUKDEhPGI+etfvBZQw1rD5iUSw2viHpVrXSGqp6P6fvDgKevtGkSwwMdf16QN4egxGZCoJ646GuEEBrAHw5j4hyz4uRb5+0VRB/D38sdcoRfqW0/LP0gqZe8Q5oU/KojpNOhHv/8AkRZQ9q8cB89frDRr2hH7+wf6wl56zaIQQ1SE2mhEVaOjB9ZxRDpPvr1/TGE2ccV8iOJL16/T7mIQc+vX1MJta6Qwq+BHWp5D3eIQ6pXH519cI7lr41nDRg+s/tCfHr94sgjr9fv1hGEr6n2jq0t7/SIQaff94RHVuQ6Vx6Q2/DpobnU4+UWQV7WXx09IYo61hX5jqxjyLa9I4vEjmYsoaTChEwoso//Z"/>
          <p:cNvSpPr>
            <a:spLocks noChangeAspect="1" noChangeArrowheads="1"/>
          </p:cNvSpPr>
          <p:nvPr/>
        </p:nvSpPr>
        <p:spPr bwMode="auto">
          <a:xfrm>
            <a:off x="155575" y="-1074738"/>
            <a:ext cx="2857500" cy="22479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7" name="AutoShape 6" descr="data:image/jpeg;base64,/9j/4AAQSkZJRgABAQAAAQABAAD/2wCEAAkGBxQTEhUUExQWFhUXFhgaGBcYFxwcHRseHBwcHBwcHBwdHCggHBomHBodIjEiJSorLi4uGh8zODMsNygtLisBCgoKDg0OGxAQGiwmICQsLCwsLDQsLCwsLCwsLCwsLCwsLCwsLCwsLCwsLCwsLCwsLCwsLCwsLCwsLCwsLCwsLP/AABEIALwA8AMBIgACEQEDEQH/xAAbAAABBQEBAAAAAAAAAAAAAAADAAIEBQYBB//EAEIQAAECAwUFBwIEBAUCBwAAAAECEQADIQQSMUHwBSJRYXEGEzKBkaGxwdFCUuHxFCNikgczQ3KCc7IVFiRjoqPy/8QAGQEAAgMBAAAAAAAAAAAAAAAAAwQAAQIF/8QAJxEAAgICAgEEAgMBAQAAAAAAAAECEQMEITESEyJBUTJhBULhUhT/2gAMAwEAAhEDEQA/AKQCJMlDQyWnWtesGeOiKocBBECGJGuEFD9Io0dH76eEBCGtay4whqsWZs6BBZaOUDND9dYR2bPSgOogN9IttJWyU3wgtIc3LWnjI7R7ZJDiUi9zJpFRM7X2kn8IHC7C72YIMteTPRG5arHSmMDI7aTwd5CFe0aDZPaiXN3SChTYY+/3i1swfZT15/BoGprX7Q1Sw2IHUjX7xitvdrq3JOX4svIa84yVptsyYXWtR6n6YRiW0v6o3HW/6Z7ImYDgU+0EwyjxFJOR94ttm9o7TKO7NKh+Ve8PeojK2n8ot60fhnrL8vjhr05w679sPp5Rm9idq5c7dWkyls9KoU2JBbd8+OJiNtLtAtTplm6njmfPh+sEltQSsGtabdGsWpI8RSnqQPY9I4JyDgtH9yfvGAkh6qL4YwcrZnzMKvfd9DC0l9m8KOWqfpHTrWsIxkm2rl+BTVFMovNm7ZCmCxdNK5H7GDY92EuHwBnqSjyuS0bp7a+YapI4fSCZDp9teR8mNrroeoh1MUaoAuGwRWtawgahG0ZGkQw84IoQxQ8o0QGXH7afXGGKAghOnhhH0+sUQiIw1rXqQe+v0hicNazh4GtarAWGQRNNfppoc3COJ18fSKPbvaREjdQAuZmMh149OsYnkUFybjByfBfnB8tfaIU3bNnTQzkD/k/xHnW0drzp5eYskflFB6feI0mzLX4EqV/tBPxCstmXwHWBfJ6dZttyJirqJgUWJatAOowAeMxta0zbSpkOUDyHUw7Yuz12eQtcxJSZ4CQCN4IBJPMXiAOjwYOaGgyAwHlCuTZcuGxnHgUekQZewn8UxI4sCX9IINhJymjoUqiegth+mvtBkrCqMHhf1GMemijn7FmAbrKAqbhcjqMcOUSFWFVnkpv7k2ei9UbyJbkANkpTE5Ui+kITKQqcoPdLIScFKy8hEDtChS7SsTSSpF2WScd0N8vFrInwzLhXRnZNkRkgq5qJ+Aze8TU7MCg4lyz0ofnGJ6bKE/Ro4F3S4/flE9V2V6aKS07IY4FJ4Yj3+8V8+yKSHIccRh58I3UpYWOT18/2iKmVLlmbMIfukgpSfCZiiyQRmAxVdzbkYJ5NdmXFMq9m2Uy0b6whS2e9QhOAYY1P0iZZpEpSmJerErJABLpHhGS2HQ8olWmzkrN5RYMkkrlg13VF1OSymPnEiWosxUUkhlD+IFCvdPgT4kzEgO+K1YYRaaqymn0A/gclS1pLOwRNffTeTRQyKTX+pPEQReywWKe9QXJadLupIIBQyvUFxlFlsy2JBIUpLmoIK1+JjUK/rCgPKJJ2LLVvy0AFk3SJW6MSKeox/EMIvxTXRLa+TOzJS0HfbAEFJdNQ4F4Uf9YkyViLOXKVIBQN6UamUe6RLUE74TWZQ3SU5VQoxHm2BBIXJUFIVMKe7TvmX/yDgpIYg8xAJ4vlBIz+y32DPUppaqhRABAJKT9R9hFrbLMuUsoWkpUDg2PBq1By84sZNj/gJKV4WhQwcbgzBHPnwgEu2fxI7uYSV7xlrJdj+Q/0nLnDWrsrE/Cb/wAFtjX9ReUV/pVka6NDDyhLzDMQWIZuoP2jl6O0jldHDHIcRDTFlAik684aR8/fXlB4FMiyEEYQTjr2hiIIn0GZyYVgEnXIaPZT9ptqmUi6k76vYZxkNmbJmWhTJy8SjgBzOjFnMkqtM8nC8TX8qf2jYWSyIlJCUgMMufE845k5Obs6EYKKK/ZnZqTLrd71X5pg3f8AijD+5/KNNZEbwBJuuHA3Q2JBu5M8R7KgmLmXICZU8ksUyFkeoB9iYHNe10Fj2rMvtfaZtcuROoL/AH+HATSlJ/tSOUV/dU1rjEbs/OCrBIZ3lzJqVPgLxC0t1BPoYmJVSFMiSdIPj6I0yXACisWF19a08AtkvdLflLe8DCne1M9SZMqXmJRLYMVOfWsSu0RBtdoUKhU1ShzBN76w3tsoKnApqnu0NyBH2ju0pW7JnPeE2UkuM1I3FjqCA45jz1F+2gcquyABRsqZnygSpbdIlgAjPL68o5cBDcMIiLoi2c3SXw1x1hBe0thVLlS5amvLBmKKcHIASH4i8r1iNaFgOC1cnyeLv/EWaDNSUgAXVCmH4T8GL8naRlJcskbTk3581QBuqWTSUCwmGrngN09ExDmXiwJWgq8V7uUEXmBJdRZlpvdV0fJ6ZgmypM1Ql3VS7it1RN5DS1ggFh/pKNMC+bwUWcKIBTiWX/IyXRVSDQLZZxoS/GD9cA+yMhZP4iCQzG1Cl+le7RlMATj+I9ItrNPRMZQ7skgKBCVKxqWvHC8DkKXcM4KJqjQKmOf+hLO/QsVE1TNTiAazc8pVjni818C9UAzxMAvYhpSQ12YAkB8zWjRuLplSVosZctxVCmpTu0gBnId24lOWJiEtJlh0zSAw/HKRQAhQURXelmop4HpE6VKCqpSkkhxdkrUx8SSL5OCkry/KKOxVomM9FpGSSiWjw7yRUhnQpSH5KwjcvsHEALYzKWq8FEguSopKWdKlqSHLVHLLi+TaGUyBX83DzyERFqSxlzFXkqDFapyCxQ12YEykE7yChfBmoIvNm2cSpKlTFC+CxA+jjA5caRz9iFPy+xvFLih237KoCVOVTvEkLyZaWf1FfWKkGJkraC5yVyzXdvp5FGJ5Ud4rxWO9/H5vUxL9cHH3MXhkv7JDwoYkw5oeoTOHGBnprX0gpgb60cYsogI+3xCnKZEw5hCv+1Q+vxCR9BHZ4F1T4FKh6imPQQrn/BjWH80VmwbLcSVHFVfIUHqQT6RYd8VGlYCVMlIH5U+4H6+sTdlyA9Q8c1ukdFKy62bJwge21EgSwf8AMlzk0wJuhQH/AMYnyCw++ukVG0doiWUT1h0ypgWoD8hdKyOYSSfIQGSck0E4TswfYBYUZ9lVRcxKVyv+rKvbgH5lIWsNxaLhBcPyx5RRdttnKse0FGUWZSZ0pYYvgpKk8Q9Y0tstCJwTaZSbqJp30iolTcVI5JPiS+IdvCYxlVryJidOgBprpDFni8OJeBTsIXGRdoU3rNZ5uVwoLcUUL1xjvZZSp0mZZSaoefIc5gNOR0UgBQA/El4mbEld/Jn2P8Q/nyOJLNMTzpdIz8XKMxY5q0TkKQq4tCwUqGSgfvlnhBsfHAGfPJdS1U8vZoSMaRO2lJSCJsoXZayQpCf9KYalHJJqUcQ4xSYghWhGJRpmoytFTtSYm+UjxNjweoaNd24lJm2aRPlSrgMpJIGZSyV/KPQxl7fZklTkVObdPUUjUdmrWbVZF2NSSsy7y0JT4iliFhPEsSQMyBBG1SoxT7ZRdj5gWZlmJP8AM35YdnWkEKFM1IP/ANaYs7qSN9KDRlbizj/LmeIs15KDhkrB3ik2JsxSbRdUWVLIUlSS3AoWk8DRQ6xqbYklHfqUoIKmmNMCEy1LFxeXgpfSHxvAEYHXkm6KqlYCVZ1EuHwYqElJIJVcmO+A7y7Mc5AmoqDicSd9S0XgXCpsqURfF00DqvJmIHnNLOzRE7lKwyhKdiCT3qzX+VOGISWUmXkPxkioMTrPLKiRcWb5YmXZgLpWoomEqIf/ADQJnRJxxjRlhb4mHGWpSlMyjOXdUVAJqFISAJ6W5f04QazIKmWhCqhJ3bMKveXLqQ4ZSVpIehWnw4kK5oPjWpLgBV60y5akhYuLJSm8p0TEAuC384sSzQ97ygSEX3xCJy2UqY9bygk3LQODAN4awUGK3TqEpUaBwDPkoJpfRQJUqqe8ScC0pRYYwCaStUm4q8ChibylOUkAF1DEoKScomiUq66EzEBkkfypcsMXUhLrYOlaVJI/91NM4gi1kIvBbsq6l5yJjpWLwICAwZruJO6+bwvnVxYbG+Sz7Ozky54fA3kq6KSRFNZprpqcq6yg+x5qUzAV4ByfIExAsym6w5/Et1JCn8il7WWqFa+YIDrWqxHkGDx2DlijkdhRZRXJHtrXnDljKGy8PIa9ocrCATVpoPF07I0ySyq+FnTw6eRp0aLiw7oc49IoLfO7tll7mBON05FscKFuA5Rf7NmomJBcYCoLgjiCMRzjlKL6Z1L+UGNoJDPSI1qlhSSlWCgQfPGDLQ1PiGTE0MUkWzPK2eq2WY2Yh7VYknuznOkHAD+pBo3AiKDYFvVJBpfQvcmyzS8kFx/tUHJSrIvzEau3Spl5M2Qq5aJRdKgMf6SDj0zwhitnItyZtosyAicljaLOKMa78sGpSWPFmMYnaZEuAFosxSlMxJvyVvcmdMULH4JgfAsDUpcO0WbhGh2Xs2VZpRUtYvLSL5JBSQME3XurSHPPgRSKaebOskSpgR/TNe4f9q6lI5TP7s4UfjJ+wYi2l7isM9cpaZsotNlqvIPPMEZpIoRweLTbOz0zrlsswJlzS8xIr3Sx4kq4Vz4MYrbdZFoO+hSRiCzgjiFChfkYLsTbMyxrWqWy5U1hOlnBQ/MkjwrAJYjoXEEjT4ZmX2i82HsydLvmZdaYm6uUsPeTixIO4oM4UKpNWNREK37Pu3jLJXLBYmhUg8F3aDkoULeUW86230JuqBlGl8MCTiErH4FexyiPOtAlbzlJAo3Dg2Y5GkB9STdMJ4JdGdtqn9mzxf26RzY21F2W0InyzUH14g+VfKHzZ8iYTjJJzAdGNN13T5U5CATbGogh0q/qQoKHtUeYEMR6BM3EyyybTM7xJuhYBTdOIJvFApgFOR/uUMhAtm3+9XJkmXMS2/3gJlqB/BgXURix4F8IrOxu0lSr8uYHQWxBdIrvIzBBbpF/N2t/D3yd9CzeEwCoJA8YGI5jDzgFuDdPk3SkqorNqWVUtZCjMCAQSrvkICUncW6iOB7wGjlFGJIgPeJUCFhCgxC0nvpqhQImgYILDujhxoHeBWu2KWskl1KGNCkpyDVAT8w2XtBSSCsLa8All3QN0pVcISXBBdjV5aC4aD4sl9mJwrot5KTUkLcOFqlyEpck93NL4kXrkzEkhB8TiFMVUias+FTlVpFbzImumUCrdUELd6XzVOER5S5RYq7qYEgnwzpkxQDJmAhTJdUkJ3WqoGimeJkhK00JWBS8UoQhJZ0LLhgyklMwF/8ATFcRBwJxMsLNUIC1EsUSFKurUtl/5pJ3Z4QrAUJNGeK+3LUEIKkrTfWpaUqQlLUDgBOACiaY1iRbZ4uKSpSTfooLnLmAEAIX/kijouLxxLsHJit2ta5cohBCLyQRckklK1kutYvE3UqVmTWmMYnFtUuzUZJcsYV3U/1Lw6Uc/A8zDZZwiHLWpZK1eI+3ADlEyUI6+pr+jjp9s5uzm9Wdros7Nhr5iS8R7KKRIhoVYo4Y6IUQor0YRxRx1qkJCsNawi32R2dm2lCpktUsJSq6b6rtWfgRnAW0uWGSsobVZwtJSQ7jDrw4NrOMnKts+xzLtVIJwwfmn8quIw4iPUT2UnCYiUFSSqYFkMskC6xLlqY084zFq2YLQUoYOtQSHdnJYPwxFcRzwhXLjUuYjOPI48MLsvtJKnskKZbeBVFemCv+PpFu4Jx10MUVv/wktYJAm2RuC5xCh53KxUSNn7SkIsjTFK/i7xkyrveF0lIIWmYlk+IcRi5DQnTGVNGuVL3n566xV7R2W8wTUKMuanwrSSD6ivmPN4rdv7StNjmGVN/g1zB4u5M9kngbsxCX5AQXY+z9pW6zzbRI7oS5RUDTfUUpCjcKkrJLHIitItqyeaCztopmDu7XekrBfvEJvoJ4qQKueKPMPFfO2XMxl3ZyR+KSoLHmPGk9RANm9kbZa5E61XgZckm+kreZRIVup8IocyMMOI7ZsK0SUWee4SLQlRlXVFSwEFIN50hlOoMx4xmGB9RJPNH+wFNqmyiyVLRyqPbDOOG2z14C+eUpJ97vzF/2l2Bb9nhCp8874UxQsq8LOC4DFlc8+EQ+0OxZ9mmmRaJhWoAKN1ZKWVhiB8QeOs5fCAy2EvlkXZe1VSHTMulOHdJCSoem6B/Sp34CHzbbKmYKVLPBQJHpinycdI0Q7IiZKsIky5cpc6VNUpapqrq7hQzggiXQmgxflE6xf4bzUzJSp4kTpJmXFIROVvOCwvBLprVwcoj1Id3TItqXVcGAXJWcAFc0kH2d/aBKlqH4Veh+0Wu1dkpTOmpCboTMmAJCiWAUQA+JbBzABYOLnqYItSf6MPZj+yHKtk1KgoLUCMHL04NWLSxbfUksoY/hOB6H6QJNmAwEE/hgaNGpfx8ZLnsqO7KL/RJKkGstRSC5Msux6PUeVIl/+ISrqXBSU+K6KcgLrkV6RVqsRZgogDI1A6PUeRhS7NOFUlJ5t7wjPQyL4HI7kGFnWpBU6FBJd9yYmnQHDyMdnW+YPAok4lZIAwY1LOSkkUji7PNU19Q8hU+eJjgsCQ143utAPTLrB8WpOuUBybMb4ZGXbpiw3eKVxIcANSmZpDrLZGrEsSg+FBlEmSjTR0sWCMFfyIzySmOky4lSE1hktDxLs8usFsGTJCWEEhAQmiGRQoUKIQrkJpG47Iy1KsM4IkInkzh/LUQAd1Na0pGHlnWvfyiSicQN0kY55096wvNWqDxdM2+yLFMRb5Sl2ZFnCpcwBKCkhV0VO6cd4CsZuR2ctMiZJXNlFKROlAm+g1K0tRKnx5ekVy5qvzKo7VOFPp8QOYtR/EojqfLPXpGVFou0bntLsubNmTgnZkiYFuBOKpd4uGvMTiOfCI1i23Ksdk2eVIJvImJvgncQ6b5Gd6qW5AxiJi15LX/cr7xEUo0BJYYB8OkUsF9l+p9He2Gx50icpF6WUl1pmJkSQVpVUKKgip4849B2bPkWJFgkz7UqXMQkrXLEsqEwzQ2+UpZLOY89mKJYEktg9afSEtN6qq8yXMX/AOaJPWkbXZkk7Ks1sCEi4i3o3clSlJQ4rjuFuoiba9gSu+2VLQQqzyUWia5wuJMtSHetHTjwjz5RUQxUojN1Ev1cwkhTAXlMA3iOByxwLe0a9H9mfM2u3jZ7dYbUJM9U9cuYbQAqWpBSlVClLgOLr/WF267JWq0WxU2VKvIKEAG8gVArQqB0YxcqUQ7OHFWJryPKJKpy38a/7j94tY3F+1lOSfZq09nf4yRsyW7ITJnKWc7oVLDJyvFxjEyz7OtSbXZXs/cWSVMaWgLQWcEXlXVEqWeNWjCJUoMylBv6jQetP0h/eLzWr+4/eJ6b+y/NfQDbUv8A9RPp/rTf+9URBJieJBPH7w4ywMoMnSoGQDKDQkyhwiWZVY4ZUXZALR0ARaHs/aBKE7uld2cC6SSON0F7vMj2gKNmTbt/u13PzXS2sIx6kfs34S+iEQ+UDmSOUTpcvhhBggBs+uso1ZhlcmzQdMkRIZ8Y60WVYxCWibIlt9YDLREgRRVj7utapDYeaj9v3akMiEETChGFFlFbLP0iQmI8uDp19tfSAsKOOvr8azWsPXXOEcIShj5694os62usMXJB+kEI8sda5Q4B3pGkUQFSOFIGEU194thKpDv4cZxqyFYiUcqxLRZczrTxOk2V28tGLexbIKsA/P7Ue8G6YYxiWRIuMW+jOrsx4Zc6QAyI1tp2DMBACSQ1XH1zzxiomWY4H+0O/pEjkTI4tdlTJsxU+TDPPlSDyrNRz9tfrFiLMxAFS/X4rFnZtnocMF7wo7M/CpdsOfCMZM8Yds1jxSn0UHcj0wgSpTxoZEhIAXcQVc2KatdZKs+DiphiLElZ3yJYZwTeNBxByyFXw4QFb2NsO9KaRnFSItNj7KCmmqSZksHeQlJLDitVBTNIctXCCTLAlxvmuAKFAsxOAchThmbzjTbHCkyyEhBJKmSJZSEmgYOT+Gp9ozs7UfCosvDrtO5Ibs69NWpMpRSmWxVfXuB3AAQMnDthTpBUbNMycQqcg92zypJIvY/5pd7r1AHCGJ2xcl90JagWaiSbjUYVdQp8xFFvCSkzO8IvEqSEAFVMKBJT0J9cudFrj7HWpcsFtrZqADM/hkhLFt5SAsqq5KCT/ccxSMnaLItCUqWGSrwqcVzDVf1je2membIPcywLMU3SlRuUG6UgYhmYKFHweKXbaRJAQiTLWAjuwqYao/KUpZr1aqDOwcw5gzyjLx7FsuKMo3VGYu69fvBZMgqICUlSjgAHJ8uHpBzJbn0rGm7GhUuYUqZJmDdvAgul6VHnHQy5VCNiOLE5srLH2atC/wDTCea1AY8g59obadjzpRIUhyAHKDeFaYtTzbDnG2ts6YuiE3iMd5khsa5kmICpgA3lEKIdQJwp4RwA5O/Exz5b8ovocjpxa7MrZbFfSTebg+B4YHhERSakOCQTUGnlyiadi2pfeLkEd2p/5ZU14DNOXxFbJs6kbqgQRi/1xhzBm9RsXz4VjSHERyHhPLR17wyGhUrUEe30/SJCdaMRUHWukSEmh6HXx7wFhQqQ7DPWvmNT2e7Gqny+8mL7tKmuAByRmog0HKIXY7ZSbRaLswAoSCopLsQDSmBDmoMergQvlyNcINCF8szErsRJA8RJrUgZhsBnEPanYxIQ8tSiebepbz9Y2kKALJJPsJ4I8dtNluKKXfmxB5hjwiZZrCVEXSCDqqft+kaTtLstLFaUpdx+FjxLcyfWH9mbC7K4ap+3CDvN7LBLH7qJux9hIQApYClNnUDPPnF0I7CaEZScuWMpJDSl8Yzm3tlOSoDHFvtoxpIj26XeRk4wfjFwm4sqStGEskmrG4kEsXO9yArXA1qcIUwFipTEKH4UhgATRWLGuXOhg01bFcsJFQQ7VADu54NwIwgNoZW+SlgsG6wId6u5bmxOZgO1fnyN61eHAS4VMo3qjeUlgKgAfioA1QCCeEDTfupRfSSpgng5LFiSCMWDE8aRwzgpV5kgndSpJJcl8XAXdORZi4LVgKrWCe8N1K1Zp4Z4EAVA6Qug41aQkh3AQQp3cKYtdcEFLMesWvZfZM1KVTllSApihClBTgjxKao6cordpITNWO7SopLE3lFqVKbxLHEcR0xi1sFumCxm8hRVW4lJLXX3RfJJCRxPlBqXgBm35CnLkTETBaBMllg8wOcqlJu0Y8cWEQ1bJVPQSFpKKgKQ+H5qsxPnUGJm1NnWcSriph74KcqvuqXeU6qmqZWP0ECnT0y7QgAKUiVLTVO8wqQoNR6Z4vGflIifdEWz2BJlyBOUsSUqX/KGCkgDH8R3jg+BNIv9pbHscshUxLi6QUupSUvULukm6QxAVk5ipt1jl2q1J/mqurkX0XcFm8Q2TqAamVIZtu2osstEqTLV3t1F6aUpLhNP5hKrxUQ+RGNRB4RadLsFOV8sq9hz0y7RLW7oCiAf6agKb3Mb6ZOQuWlRKSFFKgUkNU0Y6xjKdiTL75IUXmEKZN2mALp9CPKLnaez5k5SlomqloYBCUoCgSHdShgQrBg1Bi8MbL9wvhXBLVZJ4nJ7goEgj+YlRO6cigNV8CHAoDANuJQmWqXN3gagFNS1aED6w2bazuhKpkstvFgSWxBJFCH4AxV7PTO/iFLmT5ipKEA3VEVJcZAUp+8KOUXx9DKjJcmkUywm4brJdJSMuDcOTekY/bGx5ilzFLtCVkVCSm7TFhUh+XvFzJmzjfmSrgSaJCsmzDczGMt+0Z9+ZJWEHe3lMSetYNrOTncAeZRUakBPHrm8NjiUsB0EOaO0coqU61rCCy/trOApVTy18QRJr669oGEPRv8ADKSLs1b5pF3hQlznm3rG5jCf4b21ICpf4ion2jdPHPy/mxqH4nYUKIVv2nLlUWoBRDhOfpGDRTdqrQEpI3qjm3p5aeJPZsjugBzjM9o9qCYQxLirfWkXPZa0i6Q4xgk4NYzMZe6jRwoUcMKhDsAti2QSfeDRQdoNrhIKEmvHh+sahFydFN0jM7QXfWSwc4cHyJfJ+OUIjdW11wC4SwIYeIEOkpxpyEQjMYgnDgcw9Q+Io1YL/GEXgkJSS7X3W39PqzHKuMG2sEpJOJNbNGLfkOmTr1AuYFlnBUEs4DF8gArjHJ8xc1d4hVWIS4Ds7CgbIxFtcwFV8BKWuXUlIq4Dk3SyjQ4tQvHLRNUslyQkmiQQW5Ow5wDHqzkMZNmETv8AG37ig6lF7/eJdJLi6U1ZsSzM4FI1tm2Me4lqNomJ7xAcMCzhzdJ3gSKYnlGOcchT9tc4Mi1EMlXeEPRRWpQlDDdSSySMaD2hmeqow4QrHYc5cujR9oLBeR3n8qUSN4zSL+TOXbB8CYh2acVJVLN2UsS6lFL5FA4DO4cjzhto27Zu6KLxmTJ7uZjOkANvUZOD3RnAOyNkBSZktZlCWO7Ba+FDH8XHGho8IuLTuhyMvbRIk2gd2JczuZaQLqULWUldHdIAusSQeLxX9qZ8ta5KAlayiWwUVHFTVJJdRpnHLXaQtU2SWAUskqWbqath+XpEC4xLzO8agWSd4Jw8oZ1sFytgNjL4x4F3i0B0KIU1Djy+vvHpdi2nLnIC0KB3QSkHwvkoZFwR5R5qoY+f04Z6MG2Tbu4mElxLU14Nwe6afrjDe1hco+Ue0KYMlPxZptuSbkmctM6YFKNMLqSogMAU+HrxiLZ7NKs12csqS3jJUSF5C8HYkHAnBzxhsm2ytoKNnBWhISFkgAFTHAdDXCKPtKiYharOWKSxvcQ3DCObjwznJKjoSyxjFuz0WyS03LwHjrgxbL5jzvbMoJtEwAZj4iXsntTOlIMuYDNYAS1uxGTK4j3ismLK1FasVFyY6Gtgljm7Ec+VTjwMUnWjHDnCaOu2X35w+KFIg01rQgoOta9YDLMFRrXCBhCZYrUZakqSSFJL48Pp949B2X25QQBOSX4pr1ccOjx5qjWUSEqgc8cZdm4TaPS7V26khJMtC1q4Fk+b1jKbY25MnqWTRKmATeJa7ypUkg4RRpMFSXrEjhjHlEeRsKhWuP3f6RYbNtqpSrySz+h66zitIEPSptaaNuNqmYTp2jf2ftKkgMC/CD/+YZejGAQs61z947fMLPVjYX12ay3dpiXuMBhj88OkZqfaFLN5Reg18xGv+mWs/wBoT10eIpxPzygsMSj0Dlkchz61n1+7MUr4+/HpCHtyflwy1nDH9deop0g1GAhz6mreRfP944FafWBb5hpTrHTfXpDleefGvHrln8xKIcHpR6e9KDL2jrZcPNsteWDxwfUef61x+YQOHt8Y+vrnFkGlAVUga17wWXNUjwqUkYkU6OxzyeGKNNdeY0OEOSOHGjfvT1yHWMyimqZcZNO0NCfcnnWlfbHlCPz9i311gnfh85ZenxCbjTL9PfnlFpUUcNXNP3zdvPl6wiHxfHzHFw/MVfKFfzzOvt74w3OLKFICkKC5ZKVjAjEcXHD7Q6dMXMUVzCVqObe0N18+/KEs8vrz9PtzivFXZduqOFIr9B+uvKGn9a/H6w5Zy+fKvpDX4Y8vXyaNGRvnTXvHHhGE0aKKKDoPtrXnAEisFRh6/AgQUKDEhPGI+etfvBZQw1rD5iUSw2viHpVrXSGqp6P6fvDgKevtGkSwwMdf16QN4egxGZCoJ646GuEEBrAHw5j4hyz4uRb5+0VRB/D38sdcoRfqW0/LP0gqZe8Q5oU/KojpNOhHv/8AkRZQ9q8cB89frDRr2hH7+wf6wl56zaIQQ1SE2mhEVaOjB9ZxRDpPvr1/TGE2ccV8iOJL16/T7mIQc+vX1MJta6Qwq+BHWp5D3eIQ6pXH519cI7lr41nDRg+s/tCfHr94sgjr9fv1hGEr6n2jq0t7/SIQaff94RHVuQ6Vx6Q2/DpobnU4+UWQV7WXx09IYo61hX5jqxjyLa9I4vEjmYsoaTChEwoso//Z"/>
          <p:cNvSpPr>
            <a:spLocks noChangeAspect="1" noChangeArrowheads="1"/>
          </p:cNvSpPr>
          <p:nvPr/>
        </p:nvSpPr>
        <p:spPr bwMode="auto">
          <a:xfrm>
            <a:off x="307975" y="-922338"/>
            <a:ext cx="2857500" cy="22479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pic>
        <p:nvPicPr>
          <p:cNvPr id="6152" name="Picture 8" descr="http://www.zemar2000.com.tr/uploads/pages_photo/zemar2000_1381134183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3075" y="404664"/>
            <a:ext cx="2857500" cy="2247901"/>
          </a:xfrm>
          <a:prstGeom prst="rect">
            <a:avLst/>
          </a:prstGeom>
          <a:noFill/>
          <a:extLst>
            <a:ext uri="{909E8E84-426E-40DD-AFC4-6F175D3DCCD1}">
              <a14:hiddenFill xmlns:a14="http://schemas.microsoft.com/office/drawing/2010/main">
                <a:solidFill>
                  <a:srgbClr val="FFFFFF"/>
                </a:solidFill>
              </a14:hiddenFill>
            </a:ext>
          </a:extLst>
        </p:spPr>
      </p:pic>
      <p:pic>
        <p:nvPicPr>
          <p:cNvPr id="6153"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l="6067" t="35367" r="59588" b="30059"/>
          <a:stretch/>
        </p:blipFill>
        <p:spPr bwMode="auto">
          <a:xfrm>
            <a:off x="1331640" y="2968321"/>
            <a:ext cx="6429180" cy="3640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3357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just"/>
            <a:r>
              <a:rPr lang="tr-TR" sz="2000" dirty="0">
                <a:solidFill>
                  <a:schemeClr val="tx1"/>
                </a:solidFill>
              </a:rPr>
              <a:t>Elek analizinin ayrık tanelere uygulanması zorunludur. Çünkü kohezyon ile bağlı olan taneler, bu şekilde elekten geçtiği için boyutları belirtilemez. </a:t>
            </a:r>
            <a:r>
              <a:rPr lang="tr-TR" sz="2000" b="1" dirty="0">
                <a:solidFill>
                  <a:schemeClr val="tx1"/>
                </a:solidFill>
              </a:rPr>
              <a:t>Bu nedenle elek analizi ile 0.074 mm boyutundan büyük tanelerin büyüklük grupları elde edilir</a:t>
            </a:r>
            <a:r>
              <a:rPr lang="tr-TR" sz="2000" b="1" dirty="0" smtClean="0">
                <a:solidFill>
                  <a:schemeClr val="tx1"/>
                </a:solidFill>
              </a:rPr>
              <a:t>.</a:t>
            </a:r>
            <a:endParaRPr lang="tr-TR" sz="2000" dirty="0">
              <a:solidFill>
                <a:schemeClr val="tx1"/>
              </a:solidFill>
            </a:endParaRPr>
          </a:p>
        </p:txBody>
      </p:sp>
      <p:sp>
        <p:nvSpPr>
          <p:cNvPr id="3" name="İçerik Yer Tutucusu 2"/>
          <p:cNvSpPr>
            <a:spLocks noGrp="1"/>
          </p:cNvSpPr>
          <p:nvPr>
            <p:ph idx="1"/>
          </p:nvPr>
        </p:nvSpPr>
        <p:spPr/>
        <p:txBody>
          <a:bodyPr>
            <a:normAutofit fontScale="92500"/>
          </a:bodyPr>
          <a:lstStyle/>
          <a:p>
            <a:pPr algn="just"/>
            <a:r>
              <a:rPr lang="tr-TR" b="1" dirty="0"/>
              <a:t>2.3.2.2. Hidrometre yöntemi</a:t>
            </a:r>
            <a:endParaRPr lang="tr-TR" dirty="0"/>
          </a:p>
          <a:p>
            <a:pPr algn="just"/>
            <a:r>
              <a:rPr lang="tr-TR" dirty="0"/>
              <a:t>Kohezyon kuvveti ile bağlı olan tanelerin büyüklük grupları, elek analizi ile belirtilemez. Böyle tanelerin büyüklük gruplarını belirtmek için aralarındaki çekim kuvvetinin ortadan kaldırılması, diğer bir deyişle tanelerin bağımsız hale getirilmesi gerekir. </a:t>
            </a:r>
            <a:r>
              <a:rPr lang="tr-TR" dirty="0" err="1"/>
              <a:t>Kohezyonlu</a:t>
            </a:r>
            <a:r>
              <a:rPr lang="tr-TR" dirty="0"/>
              <a:t> tanelerin büyüklük grupları, su içindeki düşme hızlarına göre belirtilir.</a:t>
            </a:r>
          </a:p>
          <a:p>
            <a:pPr algn="just"/>
            <a:r>
              <a:rPr lang="tr-TR" dirty="0"/>
              <a:t>Söz konusu yöntem uyarınca belli bir boyuttan küçük tanelerin yüzde miktarı saptanır. Ancak 0.0002 mm boyutundan küçük taneler su içinde çökelmez. Öte yandan 0.2 mm den daha büyük olanlar çökelirken, </a:t>
            </a:r>
            <a:r>
              <a:rPr lang="tr-TR" dirty="0" smtClean="0"/>
              <a:t>türbülans </a:t>
            </a:r>
            <a:r>
              <a:rPr lang="tr-TR" dirty="0"/>
              <a:t>meydana gelir ve tanelerin çökelme hızı değişir. Bu nedenle hidrometre analizi, genel olarak 0.0002-0.2 mm boyutları arasında bulunan tanelerin yüzde olarak miktarlarının belirtilmesinde kullanılır. </a:t>
            </a:r>
            <a:r>
              <a:rPr lang="tr-TR" dirty="0" err="1"/>
              <a:t>Kohezyonlu</a:t>
            </a:r>
            <a:r>
              <a:rPr lang="tr-TR" dirty="0"/>
              <a:t> tanelerin büyüklük gruplarını bulmak için uygulanan tekniğe </a:t>
            </a:r>
            <a:r>
              <a:rPr lang="tr-TR" b="1" dirty="0"/>
              <a:t>hidrometre analizi </a:t>
            </a:r>
            <a:r>
              <a:rPr lang="tr-TR" dirty="0"/>
              <a:t>denir</a:t>
            </a:r>
            <a:r>
              <a:rPr lang="tr-TR" dirty="0" smtClean="0"/>
              <a:t>.</a:t>
            </a:r>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23</a:t>
            </a:fld>
            <a:endParaRPr lang="tr-TR"/>
          </a:p>
        </p:txBody>
      </p:sp>
    </p:spTree>
    <p:extLst>
      <p:ext uri="{BB962C8B-B14F-4D97-AF65-F5344CB8AC3E}">
        <p14:creationId xmlns:p14="http://schemas.microsoft.com/office/powerpoint/2010/main" val="2902817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pic>
        <p:nvPicPr>
          <p:cNvPr id="5" name="İçerik Yer Tutucus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67744" y="4147654"/>
            <a:ext cx="4000000" cy="2740000"/>
          </a:xfrm>
        </p:spPr>
      </p:pic>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24</a:t>
            </a:fld>
            <a:endParaRPr lang="tr-TR"/>
          </a:p>
        </p:txBody>
      </p:sp>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564904"/>
            <a:ext cx="2743200" cy="295275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6056" y="0"/>
            <a:ext cx="3530600" cy="6096000"/>
          </a:xfrm>
          <a:prstGeom prst="rect">
            <a:avLst/>
          </a:prstGeom>
        </p:spPr>
      </p:pic>
      <p:pic>
        <p:nvPicPr>
          <p:cNvPr id="8" name="Resim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4" y="0"/>
            <a:ext cx="1371600" cy="1947672"/>
          </a:xfrm>
          <a:prstGeom prst="rect">
            <a:avLst/>
          </a:prstGeom>
        </p:spPr>
      </p:pic>
      <p:pic>
        <p:nvPicPr>
          <p:cNvPr id="3" name="Resim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40696" y="908720"/>
            <a:ext cx="3441864" cy="1656184"/>
          </a:xfrm>
          <a:prstGeom prst="rect">
            <a:avLst/>
          </a:prstGeom>
        </p:spPr>
      </p:pic>
    </p:spTree>
    <p:extLst>
      <p:ext uri="{BB962C8B-B14F-4D97-AF65-F5344CB8AC3E}">
        <p14:creationId xmlns:p14="http://schemas.microsoft.com/office/powerpoint/2010/main" val="40513555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25</a:t>
            </a:fld>
            <a:endParaRPr lang="tr-T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368" t="37052" r="64632" b="36562"/>
          <a:stretch/>
        </p:blipFill>
        <p:spPr bwMode="auto">
          <a:xfrm>
            <a:off x="1331640" y="1988840"/>
            <a:ext cx="5620067" cy="3089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05564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z="4400" b="1" dirty="0"/>
              <a:t>2.3.3. Tane </a:t>
            </a:r>
            <a:r>
              <a:rPr lang="tr-TR" sz="4400" b="1" dirty="0" smtClean="0"/>
              <a:t>dağılımı</a:t>
            </a:r>
            <a:endParaRPr lang="tr-TR" sz="4400" dirty="0"/>
          </a:p>
        </p:txBody>
      </p:sp>
      <p:sp>
        <p:nvSpPr>
          <p:cNvPr id="3" name="İçerik Yer Tutucusu 2"/>
          <p:cNvSpPr>
            <a:spLocks noGrp="1"/>
          </p:cNvSpPr>
          <p:nvPr>
            <p:ph idx="1"/>
          </p:nvPr>
        </p:nvSpPr>
        <p:spPr/>
        <p:txBody>
          <a:bodyPr/>
          <a:lstStyle/>
          <a:p>
            <a:pPr algn="just"/>
            <a:r>
              <a:rPr lang="tr-TR" dirty="0"/>
              <a:t>Zemindeki tanelerin büyüklüklerinin değişimine, </a:t>
            </a:r>
            <a:r>
              <a:rPr lang="tr-TR" b="1" dirty="0"/>
              <a:t>tane dağılımı </a:t>
            </a:r>
            <a:r>
              <a:rPr lang="tr-TR" dirty="0"/>
              <a:t>veya tanelerin derecelenmesi denir. Zeminde bulunan kum ve çakıl boyundaki yani ayrık tanelerin büyüklük grupları, elek analizi ve ince (</a:t>
            </a:r>
            <a:r>
              <a:rPr lang="tr-TR" dirty="0" err="1"/>
              <a:t>kohezyonlu</a:t>
            </a:r>
            <a:r>
              <a:rPr lang="tr-TR" dirty="0"/>
              <a:t>) tanelerin de su içinde çökelme yani ıslak analiz yöntemine göre büyüklük grupları, yukarıda açıklandığı şekilde belirtilir.</a:t>
            </a:r>
          </a:p>
          <a:p>
            <a:pPr algn="just"/>
            <a:r>
              <a:rPr lang="tr-TR" dirty="0"/>
              <a:t>Zemini meydana getiren tanelerin büyüklüklerinin değişimi şekil ile gösterilerek belirgin bir duruma getirilir. Elek ve ıslak analiz yöntemlerine göre bulunan daha ince </a:t>
            </a:r>
            <a:r>
              <a:rPr lang="tr-TR" dirty="0" smtClean="0"/>
              <a:t>tanelerin </a:t>
            </a:r>
            <a:r>
              <a:rPr lang="tr-TR" dirty="0"/>
              <a:t>yüzde miktarı, bu koordinatın eşit aralıklarla bölümlendirilmiş olan ekseni ve tanelerin çapı da logaritmik eksende alınır. </a:t>
            </a: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26</a:t>
            </a:fld>
            <a:endParaRPr lang="tr-TR"/>
          </a:p>
        </p:txBody>
      </p:sp>
    </p:spTree>
    <p:extLst>
      <p:ext uri="{BB962C8B-B14F-4D97-AF65-F5344CB8AC3E}">
        <p14:creationId xmlns:p14="http://schemas.microsoft.com/office/powerpoint/2010/main" val="983525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675292"/>
            <a:ext cx="5881340" cy="419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İçerik Yer Tutucusu 2"/>
          <p:cNvSpPr>
            <a:spLocks noGrp="1"/>
          </p:cNvSpPr>
          <p:nvPr>
            <p:ph idx="1"/>
          </p:nvPr>
        </p:nvSpPr>
        <p:spPr>
          <a:xfrm>
            <a:off x="457200" y="260648"/>
            <a:ext cx="7620000" cy="6140152"/>
          </a:xfrm>
        </p:spPr>
        <p:txBody>
          <a:bodyPr/>
          <a:lstStyle/>
          <a:p>
            <a:pPr algn="just"/>
            <a:r>
              <a:rPr lang="tr-TR" dirty="0" smtClean="0"/>
              <a:t>Bu şekilde </a:t>
            </a:r>
            <a:r>
              <a:rPr lang="tr-TR" dirty="0"/>
              <a:t>verilen </a:t>
            </a:r>
            <a:r>
              <a:rPr lang="tr-TR" dirty="0" err="1"/>
              <a:t>histogram</a:t>
            </a:r>
            <a:r>
              <a:rPr lang="tr-TR" dirty="0"/>
              <a:t>, frekansları gösterir. Zemini meydana getiren tanelerin büyüklüklerinin </a:t>
            </a:r>
            <a:r>
              <a:rPr lang="tr-TR" dirty="0" smtClean="0"/>
              <a:t>değişimini göstermek </a:t>
            </a:r>
            <a:r>
              <a:rPr lang="tr-TR" dirty="0"/>
              <a:t>için elek ve ıslak analiz yöntemlerine göre bulunan belli bir boyuta eşit ve daha küçük </a:t>
            </a:r>
            <a:r>
              <a:rPr lang="tr-TR" dirty="0" smtClean="0"/>
              <a:t>olan </a:t>
            </a:r>
            <a:r>
              <a:rPr lang="tr-TR" dirty="0"/>
              <a:t>bütün tanelerin yüzde miktarı, aritmetik koordinatın eşit aralıklarla bölümlendirilmiş ekseninde ve bu tanelerin çapı da, logaritmik eksende alındıktan sonra bu noktalar </a:t>
            </a:r>
            <a:r>
              <a:rPr lang="tr-TR" dirty="0" smtClean="0"/>
              <a:t>birleştirilir. </a:t>
            </a:r>
            <a:r>
              <a:rPr lang="tr-TR" dirty="0"/>
              <a:t>Buna tane dağılım eğrisi veya grafiği denir.</a:t>
            </a:r>
          </a:p>
          <a:p>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27</a:t>
            </a:fld>
            <a:endParaRPr lang="tr-TR"/>
          </a:p>
        </p:txBody>
      </p:sp>
    </p:spTree>
    <p:extLst>
      <p:ext uri="{BB962C8B-B14F-4D97-AF65-F5344CB8AC3E}">
        <p14:creationId xmlns:p14="http://schemas.microsoft.com/office/powerpoint/2010/main" val="7042074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pPr algn="just"/>
            <a:r>
              <a:rPr lang="tr-TR" dirty="0"/>
              <a:t>Tane dağılım eğrisinin karakteristiği, zeminin birleşimindeki tanelerin büyüklüklerinin değişimini gösterir. Zeminin fiziksel özelliklerine en çok etki eden tanelerin büyüklüğüne göre zeminler, mühendislik yönünden </a:t>
            </a:r>
            <a:r>
              <a:rPr lang="tr-TR" b="1" dirty="0"/>
              <a:t>yeknesak</a:t>
            </a:r>
            <a:r>
              <a:rPr lang="tr-TR" dirty="0"/>
              <a:t> </a:t>
            </a:r>
            <a:r>
              <a:rPr lang="tr-TR" dirty="0" smtClean="0"/>
              <a:t>veya </a:t>
            </a:r>
            <a:r>
              <a:rPr lang="tr-TR" b="1" dirty="0"/>
              <a:t>iyi derecelenmiş </a:t>
            </a:r>
            <a:r>
              <a:rPr lang="tr-TR" dirty="0"/>
              <a:t>olarak gruplandırılır. Değişik boyutlu tane bulunduran zeminler iyi, tek boyuta yakın tanelerden meydana gelen zeminlerde yeknesak veya kötü derecelenmiş olarak </a:t>
            </a:r>
            <a:r>
              <a:rPr lang="tr-TR" dirty="0" smtClean="0"/>
              <a:t>belirtilir. </a:t>
            </a:r>
          </a:p>
          <a:p>
            <a:pPr algn="just"/>
            <a:r>
              <a:rPr lang="tr-TR" dirty="0" smtClean="0"/>
              <a:t>Zemini </a:t>
            </a:r>
            <a:r>
              <a:rPr lang="tr-TR" dirty="0"/>
              <a:t>meydana getiren tanelerin büyüklük bakımından gösterdiği değişiklik diğer bir deyişle tane dağılım eğrisinin karakteristiği, </a:t>
            </a:r>
            <a:r>
              <a:rPr lang="tr-TR" b="1" dirty="0" err="1"/>
              <a:t>effektiv</a:t>
            </a:r>
            <a:r>
              <a:rPr lang="tr-TR" b="1" dirty="0"/>
              <a:t> çap</a:t>
            </a:r>
            <a:r>
              <a:rPr lang="tr-TR" dirty="0"/>
              <a:t>, </a:t>
            </a:r>
            <a:r>
              <a:rPr lang="tr-TR" b="1" dirty="0"/>
              <a:t>yeknesaklık katsayısı</a:t>
            </a:r>
            <a:r>
              <a:rPr lang="tr-TR" dirty="0"/>
              <a:t> ve </a:t>
            </a:r>
            <a:r>
              <a:rPr lang="tr-TR" b="1" dirty="0"/>
              <a:t>eğrilik katsayısı</a:t>
            </a:r>
            <a:r>
              <a:rPr lang="tr-TR" dirty="0"/>
              <a:t> olmak üzere üç parametre ile belirtilir.</a:t>
            </a:r>
          </a:p>
          <a:p>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28</a:t>
            </a:fld>
            <a:endParaRPr lang="tr-TR"/>
          </a:p>
        </p:txBody>
      </p:sp>
    </p:spTree>
    <p:extLst>
      <p:ext uri="{BB962C8B-B14F-4D97-AF65-F5344CB8AC3E}">
        <p14:creationId xmlns:p14="http://schemas.microsoft.com/office/powerpoint/2010/main" val="13441866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260648"/>
            <a:ext cx="7825680" cy="6480720"/>
          </a:xfrm>
        </p:spPr>
        <p:txBody>
          <a:bodyPr>
            <a:normAutofit lnSpcReduction="10000"/>
          </a:bodyPr>
          <a:lstStyle/>
          <a:p>
            <a:pPr algn="just"/>
            <a:r>
              <a:rPr lang="tr-TR" b="1" dirty="0" err="1"/>
              <a:t>Effektiv</a:t>
            </a:r>
            <a:r>
              <a:rPr lang="tr-TR" b="1" dirty="0"/>
              <a:t> Çap (D</a:t>
            </a:r>
            <a:r>
              <a:rPr lang="tr-TR" b="1" baseline="-25000" dirty="0"/>
              <a:t>10</a:t>
            </a:r>
            <a:r>
              <a:rPr lang="tr-TR" b="1" dirty="0"/>
              <a:t>): </a:t>
            </a:r>
            <a:r>
              <a:rPr lang="tr-TR" dirty="0"/>
              <a:t>Bir zemindeki tanelerin ağırlıkça % 10 unun sahip olduğu en büyük çap, </a:t>
            </a:r>
            <a:r>
              <a:rPr lang="tr-TR" dirty="0" err="1"/>
              <a:t>effektiv</a:t>
            </a:r>
            <a:r>
              <a:rPr lang="tr-TR" dirty="0"/>
              <a:t> olarak belirtilir. Tane dağılım eğrisinden bulunan bu çapın düşük olması, zeminde oldukça fazla miktarda ince tanelerin bulunduğunu gösterir. Buna karşılık </a:t>
            </a:r>
            <a:r>
              <a:rPr lang="tr-TR" dirty="0" err="1"/>
              <a:t>effektiv</a:t>
            </a:r>
            <a:r>
              <a:rPr lang="tr-TR" dirty="0"/>
              <a:t> çapın yüksek olması zeminde az miktarda ince tanelerin bulunduğunu belirtir.</a:t>
            </a:r>
          </a:p>
          <a:p>
            <a:pPr algn="just"/>
            <a:r>
              <a:rPr lang="tr-TR" b="1" dirty="0"/>
              <a:t>Yeknesaklık Katsayısı (C</a:t>
            </a:r>
            <a:r>
              <a:rPr lang="tr-TR" b="1" baseline="-25000" dirty="0"/>
              <a:t>u</a:t>
            </a:r>
            <a:r>
              <a:rPr lang="tr-TR" b="1" dirty="0"/>
              <a:t>):</a:t>
            </a:r>
            <a:r>
              <a:rPr lang="tr-TR" dirty="0"/>
              <a:t> Bir zemini oluşturan tanelerin ağırlıkça % 60 </a:t>
            </a:r>
            <a:r>
              <a:rPr lang="tr-TR" dirty="0" err="1"/>
              <a:t>ının</a:t>
            </a:r>
            <a:r>
              <a:rPr lang="tr-TR" dirty="0"/>
              <a:t> sahip olduğu en büyük çapın, </a:t>
            </a:r>
            <a:r>
              <a:rPr lang="tr-TR" dirty="0" err="1"/>
              <a:t>effektiv</a:t>
            </a:r>
            <a:r>
              <a:rPr lang="tr-TR" dirty="0"/>
              <a:t> çapa oranına yeknesaklık katsayısı denir.</a:t>
            </a:r>
          </a:p>
          <a:p>
            <a:pPr algn="just"/>
            <a:r>
              <a:rPr lang="tr-TR" dirty="0"/>
              <a:t>Yeknesaklık katsayısının yüksek olması, zemindeki tanelerin küçükten büyüğe kadar iyi bir şekilde dağıldığını yani zeminin iyi derecelendiğini göstermesinin yanında, en büyük tane boyutu ile ilgili bilgide verir. </a:t>
            </a:r>
            <a:endParaRPr lang="tr-TR" dirty="0" smtClean="0"/>
          </a:p>
          <a:p>
            <a:pPr algn="just"/>
            <a:r>
              <a:rPr lang="tr-TR" b="1" dirty="0" smtClean="0"/>
              <a:t>Eğrilik </a:t>
            </a:r>
            <a:r>
              <a:rPr lang="tr-TR" b="1" dirty="0"/>
              <a:t>Katsayısı (</a:t>
            </a:r>
            <a:r>
              <a:rPr lang="tr-TR" b="1" dirty="0" err="1"/>
              <a:t>C</a:t>
            </a:r>
            <a:r>
              <a:rPr lang="tr-TR" b="1" baseline="-25000" dirty="0" err="1"/>
              <a:t>c</a:t>
            </a:r>
            <a:r>
              <a:rPr lang="tr-TR" b="1" dirty="0"/>
              <a:t>): </a:t>
            </a:r>
            <a:r>
              <a:rPr lang="tr-TR" dirty="0"/>
              <a:t>Zemindeki tanelerin büyüklük bakımından gösterdiği değişimin belirtilmesinde kullanılan bu katsayı, tanelerin ağırlıkça % 30 unun sahip olduğu en büyük çapın karesinin </a:t>
            </a:r>
            <a:r>
              <a:rPr lang="tr-TR" dirty="0" err="1"/>
              <a:t>effektiv</a:t>
            </a:r>
            <a:r>
              <a:rPr lang="tr-TR" dirty="0"/>
              <a:t> çap ile yeknesaklık katsayılarının çarpımına bölünmesi ile elde edilir.</a:t>
            </a:r>
          </a:p>
          <a:p>
            <a:pPr algn="just"/>
            <a:r>
              <a:rPr lang="tr-TR" dirty="0"/>
              <a:t>Yeknesaklık katsayısı 4-6 arasında ve eğrilik katsayısı da 1-3 olan zeminler, iyi derecelenmiş olarak belirtilir</a:t>
            </a:r>
            <a:r>
              <a:rPr lang="tr-TR" dirty="0" smtClean="0"/>
              <a:t>.</a:t>
            </a:r>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29</a:t>
            </a:fld>
            <a:endParaRPr lang="tr-TR"/>
          </a:p>
        </p:txBody>
      </p:sp>
    </p:spTree>
    <p:extLst>
      <p:ext uri="{BB962C8B-B14F-4D97-AF65-F5344CB8AC3E}">
        <p14:creationId xmlns:p14="http://schemas.microsoft.com/office/powerpoint/2010/main" val="1446651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lnSpcReduction="10000"/>
          </a:bodyPr>
          <a:lstStyle/>
          <a:p>
            <a:pPr algn="just"/>
            <a:r>
              <a:rPr lang="tr-TR" dirty="0">
                <a:latin typeface="Verdana" panose="020B0604030504040204" pitchFamily="34" charset="0"/>
                <a:ea typeface="Verdana" panose="020B0604030504040204" pitchFamily="34" charset="0"/>
                <a:cs typeface="Verdana" panose="020B0604030504040204" pitchFamily="34" charset="0"/>
              </a:rPr>
              <a:t>Yerkabuğunun zemin olarak belirtilen katmanı, kendine özgü mekanik özellikleri nedeniyle birçok inşaat malzemesinden önemli derecede farklılık gösterir. </a:t>
            </a:r>
            <a:r>
              <a:rPr lang="tr-TR" b="1" dirty="0">
                <a:latin typeface="Verdana" panose="020B0604030504040204" pitchFamily="34" charset="0"/>
                <a:ea typeface="Verdana" panose="020B0604030504040204" pitchFamily="34" charset="0"/>
                <a:cs typeface="Verdana" panose="020B0604030504040204" pitchFamily="34" charset="0"/>
              </a:rPr>
              <a:t>Genellikle inşaat malzemelerinin özelliği, yapıların hizmet süresi boyunca değişiklik göstermez. Ancak zemindeki suyun miktarı, mekanik özelliklerine önemli derecede etki eder.</a:t>
            </a:r>
          </a:p>
          <a:p>
            <a:pPr algn="just"/>
            <a:endParaRPr lang="tr-TR" dirty="0" smtClean="0">
              <a:latin typeface="Verdana" panose="020B0604030504040204" pitchFamily="34" charset="0"/>
              <a:ea typeface="Verdana" panose="020B0604030504040204" pitchFamily="34" charset="0"/>
              <a:cs typeface="Verdana" panose="020B0604030504040204" pitchFamily="34" charset="0"/>
            </a:endParaRPr>
          </a:p>
          <a:p>
            <a:pPr algn="just"/>
            <a:r>
              <a:rPr lang="tr-TR" dirty="0" smtClean="0">
                <a:latin typeface="Verdana" panose="020B0604030504040204" pitchFamily="34" charset="0"/>
                <a:ea typeface="Verdana" panose="020B0604030504040204" pitchFamily="34" charset="0"/>
                <a:cs typeface="Verdana" panose="020B0604030504040204" pitchFamily="34" charset="0"/>
              </a:rPr>
              <a:t>Zeminin </a:t>
            </a:r>
            <a:r>
              <a:rPr lang="tr-TR" dirty="0">
                <a:latin typeface="Verdana" panose="020B0604030504040204" pitchFamily="34" charset="0"/>
                <a:ea typeface="Verdana" panose="020B0604030504040204" pitchFamily="34" charset="0"/>
                <a:cs typeface="Verdana" panose="020B0604030504040204" pitchFamily="34" charset="0"/>
              </a:rPr>
              <a:t>mekanik özellikleri istenildiği gibi değiştirilemediğine göre, yapı temellerinin herhangi bir başarısızlığa meydan vermeyecek şekilde projelenmesi zorunlu olmaktadır. Bunun için </a:t>
            </a:r>
            <a:r>
              <a:rPr lang="tr-TR" b="1" dirty="0">
                <a:latin typeface="Verdana" panose="020B0604030504040204" pitchFamily="34" charset="0"/>
                <a:ea typeface="Verdana" panose="020B0604030504040204" pitchFamily="34" charset="0"/>
                <a:cs typeface="Verdana" panose="020B0604030504040204" pitchFamily="34" charset="0"/>
              </a:rPr>
              <a:t>zeminin mekanik özelliklerinin bilinmesi gerekir</a:t>
            </a:r>
            <a:r>
              <a:rPr lang="tr-TR" dirty="0">
                <a:latin typeface="Verdana" panose="020B0604030504040204" pitchFamily="34" charset="0"/>
                <a:ea typeface="Verdana" panose="020B0604030504040204" pitchFamily="34" charset="0"/>
                <a:cs typeface="Verdana" panose="020B0604030504040204" pitchFamily="34" charset="0"/>
              </a:rPr>
              <a:t>.</a:t>
            </a:r>
          </a:p>
          <a:p>
            <a:pPr algn="just"/>
            <a:endParaRPr lang="tr-TR" dirty="0">
              <a:latin typeface="Verdana" panose="020B0604030504040204" pitchFamily="34" charset="0"/>
              <a:ea typeface="Verdana" panose="020B0604030504040204" pitchFamily="34" charset="0"/>
              <a:cs typeface="Verdana" panose="020B0604030504040204" pitchFamily="34" charset="0"/>
            </a:endParaRP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3</a:t>
            </a:fld>
            <a:endParaRPr lang="tr-TR"/>
          </a:p>
        </p:txBody>
      </p:sp>
    </p:spTree>
    <p:extLst>
      <p:ext uri="{BB962C8B-B14F-4D97-AF65-F5344CB8AC3E}">
        <p14:creationId xmlns:p14="http://schemas.microsoft.com/office/powerpoint/2010/main" val="39132376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z="4000" b="1" dirty="0"/>
              <a:t>2.4. Zeminin Bünyesi (</a:t>
            </a:r>
            <a:r>
              <a:rPr lang="tr-TR" sz="4000" b="1" dirty="0" err="1"/>
              <a:t>Tekstürü</a:t>
            </a:r>
            <a:r>
              <a:rPr lang="tr-TR" sz="4000" b="1" dirty="0" smtClean="0"/>
              <a:t>)</a:t>
            </a:r>
            <a:endParaRPr lang="tr-TR" sz="4000" dirty="0"/>
          </a:p>
        </p:txBody>
      </p:sp>
      <p:sp>
        <p:nvSpPr>
          <p:cNvPr id="3" name="İçerik Yer Tutucusu 2"/>
          <p:cNvSpPr>
            <a:spLocks noGrp="1"/>
          </p:cNvSpPr>
          <p:nvPr>
            <p:ph idx="1"/>
          </p:nvPr>
        </p:nvSpPr>
        <p:spPr/>
        <p:txBody>
          <a:bodyPr/>
          <a:lstStyle/>
          <a:p>
            <a:pPr algn="just"/>
            <a:r>
              <a:rPr lang="tr-TR" dirty="0"/>
              <a:t>Zemini meydana getiren ve şekil ile büyüklük yönünden çok değişiklik gösteren tanelerin dağılımı farklı bir görünüm verir</a:t>
            </a:r>
            <a:r>
              <a:rPr lang="tr-TR" dirty="0" smtClean="0"/>
              <a:t>. </a:t>
            </a:r>
            <a:r>
              <a:rPr lang="tr-TR" dirty="0"/>
              <a:t>Zemin özelliklerine tanelerin boyutu kadar şeklide etki eder. Düz ve yuvarlak tanelerden meydana gelen zemin, köşeli tanelerden oluşan zemin kadar sert bir </a:t>
            </a:r>
            <a:r>
              <a:rPr lang="tr-TR" dirty="0" smtClean="0"/>
              <a:t>durum </a:t>
            </a:r>
            <a:r>
              <a:rPr lang="tr-TR" dirty="0"/>
              <a:t>göstermez. Bununla birlikte </a:t>
            </a:r>
            <a:r>
              <a:rPr lang="tr-TR" dirty="0" err="1"/>
              <a:t>tekstür</a:t>
            </a:r>
            <a:r>
              <a:rPr lang="tr-TR" dirty="0"/>
              <a:t> terimi, genellikle </a:t>
            </a:r>
            <a:r>
              <a:rPr lang="tr-TR" b="1" dirty="0"/>
              <a:t>tanelerin büyüklük karakterini </a:t>
            </a:r>
            <a:r>
              <a:rPr lang="tr-TR" dirty="0"/>
              <a:t>belirtir.</a:t>
            </a: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30</a:t>
            </a:fld>
            <a:endParaRPr lang="tr-TR"/>
          </a:p>
        </p:txBody>
      </p:sp>
    </p:spTree>
    <p:extLst>
      <p:ext uri="{BB962C8B-B14F-4D97-AF65-F5344CB8AC3E}">
        <p14:creationId xmlns:p14="http://schemas.microsoft.com/office/powerpoint/2010/main" val="36158701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b="1" dirty="0"/>
              <a:t>2.4.1. </a:t>
            </a:r>
            <a:r>
              <a:rPr lang="tr-TR" b="1" dirty="0" err="1"/>
              <a:t>Tekstür</a:t>
            </a:r>
            <a:r>
              <a:rPr lang="tr-TR" b="1" dirty="0"/>
              <a:t> sınıfı</a:t>
            </a:r>
            <a:endParaRPr lang="tr-TR" dirty="0"/>
          </a:p>
          <a:p>
            <a:pPr algn="just"/>
            <a:r>
              <a:rPr lang="tr-TR" dirty="0"/>
              <a:t>Zeminler çok büyük bir çoğunlukla kum, </a:t>
            </a:r>
            <a:r>
              <a:rPr lang="tr-TR" dirty="0" err="1"/>
              <a:t>silt</a:t>
            </a:r>
            <a:r>
              <a:rPr lang="tr-TR" dirty="0"/>
              <a:t> ve kil olarak belirtilen tanelerin karışımından meydana gelmiştir. Zeminin fiziksel özelliklerini belirten bu unsurların, eşit miktarlarda bulunması hemen hemen olanaksızdır. Bunun için zeminler söz konusu tanelerin yani katı unsurlarının, miktar olarak gösterdiği farklılığı belirtecek şekilde </a:t>
            </a:r>
            <a:r>
              <a:rPr lang="tr-TR" dirty="0" err="1"/>
              <a:t>tekstür</a:t>
            </a:r>
            <a:r>
              <a:rPr lang="tr-TR" dirty="0"/>
              <a:t> </a:t>
            </a:r>
            <a:r>
              <a:rPr lang="tr-TR" dirty="0" smtClean="0"/>
              <a:t>yönünden değişik </a:t>
            </a:r>
            <a:r>
              <a:rPr lang="tr-TR" dirty="0"/>
              <a:t>sınıflara ayrılmıştır. Bu sınıflardaki bazı zeminlerin, alt sınıflara da vardır. </a:t>
            </a:r>
            <a:r>
              <a:rPr lang="tr-TR" dirty="0" err="1"/>
              <a:t>Tekstürü</a:t>
            </a:r>
            <a:r>
              <a:rPr lang="tr-TR" dirty="0"/>
              <a:t> farklı olan zeminler fiziksel özellikler yönünden farklılık gösterir.</a:t>
            </a:r>
          </a:p>
          <a:p>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31</a:t>
            </a:fld>
            <a:endParaRPr lang="tr-TR"/>
          </a:p>
        </p:txBody>
      </p:sp>
    </p:spTree>
    <p:extLst>
      <p:ext uri="{BB962C8B-B14F-4D97-AF65-F5344CB8AC3E}">
        <p14:creationId xmlns:p14="http://schemas.microsoft.com/office/powerpoint/2010/main" val="27231425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32</a:t>
            </a:fld>
            <a:endParaRPr lang="tr-TR"/>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264" t="26386" r="56736" b="21965"/>
          <a:stretch/>
        </p:blipFill>
        <p:spPr bwMode="auto">
          <a:xfrm>
            <a:off x="633794" y="548680"/>
            <a:ext cx="7539706" cy="561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44947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z="4000" u="sng" dirty="0">
                <a:hlinkClick r:id="rId2" action="ppaction://hlinkfile"/>
              </a:rPr>
              <a:t>Zeminin </a:t>
            </a:r>
            <a:r>
              <a:rPr lang="tr-TR" sz="4000" u="sng" dirty="0" err="1">
                <a:hlinkClick r:id="rId2" action="ppaction://hlinkfile"/>
              </a:rPr>
              <a:t>tekstür</a:t>
            </a:r>
            <a:r>
              <a:rPr lang="tr-TR" sz="4000" u="sng" dirty="0">
                <a:hlinkClick r:id="rId2" action="ppaction://hlinkfile"/>
              </a:rPr>
              <a:t> sınıfının belirtilmesinde kullanılan </a:t>
            </a:r>
            <a:r>
              <a:rPr lang="tr-TR" sz="4000" u="sng" dirty="0" err="1">
                <a:hlinkClick r:id="rId2" action="ppaction://hlinkfile"/>
              </a:rPr>
              <a:t>abak</a:t>
            </a:r>
            <a:endParaRPr lang="tr-TR" sz="4000"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33</a:t>
            </a:fld>
            <a:endParaRPr lang="tr-TR"/>
          </a:p>
        </p:txBody>
      </p:sp>
      <p:pic>
        <p:nvPicPr>
          <p:cNvPr id="11266" name="Picture 2" descr="http://www.todayshomeowner.com/wp-content/uploads/2010/11/diy-soil-jar-test-8.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38325" y="1952625"/>
            <a:ext cx="4857750" cy="40957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447" y="1556792"/>
            <a:ext cx="2736751" cy="2281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17659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pPr algn="just"/>
            <a:r>
              <a:rPr lang="tr-TR" b="1" dirty="0"/>
              <a:t>Tın:</a:t>
            </a:r>
            <a:r>
              <a:rPr lang="tr-TR" dirty="0"/>
              <a:t> Yaklaşık olarak aynı miktarlarda kum, </a:t>
            </a:r>
            <a:r>
              <a:rPr lang="tr-TR" dirty="0" err="1"/>
              <a:t>silt</a:t>
            </a:r>
            <a:r>
              <a:rPr lang="tr-TR" dirty="0"/>
              <a:t> ve kil boyutlu tanelerden meydana gelen zemin, tın olarak belirtilir. Böyle bir zemin, parmakların arasında sıkılınca yumuşak ve kumlu bir duyum verir ve düz bir yüzey ile oldukça plastik bir yapı gösterir. Kuru durumdaki tın elde sıkılınca, tutulabilecek şekilde birleşir</a:t>
            </a:r>
            <a:r>
              <a:rPr lang="tr-TR" dirty="0" smtClean="0"/>
              <a:t>.</a:t>
            </a:r>
          </a:p>
          <a:p>
            <a:pPr algn="just"/>
            <a:r>
              <a:rPr lang="tr-TR" b="1" dirty="0"/>
              <a:t>Çakıllı veya Taşlı </a:t>
            </a:r>
            <a:r>
              <a:rPr lang="tr-TR" b="1" dirty="0" err="1"/>
              <a:t>Tekstür</a:t>
            </a:r>
            <a:r>
              <a:rPr lang="tr-TR" b="1" dirty="0"/>
              <a:t>:</a:t>
            </a:r>
            <a:r>
              <a:rPr lang="tr-TR" dirty="0"/>
              <a:t> Yukarıda belirtilen </a:t>
            </a:r>
            <a:r>
              <a:rPr lang="tr-TR" dirty="0" err="1"/>
              <a:t>tekstür</a:t>
            </a:r>
            <a:r>
              <a:rPr lang="tr-TR" dirty="0"/>
              <a:t> sınıflarındaki zeminlerde % 8-10 kadar çakıl veya taş parçası bulunduğu zaman farklı bir görünüm ve duyum değişir. Böyle zeminlerin </a:t>
            </a:r>
            <a:r>
              <a:rPr lang="tr-TR" dirty="0" err="1"/>
              <a:t>tekstür</a:t>
            </a:r>
            <a:r>
              <a:rPr lang="tr-TR" dirty="0"/>
              <a:t> sınıfının önüne çakılı ve taşlı sıfatı eklenir (çakıllı killi tın, taşlı </a:t>
            </a:r>
            <a:r>
              <a:rPr lang="tr-TR" dirty="0" err="1"/>
              <a:t>siltli</a:t>
            </a:r>
            <a:r>
              <a:rPr lang="tr-TR" dirty="0"/>
              <a:t> </a:t>
            </a:r>
            <a:r>
              <a:rPr lang="tr-TR"/>
              <a:t>tın</a:t>
            </a:r>
            <a:r>
              <a:rPr lang="tr-TR" smtClean="0"/>
              <a:t>).</a:t>
            </a:r>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34</a:t>
            </a:fld>
            <a:endParaRPr lang="tr-TR"/>
          </a:p>
        </p:txBody>
      </p:sp>
    </p:spTree>
    <p:extLst>
      <p:ext uri="{BB962C8B-B14F-4D97-AF65-F5344CB8AC3E}">
        <p14:creationId xmlns:p14="http://schemas.microsoft.com/office/powerpoint/2010/main" val="18467016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Kaynakça:</a:t>
            </a:r>
            <a:endParaRPr lang="tr-TR" dirty="0"/>
          </a:p>
        </p:txBody>
      </p:sp>
      <p:sp>
        <p:nvSpPr>
          <p:cNvPr id="3" name="İçerik Yer Tutucusu 2"/>
          <p:cNvSpPr>
            <a:spLocks noGrp="1"/>
          </p:cNvSpPr>
          <p:nvPr>
            <p:ph idx="1"/>
          </p:nvPr>
        </p:nvSpPr>
        <p:spPr/>
        <p:txBody>
          <a:bodyPr/>
          <a:lstStyle/>
          <a:p>
            <a:r>
              <a:rPr lang="tr-TR" dirty="0" err="1" smtClean="0"/>
              <a:t>Okman</a:t>
            </a:r>
            <a:r>
              <a:rPr lang="tr-TR" dirty="0" smtClean="0"/>
              <a:t>, C. 2013. </a:t>
            </a:r>
            <a:r>
              <a:rPr lang="tr-TR" dirty="0"/>
              <a:t>ZEMİN </a:t>
            </a:r>
            <a:r>
              <a:rPr lang="tr-TR" dirty="0" smtClean="0"/>
              <a:t>MEKANİĞİ. Ankara Ün. Ziraat F. Yayın No:1596, Ders Kitabı: 548</a:t>
            </a:r>
            <a:r>
              <a:rPr lang="tr-TR" smtClean="0"/>
              <a:t>, Ankara</a:t>
            </a:r>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35</a:t>
            </a:fld>
            <a:endParaRPr lang="tr-TR"/>
          </a:p>
        </p:txBody>
      </p:sp>
    </p:spTree>
    <p:extLst>
      <p:ext uri="{BB962C8B-B14F-4D97-AF65-F5344CB8AC3E}">
        <p14:creationId xmlns:p14="http://schemas.microsoft.com/office/powerpoint/2010/main" val="3065019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z="4000" b="1" dirty="0"/>
              <a:t>BÖLÜM : </a:t>
            </a:r>
            <a:r>
              <a:rPr lang="tr-TR" sz="4000" b="1" dirty="0" smtClean="0"/>
              <a:t>1  </a:t>
            </a:r>
            <a:r>
              <a:rPr lang="tr-TR" sz="4000" b="1" dirty="0"/>
              <a:t> </a:t>
            </a:r>
            <a:r>
              <a:rPr lang="tr-TR" sz="4000" b="1" dirty="0" smtClean="0"/>
              <a:t>GENEL BİLGİLER</a:t>
            </a:r>
            <a:endParaRPr lang="tr-TR" sz="4000" dirty="0"/>
          </a:p>
        </p:txBody>
      </p:sp>
      <p:sp>
        <p:nvSpPr>
          <p:cNvPr id="3" name="İçerik Yer Tutucusu 2"/>
          <p:cNvSpPr>
            <a:spLocks noGrp="1"/>
          </p:cNvSpPr>
          <p:nvPr>
            <p:ph idx="1"/>
          </p:nvPr>
        </p:nvSpPr>
        <p:spPr/>
        <p:txBody>
          <a:bodyPr>
            <a:normAutofit fontScale="92500" lnSpcReduction="10000"/>
          </a:bodyPr>
          <a:lstStyle/>
          <a:p>
            <a:pPr algn="just"/>
            <a:r>
              <a:rPr lang="tr-TR" b="1" dirty="0"/>
              <a:t>1.1. Yerin Meydana Gelmesi</a:t>
            </a:r>
            <a:endParaRPr lang="tr-TR" dirty="0"/>
          </a:p>
          <a:p>
            <a:pPr algn="just"/>
            <a:r>
              <a:rPr lang="tr-TR" dirty="0"/>
              <a:t>Günümüzde kabul edilen teorilere göre, yaklaşık olarak 5 milyar yıl önce güneşten, toz ve gaz halinde bir kütle ayrılmıştır. Zamanla sıcaklığı azalan söz konusu tozlar yoğunlaşmış ve erimiş bir duruma dönüşmüştür. </a:t>
            </a:r>
            <a:r>
              <a:rPr lang="tr-TR" b="1" dirty="0"/>
              <a:t>Erimiş durumdaki kütle giderek soğuduğu için</a:t>
            </a:r>
            <a:r>
              <a:rPr lang="tr-TR" dirty="0"/>
              <a:t>, dış kısmında sert bir kabuk meydana gelmiştir. Böylece güneşten ayrılan tozlar çok uzun bir süre sonunda, dışında sert kabuk ve içinde erimiş maddeler bulunan küresel bir kütle haline dönüşmüştür</a:t>
            </a:r>
            <a:r>
              <a:rPr lang="tr-TR" dirty="0" smtClean="0"/>
              <a:t>.</a:t>
            </a:r>
          </a:p>
          <a:p>
            <a:pPr algn="just"/>
            <a:endParaRPr lang="tr-TR" dirty="0"/>
          </a:p>
          <a:p>
            <a:pPr algn="just"/>
            <a:r>
              <a:rPr lang="tr-TR" dirty="0"/>
              <a:t>Çevresinde gaz katmanı bulunan bu kütle, </a:t>
            </a:r>
            <a:r>
              <a:rPr lang="tr-TR" dirty="0" smtClean="0"/>
              <a:t>güneş etrafındaki hareketin </a:t>
            </a:r>
            <a:r>
              <a:rPr lang="tr-TR" dirty="0"/>
              <a:t>doğal bir sonucu olarak, güneşe göre konumu </a:t>
            </a:r>
            <a:r>
              <a:rPr lang="tr-TR" dirty="0" smtClean="0"/>
              <a:t>ve </a:t>
            </a:r>
            <a:r>
              <a:rPr lang="tr-TR" dirty="0"/>
              <a:t>elips şeklindeki yörüngesi nedeniyle uzaklığı devamlı değişen bu kütleye farklı miktarda ulaşan radyasyon, sert kabuğun </a:t>
            </a:r>
            <a:r>
              <a:rPr lang="tr-TR" b="1" dirty="0"/>
              <a:t>sıcaklığında</a:t>
            </a:r>
            <a:r>
              <a:rPr lang="tr-TR" dirty="0"/>
              <a:t> önemli miktarda değişikliklere neden olmuştur. </a:t>
            </a:r>
            <a:endParaRPr lang="tr-TR" dirty="0" smtClean="0"/>
          </a:p>
          <a:p>
            <a:pPr algn="just"/>
            <a:r>
              <a:rPr lang="tr-TR" dirty="0"/>
              <a:t>Bu duruma gelen söz konusu küresel kütleye, jeoloji biliminde </a:t>
            </a:r>
            <a:r>
              <a:rPr lang="tr-TR" b="1" dirty="0"/>
              <a:t>yer</a:t>
            </a:r>
            <a:r>
              <a:rPr lang="tr-TR" dirty="0"/>
              <a:t> denir.</a:t>
            </a: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4</a:t>
            </a:fld>
            <a:endParaRPr lang="tr-TR"/>
          </a:p>
        </p:txBody>
      </p:sp>
    </p:spTree>
    <p:extLst>
      <p:ext uri="{BB962C8B-B14F-4D97-AF65-F5344CB8AC3E}">
        <p14:creationId xmlns:p14="http://schemas.microsoft.com/office/powerpoint/2010/main" val="2261920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332656"/>
            <a:ext cx="7620000" cy="6068144"/>
          </a:xfrm>
        </p:spPr>
        <p:txBody>
          <a:bodyPr>
            <a:normAutofit fontScale="92500" lnSpcReduction="10000"/>
          </a:bodyPr>
          <a:lstStyle/>
          <a:p>
            <a:pPr algn="just"/>
            <a:r>
              <a:rPr lang="tr-TR" dirty="0">
                <a:latin typeface="Verdana" panose="020B0604030504040204" pitchFamily="34" charset="0"/>
                <a:ea typeface="Verdana" panose="020B0604030504040204" pitchFamily="34" charset="0"/>
                <a:cs typeface="Verdana" panose="020B0604030504040204" pitchFamily="34" charset="0"/>
              </a:rPr>
              <a:t>Güneşin çevresinde hareket eden bu kütlenin değişen sıcaklığına bağlı olarak gaz katmanda bulunan su buharı, yağış haline geçmiş ve sert kabukta derin yarıklar olmuştur. Bu yarıklara giren ve donduğu zaman yaklaşık olarak 1/10 oranında genleşen suyun basıncı ile sert kabuk giderek parçalara ayrılmıştır. Su ve rüzgar tarafından taşınan söz konusu volkanik kaya parçaları, birbirlerine çarparak daha küçük boyutlara ayrılmış ve bunlar da bir yerde birikmiştir. Bu şekildeki parçalanmayı sağlayan etkenlere </a:t>
            </a:r>
            <a:r>
              <a:rPr lang="tr-TR" b="1" dirty="0">
                <a:latin typeface="Verdana" panose="020B0604030504040204" pitchFamily="34" charset="0"/>
                <a:ea typeface="Verdana" panose="020B0604030504040204" pitchFamily="34" charset="0"/>
                <a:cs typeface="Verdana" panose="020B0604030504040204" pitchFamily="34" charset="0"/>
              </a:rPr>
              <a:t>fiziksel kuvvet</a:t>
            </a:r>
            <a:r>
              <a:rPr lang="tr-TR" dirty="0">
                <a:latin typeface="Verdana" panose="020B0604030504040204" pitchFamily="34" charset="0"/>
                <a:ea typeface="Verdana" panose="020B0604030504040204" pitchFamily="34" charset="0"/>
                <a:cs typeface="Verdana" panose="020B0604030504040204" pitchFamily="34" charset="0"/>
              </a:rPr>
              <a:t> denir. Sert kabuk ile volkanik kayaların parçalanmasına, gaz katmanda bulunan bazı moleküller ile hafif asitlerde etkili olmuştur. Bu etkenler, </a:t>
            </a:r>
            <a:r>
              <a:rPr lang="tr-TR" b="1" dirty="0">
                <a:latin typeface="Verdana" panose="020B0604030504040204" pitchFamily="34" charset="0"/>
                <a:ea typeface="Verdana" panose="020B0604030504040204" pitchFamily="34" charset="0"/>
                <a:cs typeface="Verdana" panose="020B0604030504040204" pitchFamily="34" charset="0"/>
              </a:rPr>
              <a:t>kimyasal kuvvet </a:t>
            </a:r>
            <a:r>
              <a:rPr lang="tr-TR" dirty="0">
                <a:latin typeface="Verdana" panose="020B0604030504040204" pitchFamily="34" charset="0"/>
                <a:ea typeface="Verdana" panose="020B0604030504040204" pitchFamily="34" charset="0"/>
                <a:cs typeface="Verdana" panose="020B0604030504040204" pitchFamily="34" charset="0"/>
              </a:rPr>
              <a:t>olarak belirtilir.</a:t>
            </a:r>
          </a:p>
          <a:p>
            <a:pPr algn="just"/>
            <a:r>
              <a:rPr lang="tr-TR" dirty="0" smtClean="0">
                <a:latin typeface="Verdana" panose="020B0604030504040204" pitchFamily="34" charset="0"/>
                <a:ea typeface="Verdana" panose="020B0604030504040204" pitchFamily="34" charset="0"/>
                <a:cs typeface="Verdana" panose="020B0604030504040204" pitchFamily="34" charset="0"/>
              </a:rPr>
              <a:t>Volkanik </a:t>
            </a:r>
            <a:r>
              <a:rPr lang="tr-TR" dirty="0">
                <a:latin typeface="Verdana" panose="020B0604030504040204" pitchFamily="34" charset="0"/>
                <a:ea typeface="Verdana" panose="020B0604030504040204" pitchFamily="34" charset="0"/>
                <a:cs typeface="Verdana" panose="020B0604030504040204" pitchFamily="34" charset="0"/>
              </a:rPr>
              <a:t>kayalardan meydana gelen parçalar mineral tane olarak belirtilir. Bu inorganik kökenli tanelerin, bir kristal yapısı vardır.</a:t>
            </a:r>
          </a:p>
          <a:p>
            <a:pPr algn="just"/>
            <a:r>
              <a:rPr lang="tr-TR" dirty="0" smtClean="0">
                <a:latin typeface="Verdana" panose="020B0604030504040204" pitchFamily="34" charset="0"/>
                <a:ea typeface="Verdana" panose="020B0604030504040204" pitchFamily="34" charset="0"/>
                <a:cs typeface="Verdana" panose="020B0604030504040204" pitchFamily="34" charset="0"/>
              </a:rPr>
              <a:t>Magmanın </a:t>
            </a:r>
            <a:r>
              <a:rPr lang="tr-TR" dirty="0">
                <a:latin typeface="Verdana" panose="020B0604030504040204" pitchFamily="34" charset="0"/>
                <a:ea typeface="Verdana" panose="020B0604030504040204" pitchFamily="34" charset="0"/>
                <a:cs typeface="Verdana" panose="020B0604030504040204" pitchFamily="34" charset="0"/>
              </a:rPr>
              <a:t>üstündeki sert kabuğun tamamı parçalanmadığı için yer kabuğunun içinde farklı derinliklerde ve değişik boyutlarda, sert katmanlar kalmıştır. Bunlar </a:t>
            </a:r>
            <a:r>
              <a:rPr lang="tr-TR" b="1" dirty="0">
                <a:latin typeface="Verdana" panose="020B0604030504040204" pitchFamily="34" charset="0"/>
                <a:ea typeface="Verdana" panose="020B0604030504040204" pitchFamily="34" charset="0"/>
                <a:cs typeface="Verdana" panose="020B0604030504040204" pitchFamily="34" charset="0"/>
              </a:rPr>
              <a:t>fay</a:t>
            </a:r>
            <a:r>
              <a:rPr lang="tr-TR" dirty="0">
                <a:latin typeface="Verdana" panose="020B0604030504040204" pitchFamily="34" charset="0"/>
                <a:ea typeface="Verdana" panose="020B0604030504040204" pitchFamily="34" charset="0"/>
                <a:cs typeface="Verdana" panose="020B0604030504040204" pitchFamily="34" charset="0"/>
              </a:rPr>
              <a:t> olarak belirtilir. </a:t>
            </a: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5</a:t>
            </a:fld>
            <a:endParaRPr lang="tr-TR"/>
          </a:p>
        </p:txBody>
      </p:sp>
    </p:spTree>
    <p:extLst>
      <p:ext uri="{BB962C8B-B14F-4D97-AF65-F5344CB8AC3E}">
        <p14:creationId xmlns:p14="http://schemas.microsoft.com/office/powerpoint/2010/main" val="436207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b="1" u="sng" dirty="0" err="1">
                <a:hlinkClick r:id="rId2" action="ppaction://hlinkfile"/>
              </a:rPr>
              <a:t>The</a:t>
            </a:r>
            <a:r>
              <a:rPr lang="tr-TR" b="1" u="sng" dirty="0">
                <a:hlinkClick r:id="rId2" action="ppaction://hlinkfile"/>
              </a:rPr>
              <a:t> </a:t>
            </a:r>
            <a:r>
              <a:rPr lang="tr-TR" b="1" u="sng" dirty="0" err="1">
                <a:hlinkClick r:id="rId2" action="ppaction://hlinkfile"/>
              </a:rPr>
              <a:t>Known</a:t>
            </a:r>
            <a:r>
              <a:rPr lang="tr-TR" b="1" u="sng" dirty="0">
                <a:hlinkClick r:id="rId2" action="ppaction://hlinkfile"/>
              </a:rPr>
              <a:t> </a:t>
            </a:r>
            <a:r>
              <a:rPr lang="tr-TR" b="1" u="sng" dirty="0" err="1" smtClean="0">
                <a:hlinkClick r:id="rId2" action="ppaction://hlinkfile"/>
              </a:rPr>
              <a:t>Universe</a:t>
            </a:r>
            <a:endParaRPr lang="tr-TR" dirty="0"/>
          </a:p>
        </p:txBody>
      </p:sp>
      <p:sp>
        <p:nvSpPr>
          <p:cNvPr id="3" name="İçerik Yer Tutucusu 2"/>
          <p:cNvSpPr>
            <a:spLocks noGrp="1"/>
          </p:cNvSpPr>
          <p:nvPr>
            <p:ph idx="1"/>
          </p:nvPr>
        </p:nvSpPr>
        <p:spPr/>
        <p:txBody>
          <a:bodyPr/>
          <a:lstStyle/>
          <a:p>
            <a:endParaRPr lang="tr-T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6</a:t>
            </a:fld>
            <a:endParaRPr lang="tr-T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1844824"/>
            <a:ext cx="4811235" cy="4795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8592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67544" y="116632"/>
            <a:ext cx="7620000" cy="1143000"/>
          </a:xfrm>
        </p:spPr>
        <p:txBody>
          <a:bodyPr/>
          <a:lstStyle/>
          <a:p>
            <a:r>
              <a:rPr lang="tr-TR" b="1" dirty="0"/>
              <a:t>1.2. Toprak </a:t>
            </a:r>
            <a:r>
              <a:rPr lang="tr-TR" b="1" dirty="0" smtClean="0"/>
              <a:t>Profili</a:t>
            </a:r>
            <a:endParaRPr lang="tr-TR" dirty="0"/>
          </a:p>
        </p:txBody>
      </p:sp>
      <p:sp>
        <p:nvSpPr>
          <p:cNvPr id="3" name="İçerik Yer Tutucusu 2"/>
          <p:cNvSpPr>
            <a:spLocks noGrp="1"/>
          </p:cNvSpPr>
          <p:nvPr>
            <p:ph idx="1"/>
          </p:nvPr>
        </p:nvSpPr>
        <p:spPr>
          <a:xfrm>
            <a:off x="395536" y="987095"/>
            <a:ext cx="7620000" cy="4800600"/>
          </a:xfrm>
        </p:spPr>
        <p:txBody>
          <a:bodyPr/>
          <a:lstStyle/>
          <a:p>
            <a:pPr algn="just"/>
            <a:r>
              <a:rPr lang="tr-TR" dirty="0" smtClean="0"/>
              <a:t>Genellikle </a:t>
            </a:r>
            <a:r>
              <a:rPr lang="tr-TR" dirty="0"/>
              <a:t>yerkabuğunda, yaklaşık olarak şekil ve boyutu aynı olan taneler birlikte bulunduğu için, kalınlığı çok farklılık gösteren </a:t>
            </a:r>
            <a:r>
              <a:rPr lang="tr-TR" dirty="0" err="1"/>
              <a:t>horizonlar</a:t>
            </a:r>
            <a:r>
              <a:rPr lang="tr-TR" dirty="0"/>
              <a:t> vardır. Sözü edilen </a:t>
            </a:r>
            <a:r>
              <a:rPr lang="tr-TR" dirty="0" err="1"/>
              <a:t>horizonlar</a:t>
            </a:r>
            <a:r>
              <a:rPr lang="tr-TR" dirty="0"/>
              <a:t>, iklim ve diğer faktörlerin etkisi altında bazı değişiklikler göstermiştir. Bu değişiklikler yerkabuğunun kesitinde belli olur ve buna </a:t>
            </a:r>
            <a:r>
              <a:rPr lang="tr-TR" b="1" dirty="0"/>
              <a:t>toprak profili</a:t>
            </a:r>
            <a:r>
              <a:rPr lang="tr-TR" i="1" dirty="0"/>
              <a:t> </a:t>
            </a:r>
            <a:r>
              <a:rPr lang="tr-TR" dirty="0"/>
              <a:t>denir. Yerkabuğunda aşağıda açıklandığı gibi, üç tane ana </a:t>
            </a:r>
            <a:r>
              <a:rPr lang="tr-TR" dirty="0" err="1"/>
              <a:t>horizon</a:t>
            </a:r>
            <a:r>
              <a:rPr lang="tr-TR" dirty="0"/>
              <a:t> vardır.</a:t>
            </a:r>
          </a:p>
          <a:p>
            <a:pPr algn="just"/>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7</a:t>
            </a:fld>
            <a:endParaRPr lang="tr-T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1" y="3507726"/>
            <a:ext cx="2448272" cy="3216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6623" y="3140967"/>
            <a:ext cx="3803693" cy="3650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669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260648"/>
            <a:ext cx="7825680" cy="6597352"/>
          </a:xfrm>
        </p:spPr>
        <p:txBody>
          <a:bodyPr>
            <a:normAutofit lnSpcReduction="10000"/>
          </a:bodyPr>
          <a:lstStyle/>
          <a:p>
            <a:pPr algn="just"/>
            <a:r>
              <a:rPr lang="tr-TR" b="1" dirty="0">
                <a:latin typeface="Verdana" panose="020B0604030504040204" pitchFamily="34" charset="0"/>
                <a:ea typeface="Verdana" panose="020B0604030504040204" pitchFamily="34" charset="0"/>
                <a:cs typeface="Verdana" panose="020B0604030504040204" pitchFamily="34" charset="0"/>
              </a:rPr>
              <a:t>A </a:t>
            </a:r>
            <a:r>
              <a:rPr lang="tr-TR" b="1" dirty="0" err="1">
                <a:latin typeface="Verdana" panose="020B0604030504040204" pitchFamily="34" charset="0"/>
                <a:ea typeface="Verdana" panose="020B0604030504040204" pitchFamily="34" charset="0"/>
                <a:cs typeface="Verdana" panose="020B0604030504040204" pitchFamily="34" charset="0"/>
              </a:rPr>
              <a:t>Horizonu</a:t>
            </a:r>
            <a:r>
              <a:rPr lang="tr-TR" b="1" dirty="0">
                <a:latin typeface="Verdana" panose="020B0604030504040204" pitchFamily="34" charset="0"/>
                <a:ea typeface="Verdana" panose="020B0604030504040204" pitchFamily="34" charset="0"/>
                <a:cs typeface="Verdana" panose="020B0604030504040204" pitchFamily="34" charset="0"/>
              </a:rPr>
              <a:t>:</a:t>
            </a:r>
            <a:r>
              <a:rPr lang="tr-TR" dirty="0">
                <a:latin typeface="Verdana" panose="020B0604030504040204" pitchFamily="34" charset="0"/>
                <a:ea typeface="Verdana" panose="020B0604030504040204" pitchFamily="34" charset="0"/>
                <a:cs typeface="Verdana" panose="020B0604030504040204" pitchFamily="34" charset="0"/>
              </a:rPr>
              <a:t> Yerkabuğunun en üstündeki </a:t>
            </a:r>
            <a:r>
              <a:rPr lang="tr-TR" dirty="0" err="1">
                <a:latin typeface="Verdana" panose="020B0604030504040204" pitchFamily="34" charset="0"/>
                <a:ea typeface="Verdana" panose="020B0604030504040204" pitchFamily="34" charset="0"/>
                <a:cs typeface="Verdana" panose="020B0604030504040204" pitchFamily="34" charset="0"/>
              </a:rPr>
              <a:t>horizon</a:t>
            </a:r>
            <a:r>
              <a:rPr lang="tr-TR" dirty="0">
                <a:latin typeface="Verdana" panose="020B0604030504040204" pitchFamily="34" charset="0"/>
                <a:ea typeface="Verdana" panose="020B0604030504040204" pitchFamily="34" charset="0"/>
                <a:cs typeface="Verdana" panose="020B0604030504040204" pitchFamily="34" charset="0"/>
              </a:rPr>
              <a:t> olup, humus ve bitki artıkları bakımından zengindir. Bu </a:t>
            </a:r>
            <a:r>
              <a:rPr lang="tr-TR" dirty="0" err="1">
                <a:latin typeface="Verdana" panose="020B0604030504040204" pitchFamily="34" charset="0"/>
                <a:ea typeface="Verdana" panose="020B0604030504040204" pitchFamily="34" charset="0"/>
                <a:cs typeface="Verdana" panose="020B0604030504040204" pitchFamily="34" charset="0"/>
              </a:rPr>
              <a:t>horizondaki</a:t>
            </a:r>
            <a:r>
              <a:rPr lang="tr-TR" dirty="0">
                <a:latin typeface="Verdana" panose="020B0604030504040204" pitchFamily="34" charset="0"/>
                <a:ea typeface="Verdana" panose="020B0604030504040204" pitchFamily="34" charset="0"/>
                <a:cs typeface="Verdana" panose="020B0604030504040204" pitchFamily="34" charset="0"/>
              </a:rPr>
              <a:t> çok ince </a:t>
            </a:r>
            <a:r>
              <a:rPr lang="tr-TR" dirty="0" err="1">
                <a:latin typeface="Verdana" panose="020B0604030504040204" pitchFamily="34" charset="0"/>
                <a:ea typeface="Verdana" panose="020B0604030504040204" pitchFamily="34" charset="0"/>
                <a:cs typeface="Verdana" panose="020B0604030504040204" pitchFamily="34" charset="0"/>
              </a:rPr>
              <a:t>kolloidal</a:t>
            </a:r>
            <a:r>
              <a:rPr lang="tr-TR" dirty="0">
                <a:latin typeface="Verdana" panose="020B0604030504040204" pitchFamily="34" charset="0"/>
                <a:ea typeface="Verdana" panose="020B0604030504040204" pitchFamily="34" charset="0"/>
                <a:cs typeface="Verdana" panose="020B0604030504040204" pitchFamily="34" charset="0"/>
              </a:rPr>
              <a:t> materyal ile eriyebilen mineral tuzlar su ile yıkanmıştır. Fazla miktarda humus bulundurduğu için genellikle koyu bir renk gösteren bu </a:t>
            </a:r>
            <a:r>
              <a:rPr lang="tr-TR" dirty="0" err="1">
                <a:latin typeface="Verdana" panose="020B0604030504040204" pitchFamily="34" charset="0"/>
                <a:ea typeface="Verdana" panose="020B0604030504040204" pitchFamily="34" charset="0"/>
                <a:cs typeface="Verdana" panose="020B0604030504040204" pitchFamily="34" charset="0"/>
              </a:rPr>
              <a:t>horizonun</a:t>
            </a:r>
            <a:r>
              <a:rPr lang="tr-TR" dirty="0">
                <a:latin typeface="Verdana" panose="020B0604030504040204" pitchFamily="34" charset="0"/>
                <a:ea typeface="Verdana" panose="020B0604030504040204" pitchFamily="34" charset="0"/>
                <a:cs typeface="Verdana" panose="020B0604030504040204" pitchFamily="34" charset="0"/>
              </a:rPr>
              <a:t> kalınlığı, altmış santimetreye kadar çıkabilir. Diğer taraftan humus miktarına bağlı olarak, yüksek derecede sıkışan A </a:t>
            </a:r>
            <a:r>
              <a:rPr lang="tr-TR" dirty="0" err="1">
                <a:latin typeface="Verdana" panose="020B0604030504040204" pitchFamily="34" charset="0"/>
                <a:ea typeface="Verdana" panose="020B0604030504040204" pitchFamily="34" charset="0"/>
                <a:cs typeface="Verdana" panose="020B0604030504040204" pitchFamily="34" charset="0"/>
              </a:rPr>
              <a:t>horizonu</a:t>
            </a:r>
            <a:r>
              <a:rPr lang="tr-TR" dirty="0">
                <a:latin typeface="Verdana" panose="020B0604030504040204" pitchFamily="34" charset="0"/>
                <a:ea typeface="Verdana" panose="020B0604030504040204" pitchFamily="34" charset="0"/>
                <a:cs typeface="Verdana" panose="020B0604030504040204" pitchFamily="34" charset="0"/>
              </a:rPr>
              <a:t>, </a:t>
            </a:r>
            <a:r>
              <a:rPr lang="tr-TR" b="1" dirty="0">
                <a:latin typeface="Verdana" panose="020B0604030504040204" pitchFamily="34" charset="0"/>
                <a:ea typeface="Verdana" panose="020B0604030504040204" pitchFamily="34" charset="0"/>
                <a:cs typeface="Verdana" panose="020B0604030504040204" pitchFamily="34" charset="0"/>
              </a:rPr>
              <a:t>mühendislik yönünden istenmeyen karakteristikler gösterir.</a:t>
            </a:r>
            <a:r>
              <a:rPr lang="tr-TR" dirty="0">
                <a:latin typeface="Verdana" panose="020B0604030504040204" pitchFamily="34" charset="0"/>
                <a:ea typeface="Verdana" panose="020B0604030504040204" pitchFamily="34" charset="0"/>
                <a:cs typeface="Verdana" panose="020B0604030504040204" pitchFamily="34" charset="0"/>
              </a:rPr>
              <a:t> Bu nedenle humus bulunan katman, genellikle temel zeminlerinden kaldırılır. Ancak humus olarak belirtilen madde, toprak işleme, çimlenme, erozyon kontrolü ile estetik ve tarımsal amaçla bitki yetiştirmeye yararlı etki yapar.</a:t>
            </a:r>
          </a:p>
          <a:p>
            <a:pPr algn="just"/>
            <a:r>
              <a:rPr lang="tr-TR" b="1" dirty="0">
                <a:latin typeface="Verdana" panose="020B0604030504040204" pitchFamily="34" charset="0"/>
                <a:ea typeface="Verdana" panose="020B0604030504040204" pitchFamily="34" charset="0"/>
                <a:cs typeface="Verdana" panose="020B0604030504040204" pitchFamily="34" charset="0"/>
              </a:rPr>
              <a:t>B </a:t>
            </a:r>
            <a:r>
              <a:rPr lang="tr-TR" b="1" dirty="0" err="1">
                <a:latin typeface="Verdana" panose="020B0604030504040204" pitchFamily="34" charset="0"/>
                <a:ea typeface="Verdana" panose="020B0604030504040204" pitchFamily="34" charset="0"/>
                <a:cs typeface="Verdana" panose="020B0604030504040204" pitchFamily="34" charset="0"/>
              </a:rPr>
              <a:t>Horizonu</a:t>
            </a:r>
            <a:r>
              <a:rPr lang="tr-TR" b="1" dirty="0">
                <a:latin typeface="Verdana" panose="020B0604030504040204" pitchFamily="34" charset="0"/>
                <a:ea typeface="Verdana" panose="020B0604030504040204" pitchFamily="34" charset="0"/>
                <a:cs typeface="Verdana" panose="020B0604030504040204" pitchFamily="34" charset="0"/>
              </a:rPr>
              <a:t>:</a:t>
            </a:r>
            <a:r>
              <a:rPr lang="tr-TR" dirty="0">
                <a:latin typeface="Verdana" panose="020B0604030504040204" pitchFamily="34" charset="0"/>
                <a:ea typeface="Verdana" panose="020B0604030504040204" pitchFamily="34" charset="0"/>
                <a:cs typeface="Verdana" panose="020B0604030504040204" pitchFamily="34" charset="0"/>
              </a:rPr>
              <a:t> Yerkabuğunda A </a:t>
            </a:r>
            <a:r>
              <a:rPr lang="tr-TR" dirty="0" err="1">
                <a:latin typeface="Verdana" panose="020B0604030504040204" pitchFamily="34" charset="0"/>
                <a:ea typeface="Verdana" panose="020B0604030504040204" pitchFamily="34" charset="0"/>
                <a:cs typeface="Verdana" panose="020B0604030504040204" pitchFamily="34" charset="0"/>
              </a:rPr>
              <a:t>horizonundan</a:t>
            </a:r>
            <a:r>
              <a:rPr lang="tr-TR" dirty="0">
                <a:latin typeface="Verdana" panose="020B0604030504040204" pitchFamily="34" charset="0"/>
                <a:ea typeface="Verdana" panose="020B0604030504040204" pitchFamily="34" charset="0"/>
                <a:cs typeface="Verdana" panose="020B0604030504040204" pitchFamily="34" charset="0"/>
              </a:rPr>
              <a:t> sonra bulunan bu katmanda, sızan sularla iletilen fazla miktarda </a:t>
            </a:r>
            <a:r>
              <a:rPr lang="tr-TR" dirty="0" err="1">
                <a:latin typeface="Verdana" panose="020B0604030504040204" pitchFamily="34" charset="0"/>
                <a:ea typeface="Verdana" panose="020B0604030504040204" pitchFamily="34" charset="0"/>
                <a:cs typeface="Verdana" panose="020B0604030504040204" pitchFamily="34" charset="0"/>
              </a:rPr>
              <a:t>kolloidal</a:t>
            </a:r>
            <a:r>
              <a:rPr lang="tr-TR" dirty="0">
                <a:latin typeface="Verdana" panose="020B0604030504040204" pitchFamily="34" charset="0"/>
                <a:ea typeface="Verdana" panose="020B0604030504040204" pitchFamily="34" charset="0"/>
                <a:cs typeface="Verdana" panose="020B0604030504040204" pitchFamily="34" charset="0"/>
              </a:rPr>
              <a:t> materyal ve çözülmemiş maddeler bulunur. Bunun için birikme </a:t>
            </a:r>
            <a:r>
              <a:rPr lang="tr-TR" dirty="0" err="1">
                <a:latin typeface="Verdana" panose="020B0604030504040204" pitchFamily="34" charset="0"/>
                <a:ea typeface="Verdana" panose="020B0604030504040204" pitchFamily="34" charset="0"/>
                <a:cs typeface="Verdana" panose="020B0604030504040204" pitchFamily="34" charset="0"/>
              </a:rPr>
              <a:t>horizonu</a:t>
            </a:r>
            <a:r>
              <a:rPr lang="tr-TR" dirty="0">
                <a:latin typeface="Verdana" panose="020B0604030504040204" pitchFamily="34" charset="0"/>
                <a:ea typeface="Verdana" panose="020B0604030504040204" pitchFamily="34" charset="0"/>
                <a:cs typeface="Verdana" panose="020B0604030504040204" pitchFamily="34" charset="0"/>
              </a:rPr>
              <a:t> da denir. Fazla miktarda ince tane bulunan bu </a:t>
            </a:r>
            <a:r>
              <a:rPr lang="tr-TR" dirty="0" err="1">
                <a:latin typeface="Verdana" panose="020B0604030504040204" pitchFamily="34" charset="0"/>
                <a:ea typeface="Verdana" panose="020B0604030504040204" pitchFamily="34" charset="0"/>
                <a:cs typeface="Verdana" panose="020B0604030504040204" pitchFamily="34" charset="0"/>
              </a:rPr>
              <a:t>horizon</a:t>
            </a:r>
            <a:r>
              <a:rPr lang="tr-TR" dirty="0">
                <a:latin typeface="Verdana" panose="020B0604030504040204" pitchFamily="34" charset="0"/>
                <a:ea typeface="Verdana" panose="020B0604030504040204" pitchFamily="34" charset="0"/>
                <a:cs typeface="Verdana" panose="020B0604030504040204" pitchFamily="34" charset="0"/>
              </a:rPr>
              <a:t>, diğerlerine göre kararsız bir durum gösterir. </a:t>
            </a:r>
            <a:endParaRPr lang="tr-TR"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8</a:t>
            </a:fld>
            <a:endParaRPr lang="tr-TR"/>
          </a:p>
        </p:txBody>
      </p:sp>
    </p:spTree>
    <p:extLst>
      <p:ext uri="{BB962C8B-B14F-4D97-AF65-F5344CB8AC3E}">
        <p14:creationId xmlns:p14="http://schemas.microsoft.com/office/powerpoint/2010/main" val="1747943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pPr algn="just"/>
            <a:r>
              <a:rPr lang="tr-TR" b="1" dirty="0">
                <a:latin typeface="Verdana" panose="020B0604030504040204" pitchFamily="34" charset="0"/>
                <a:ea typeface="Verdana" panose="020B0604030504040204" pitchFamily="34" charset="0"/>
                <a:cs typeface="Verdana" panose="020B0604030504040204" pitchFamily="34" charset="0"/>
              </a:rPr>
              <a:t>C </a:t>
            </a:r>
            <a:r>
              <a:rPr lang="tr-TR" b="1" dirty="0" err="1">
                <a:latin typeface="Verdana" panose="020B0604030504040204" pitchFamily="34" charset="0"/>
                <a:ea typeface="Verdana" panose="020B0604030504040204" pitchFamily="34" charset="0"/>
                <a:cs typeface="Verdana" panose="020B0604030504040204" pitchFamily="34" charset="0"/>
              </a:rPr>
              <a:t>Horizonu</a:t>
            </a:r>
            <a:r>
              <a:rPr lang="tr-TR" b="1" dirty="0">
                <a:latin typeface="Verdana" panose="020B0604030504040204" pitchFamily="34" charset="0"/>
                <a:ea typeface="Verdana" panose="020B0604030504040204" pitchFamily="34" charset="0"/>
                <a:cs typeface="Verdana" panose="020B0604030504040204" pitchFamily="34" charset="0"/>
              </a:rPr>
              <a:t>:</a:t>
            </a:r>
            <a:r>
              <a:rPr lang="tr-TR" dirty="0">
                <a:latin typeface="Verdana" panose="020B0604030504040204" pitchFamily="34" charset="0"/>
                <a:ea typeface="Verdana" panose="020B0604030504040204" pitchFamily="34" charset="0"/>
                <a:cs typeface="Verdana" panose="020B0604030504040204" pitchFamily="34" charset="0"/>
              </a:rPr>
              <a:t> Genellikle bu </a:t>
            </a:r>
            <a:r>
              <a:rPr lang="tr-TR" dirty="0" err="1">
                <a:latin typeface="Verdana" panose="020B0604030504040204" pitchFamily="34" charset="0"/>
                <a:ea typeface="Verdana" panose="020B0604030504040204" pitchFamily="34" charset="0"/>
                <a:cs typeface="Verdana" panose="020B0604030504040204" pitchFamily="34" charset="0"/>
              </a:rPr>
              <a:t>horizondaki</a:t>
            </a:r>
            <a:r>
              <a:rPr lang="tr-TR" dirty="0">
                <a:latin typeface="Verdana" panose="020B0604030504040204" pitchFamily="34" charset="0"/>
                <a:ea typeface="Verdana" panose="020B0604030504040204" pitchFamily="34" charset="0"/>
                <a:cs typeface="Verdana" panose="020B0604030504040204" pitchFamily="34" charset="0"/>
              </a:rPr>
              <a:t> taneler fiziksel ve kimyasal bir değişiklik göstermemiştir. Kararlı bir yapı gösterir. Genellikle dolgularda, C </a:t>
            </a:r>
            <a:r>
              <a:rPr lang="tr-TR" dirty="0" err="1">
                <a:latin typeface="Verdana" panose="020B0604030504040204" pitchFamily="34" charset="0"/>
                <a:ea typeface="Verdana" panose="020B0604030504040204" pitchFamily="34" charset="0"/>
                <a:cs typeface="Verdana" panose="020B0604030504040204" pitchFamily="34" charset="0"/>
              </a:rPr>
              <a:t>horizonundaki</a:t>
            </a:r>
            <a:r>
              <a:rPr lang="tr-TR" dirty="0">
                <a:latin typeface="Verdana" panose="020B0604030504040204" pitchFamily="34" charset="0"/>
                <a:ea typeface="Verdana" panose="020B0604030504040204" pitchFamily="34" charset="0"/>
                <a:cs typeface="Verdana" panose="020B0604030504040204" pitchFamily="34" charset="0"/>
              </a:rPr>
              <a:t> malzeme kullanılır.</a:t>
            </a:r>
          </a:p>
          <a:p>
            <a:pPr algn="just"/>
            <a:endParaRPr lang="tr-TR" b="1" dirty="0" smtClean="0"/>
          </a:p>
          <a:p>
            <a:pPr algn="just"/>
            <a:r>
              <a:rPr lang="tr-TR" b="1" dirty="0" smtClean="0"/>
              <a:t>Alt </a:t>
            </a:r>
            <a:r>
              <a:rPr lang="tr-TR" b="1" dirty="0" err="1"/>
              <a:t>Horizonlar</a:t>
            </a:r>
            <a:r>
              <a:rPr lang="tr-TR" b="1" dirty="0"/>
              <a:t>:</a:t>
            </a:r>
            <a:r>
              <a:rPr lang="tr-TR" dirty="0"/>
              <a:t> Tarımda, gerçek toprak olarak belirtilen A ve B </a:t>
            </a:r>
            <a:r>
              <a:rPr lang="tr-TR" dirty="0" err="1"/>
              <a:t>horizonları</a:t>
            </a:r>
            <a:r>
              <a:rPr lang="tr-TR" dirty="0"/>
              <a:t>, fiziksel ve kimyasal yönden farklılık gösteren alt </a:t>
            </a:r>
            <a:r>
              <a:rPr lang="tr-TR" dirty="0" err="1"/>
              <a:t>horizonlara</a:t>
            </a:r>
            <a:r>
              <a:rPr lang="tr-TR" dirty="0"/>
              <a:t> ayrılır. Alt </a:t>
            </a:r>
            <a:r>
              <a:rPr lang="tr-TR" dirty="0" err="1"/>
              <a:t>horizonlar</a:t>
            </a:r>
            <a:r>
              <a:rPr lang="tr-TR" dirty="0"/>
              <a:t> ana </a:t>
            </a:r>
            <a:r>
              <a:rPr lang="tr-TR" dirty="0" err="1"/>
              <a:t>horizonu</a:t>
            </a:r>
            <a:r>
              <a:rPr lang="tr-TR" dirty="0"/>
              <a:t> gösteren sembolün altına, sayı yazılarak (A</a:t>
            </a:r>
            <a:r>
              <a:rPr lang="tr-TR" baseline="-25000" dirty="0"/>
              <a:t>1</a:t>
            </a:r>
            <a:r>
              <a:rPr lang="tr-TR" dirty="0"/>
              <a:t>, A</a:t>
            </a:r>
            <a:r>
              <a:rPr lang="tr-TR" baseline="-25000" dirty="0"/>
              <a:t>2</a:t>
            </a:r>
            <a:r>
              <a:rPr lang="tr-TR" dirty="0"/>
              <a:t>, B</a:t>
            </a:r>
            <a:r>
              <a:rPr lang="tr-TR" baseline="-25000" dirty="0"/>
              <a:t>1</a:t>
            </a:r>
            <a:r>
              <a:rPr lang="tr-TR" dirty="0"/>
              <a:t>, B</a:t>
            </a:r>
            <a:r>
              <a:rPr lang="tr-TR" baseline="-25000" dirty="0"/>
              <a:t>2</a:t>
            </a:r>
            <a:r>
              <a:rPr lang="tr-TR" dirty="0"/>
              <a:t>) belirtilir.</a:t>
            </a:r>
          </a:p>
          <a:p>
            <a:pPr algn="just"/>
            <a:r>
              <a:rPr lang="tr-TR" dirty="0"/>
              <a:t>Topraktaki </a:t>
            </a:r>
            <a:r>
              <a:rPr lang="tr-TR" dirty="0" err="1"/>
              <a:t>horizonlar</a:t>
            </a:r>
            <a:r>
              <a:rPr lang="tr-TR" dirty="0"/>
              <a:t> belirgin düzlemler ile ayrılmamıştır. Kimi vakit biri diğerine girer. Toprak </a:t>
            </a:r>
            <a:r>
              <a:rPr lang="tr-TR" dirty="0" err="1"/>
              <a:t>horizonlarını</a:t>
            </a:r>
            <a:r>
              <a:rPr lang="tr-TR" dirty="0"/>
              <a:t> </a:t>
            </a:r>
            <a:r>
              <a:rPr lang="tr-TR" dirty="0" err="1"/>
              <a:t>tekstür</a:t>
            </a:r>
            <a:r>
              <a:rPr lang="tr-TR" dirty="0"/>
              <a:t>, yapı, renk ve diğer karakteristikler ile derinlik yönünden inceleyen bilime </a:t>
            </a:r>
            <a:r>
              <a:rPr lang="tr-TR" b="1" dirty="0"/>
              <a:t>morfoloji</a:t>
            </a:r>
            <a:r>
              <a:rPr lang="tr-TR" dirty="0"/>
              <a:t> denir. </a:t>
            </a:r>
          </a:p>
          <a:p>
            <a:pPr algn="just"/>
            <a:endParaRPr lang="tr-TR" dirty="0"/>
          </a:p>
        </p:txBody>
      </p:sp>
      <p:sp>
        <p:nvSpPr>
          <p:cNvPr id="4" name="Slayt Numarası Yer Tutucusu 3"/>
          <p:cNvSpPr>
            <a:spLocks noGrp="1"/>
          </p:cNvSpPr>
          <p:nvPr>
            <p:ph type="sldNum" sz="quarter" idx="12"/>
          </p:nvPr>
        </p:nvSpPr>
        <p:spPr/>
        <p:txBody>
          <a:bodyPr/>
          <a:lstStyle/>
          <a:p>
            <a:pPr>
              <a:defRPr/>
            </a:pPr>
            <a:fld id="{B467792E-8B89-4E5C-86CB-3000B7E655A9}" type="slidenum">
              <a:rPr lang="tr-TR" smtClean="0"/>
              <a:pPr>
                <a:defRPr/>
              </a:pPr>
              <a:t>9</a:t>
            </a:fld>
            <a:endParaRPr lang="tr-TR"/>
          </a:p>
        </p:txBody>
      </p:sp>
    </p:spTree>
    <p:extLst>
      <p:ext uri="{BB962C8B-B14F-4D97-AF65-F5344CB8AC3E}">
        <p14:creationId xmlns:p14="http://schemas.microsoft.com/office/powerpoint/2010/main" val="6853314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itişiklik">
  <a:themeElements>
    <a:clrScheme name="Bitişiklik">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i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itişiklik">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2311</TotalTime>
  <Words>3098</Words>
  <Application>Microsoft Office PowerPoint</Application>
  <PresentationFormat>Ekran Gösterisi (4:3)</PresentationFormat>
  <Paragraphs>151</Paragraphs>
  <Slides>35</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35</vt:i4>
      </vt:variant>
    </vt:vector>
  </HeadingPairs>
  <TitlesOfParts>
    <vt:vector size="40" baseType="lpstr">
      <vt:lpstr>Arial</vt:lpstr>
      <vt:lpstr>Calibri</vt:lpstr>
      <vt:lpstr>Cambria</vt:lpstr>
      <vt:lpstr>Verdana</vt:lpstr>
      <vt:lpstr>Bitişiklik</vt:lpstr>
      <vt:lpstr>PowerPoint Sunusu</vt:lpstr>
      <vt:lpstr>GİRİŞ</vt:lpstr>
      <vt:lpstr>PowerPoint Sunusu</vt:lpstr>
      <vt:lpstr>BÖLÜM : 1   GENEL BİLGİLER</vt:lpstr>
      <vt:lpstr>PowerPoint Sunusu</vt:lpstr>
      <vt:lpstr>The Known Universe</vt:lpstr>
      <vt:lpstr>1.2. Toprak Profili</vt:lpstr>
      <vt:lpstr>PowerPoint Sunusu</vt:lpstr>
      <vt:lpstr>PowerPoint Sunusu</vt:lpstr>
      <vt:lpstr>1.3. Zemin Mekaniğinin Tarihi</vt:lpstr>
      <vt:lpstr>1.4. Zemin Mekaniğinin Tanım ve Kapsamı</vt:lpstr>
      <vt:lpstr>PowerPoint Sunusu</vt:lpstr>
      <vt:lpstr>BÖLÜM: 2    -   ZEMİNİN YAPISI, TANE DAĞILIMI VE TEKSTÜRÜ</vt:lpstr>
      <vt:lpstr>Zeminin Yapısı (Stürüktür)  --   Zeminin Bünyesi (Tekstürü) Tanelerin birbirleri ile   --  Tanelerin büyüklük karakteri bağlanma durumu</vt:lpstr>
      <vt:lpstr>PowerPoint Sunusu</vt:lpstr>
      <vt:lpstr>PowerPoint Sunusu</vt:lpstr>
      <vt:lpstr>PowerPoint Sunusu</vt:lpstr>
      <vt:lpstr>2.3. Tane Boyutunun Belirtilmesi</vt:lpstr>
      <vt:lpstr>2.3.1. Tane boyutu eşelleri </vt:lpstr>
      <vt:lpstr>PowerPoint Sunusu</vt:lpstr>
      <vt:lpstr>2.3.2. Tanelerin boyutlarına göre gruplandırılması</vt:lpstr>
      <vt:lpstr>PowerPoint Sunusu</vt:lpstr>
      <vt:lpstr>Elek analizinin ayrık tanelere uygulanması zorunludur. Çünkü kohezyon ile bağlı olan taneler, bu şekilde elekten geçtiği için boyutları belirtilemez. Bu nedenle elek analizi ile 0.074 mm boyutundan büyük tanelerin büyüklük grupları elde edilir.</vt:lpstr>
      <vt:lpstr>PowerPoint Sunusu</vt:lpstr>
      <vt:lpstr>PowerPoint Sunusu</vt:lpstr>
      <vt:lpstr>2.3.3. Tane dağılımı</vt:lpstr>
      <vt:lpstr>PowerPoint Sunusu</vt:lpstr>
      <vt:lpstr>PowerPoint Sunusu</vt:lpstr>
      <vt:lpstr>PowerPoint Sunusu</vt:lpstr>
      <vt:lpstr>2.4. Zeminin Bünyesi (Tekstürü)</vt:lpstr>
      <vt:lpstr>PowerPoint Sunusu</vt:lpstr>
      <vt:lpstr>PowerPoint Sunusu</vt:lpstr>
      <vt:lpstr>Zeminin tekstür sınıfının belirtilmesinde kullanılan abak</vt:lpstr>
      <vt:lpstr>PowerPoint Sunusu</vt:lpstr>
      <vt:lpstr>Kaynakça: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SULAMA YAPILARI</dc:title>
  <dc:creator>Fazlı</dc:creator>
  <cp:lastModifiedBy>Halit</cp:lastModifiedBy>
  <cp:revision>169</cp:revision>
  <cp:lastPrinted>2014-09-26T06:35:48Z</cp:lastPrinted>
  <dcterms:created xsi:type="dcterms:W3CDTF">2010-10-26T07:12:18Z</dcterms:created>
  <dcterms:modified xsi:type="dcterms:W3CDTF">2017-01-12T13:22:04Z</dcterms:modified>
</cp:coreProperties>
</file>